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74" r:id="rId5"/>
    <p:sldMasterId id="2147483662" r:id="rId6"/>
  </p:sldMasterIdLst>
  <p:notesMasterIdLst>
    <p:notesMasterId r:id="rId73"/>
  </p:notesMasterIdLst>
  <p:sldIdLst>
    <p:sldId id="257" r:id="rId7"/>
    <p:sldId id="404" r:id="rId8"/>
    <p:sldId id="289" r:id="rId9"/>
    <p:sldId id="322" r:id="rId10"/>
    <p:sldId id="333" r:id="rId11"/>
    <p:sldId id="327" r:id="rId12"/>
    <p:sldId id="384" r:id="rId13"/>
    <p:sldId id="391" r:id="rId14"/>
    <p:sldId id="323" r:id="rId15"/>
    <p:sldId id="324" r:id="rId16"/>
    <p:sldId id="408" r:id="rId17"/>
    <p:sldId id="325" r:id="rId18"/>
    <p:sldId id="382" r:id="rId19"/>
    <p:sldId id="348" r:id="rId20"/>
    <p:sldId id="393" r:id="rId21"/>
    <p:sldId id="409" r:id="rId22"/>
    <p:sldId id="272" r:id="rId23"/>
    <p:sldId id="334" r:id="rId24"/>
    <p:sldId id="378" r:id="rId25"/>
    <p:sldId id="270" r:id="rId26"/>
    <p:sldId id="406" r:id="rId27"/>
    <p:sldId id="271" r:id="rId28"/>
    <p:sldId id="273" r:id="rId29"/>
    <p:sldId id="338" r:id="rId30"/>
    <p:sldId id="310" r:id="rId31"/>
    <p:sldId id="351" r:id="rId32"/>
    <p:sldId id="416" r:id="rId33"/>
    <p:sldId id="365" r:id="rId34"/>
    <p:sldId id="368" r:id="rId35"/>
    <p:sldId id="371" r:id="rId36"/>
    <p:sldId id="376" r:id="rId37"/>
    <p:sldId id="374" r:id="rId38"/>
    <p:sldId id="367" r:id="rId39"/>
    <p:sldId id="275" r:id="rId40"/>
    <p:sldId id="288" r:id="rId41"/>
    <p:sldId id="369" r:id="rId42"/>
    <p:sldId id="366" r:id="rId43"/>
    <p:sldId id="335" r:id="rId44"/>
    <p:sldId id="380" r:id="rId45"/>
    <p:sldId id="352" r:id="rId46"/>
    <p:sldId id="341" r:id="rId47"/>
    <p:sldId id="342" r:id="rId48"/>
    <p:sldId id="343" r:id="rId49"/>
    <p:sldId id="353" r:id="rId50"/>
    <p:sldId id="354" r:id="rId51"/>
    <p:sldId id="355" r:id="rId52"/>
    <p:sldId id="356" r:id="rId53"/>
    <p:sldId id="363" r:id="rId54"/>
    <p:sldId id="364" r:id="rId55"/>
    <p:sldId id="359" r:id="rId56"/>
    <p:sldId id="321" r:id="rId57"/>
    <p:sldId id="410" r:id="rId58"/>
    <p:sldId id="411" r:id="rId59"/>
    <p:sldId id="412" r:id="rId60"/>
    <p:sldId id="413" r:id="rId61"/>
    <p:sldId id="414" r:id="rId62"/>
    <p:sldId id="415" r:id="rId63"/>
    <p:sldId id="328" r:id="rId64"/>
    <p:sldId id="329" r:id="rId65"/>
    <p:sldId id="330" r:id="rId66"/>
    <p:sldId id="331" r:id="rId67"/>
    <p:sldId id="332" r:id="rId68"/>
    <p:sldId id="326" r:id="rId69"/>
    <p:sldId id="264" r:id="rId70"/>
    <p:sldId id="320" r:id="rId71"/>
    <p:sldId id="387" r:id="rId72"/>
  </p:sldIdLst>
  <p:sldSz cx="9144000" cy="5143500" type="screen16x9"/>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1BBE854-CCA5-30A9-0095-3A3511C8B1C6}" name="Gigerl Monika" initials="GM" userId="S::monika.gigerl@phst.at::11977175-e10f-4237-947a-e7e5611163bc" providerId="AD"/>
  <p188:author id="{669369BE-4C61-05F4-3501-714FA6DFCE38}" name="Herunter Elisabeth" initials="HE" userId="S::elisabeth.herunter@phst.at::df947215-9eaa-4ded-ade1-c914b395d54b"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C9E00"/>
    <a:srgbClr val="CC9900"/>
    <a:srgbClr val="F9B2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ittlere Formatvorlag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4987" autoAdjust="0"/>
  </p:normalViewPr>
  <p:slideViewPr>
    <p:cSldViewPr snapToGrid="0">
      <p:cViewPr varScale="1">
        <p:scale>
          <a:sx n="93" d="100"/>
          <a:sy n="93" d="100"/>
        </p:scale>
        <p:origin x="677" y="67"/>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slide" Target="slides/slide57.xml"/><Relationship Id="rId68" Type="http://schemas.openxmlformats.org/officeDocument/2006/relationships/slide" Target="slides/slide62.xml"/><Relationship Id="rId76" Type="http://schemas.openxmlformats.org/officeDocument/2006/relationships/theme" Target="theme/theme1.xml"/><Relationship Id="rId7" Type="http://schemas.openxmlformats.org/officeDocument/2006/relationships/slide" Target="slides/slide1.xml"/><Relationship Id="rId71" Type="http://schemas.openxmlformats.org/officeDocument/2006/relationships/slide" Target="slides/slide65.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74"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61" Type="http://schemas.openxmlformats.org/officeDocument/2006/relationships/slide" Target="slides/slide55.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notesMaster" Target="notesMasters/notesMaster1.xml"/><Relationship Id="rId78"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tableStyles" Target="tableStyles.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s>
</file>

<file path=ppt/diagrams/_rels/data2.xml.rels><?xml version="1.0" encoding="UTF-8" standalone="yes"?>
<Relationships xmlns="http://schemas.openxmlformats.org/package/2006/relationships"><Relationship Id="rId8" Type="http://schemas.openxmlformats.org/officeDocument/2006/relationships/image" Target="../media/image50.svg"/><Relationship Id="rId3" Type="http://schemas.openxmlformats.org/officeDocument/2006/relationships/image" Target="../media/image45.png"/><Relationship Id="rId7" Type="http://schemas.openxmlformats.org/officeDocument/2006/relationships/image" Target="../media/image49.png"/><Relationship Id="rId12" Type="http://schemas.openxmlformats.org/officeDocument/2006/relationships/image" Target="../media/image54.svg"/><Relationship Id="rId2" Type="http://schemas.openxmlformats.org/officeDocument/2006/relationships/image" Target="../media/image44.svg"/><Relationship Id="rId1" Type="http://schemas.openxmlformats.org/officeDocument/2006/relationships/image" Target="../media/image43.png"/><Relationship Id="rId6" Type="http://schemas.openxmlformats.org/officeDocument/2006/relationships/image" Target="../media/image48.svg"/><Relationship Id="rId11" Type="http://schemas.openxmlformats.org/officeDocument/2006/relationships/image" Target="../media/image53.png"/><Relationship Id="rId5" Type="http://schemas.openxmlformats.org/officeDocument/2006/relationships/image" Target="../media/image47.png"/><Relationship Id="rId10" Type="http://schemas.openxmlformats.org/officeDocument/2006/relationships/image" Target="../media/image52.svg"/><Relationship Id="rId4" Type="http://schemas.openxmlformats.org/officeDocument/2006/relationships/image" Target="../media/image46.svg"/><Relationship Id="rId9" Type="http://schemas.openxmlformats.org/officeDocument/2006/relationships/image" Target="../media/image51.png"/></Relationships>
</file>

<file path=ppt/diagrams/_rels/drawing2.xml.rels><?xml version="1.0" encoding="UTF-8" standalone="yes"?>
<Relationships xmlns="http://schemas.openxmlformats.org/package/2006/relationships"><Relationship Id="rId8" Type="http://schemas.openxmlformats.org/officeDocument/2006/relationships/image" Target="../media/image50.svg"/><Relationship Id="rId3" Type="http://schemas.openxmlformats.org/officeDocument/2006/relationships/image" Target="../media/image45.png"/><Relationship Id="rId7" Type="http://schemas.openxmlformats.org/officeDocument/2006/relationships/image" Target="../media/image49.png"/><Relationship Id="rId12" Type="http://schemas.openxmlformats.org/officeDocument/2006/relationships/image" Target="../media/image54.svg"/><Relationship Id="rId2" Type="http://schemas.openxmlformats.org/officeDocument/2006/relationships/image" Target="../media/image44.svg"/><Relationship Id="rId1" Type="http://schemas.openxmlformats.org/officeDocument/2006/relationships/image" Target="../media/image43.png"/><Relationship Id="rId6" Type="http://schemas.openxmlformats.org/officeDocument/2006/relationships/image" Target="../media/image48.svg"/><Relationship Id="rId11" Type="http://schemas.openxmlformats.org/officeDocument/2006/relationships/image" Target="../media/image53.png"/><Relationship Id="rId5" Type="http://schemas.openxmlformats.org/officeDocument/2006/relationships/image" Target="../media/image47.png"/><Relationship Id="rId10" Type="http://schemas.openxmlformats.org/officeDocument/2006/relationships/image" Target="../media/image52.svg"/><Relationship Id="rId4" Type="http://schemas.openxmlformats.org/officeDocument/2006/relationships/image" Target="../media/image46.svg"/><Relationship Id="rId9" Type="http://schemas.openxmlformats.org/officeDocument/2006/relationships/image" Target="../media/image51.png"/></Relationships>
</file>

<file path=ppt/diagrams/colors1.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ED23192-F156-4BB3-B889-7F133305A70B}" type="doc">
      <dgm:prSet loTypeId="urn:microsoft.com/office/officeart/2005/8/layout/hList3" loCatId="list" qsTypeId="urn:microsoft.com/office/officeart/2005/8/quickstyle/simple1" qsCatId="simple" csTypeId="urn:microsoft.com/office/officeart/2005/8/colors/accent2_3" csCatId="accent2" phldr="1"/>
      <dgm:spPr/>
      <dgm:t>
        <a:bodyPr/>
        <a:lstStyle/>
        <a:p>
          <a:endParaRPr lang="de-DE"/>
        </a:p>
      </dgm:t>
    </dgm:pt>
    <dgm:pt modelId="{8E6552A5-8080-405D-A2F3-14E02A010D08}">
      <dgm:prSet phldrT="[Text]" phldr="0"/>
      <dgm:spPr/>
      <dgm:t>
        <a:bodyPr/>
        <a:lstStyle/>
        <a:p>
          <a:pPr rtl="0"/>
          <a:r>
            <a:rPr lang="de-DE">
              <a:latin typeface="Calibri Light" panose="020F0302020204030204"/>
            </a:rPr>
            <a:t>Teilhabe ermöglichen </a:t>
          </a:r>
          <a:br>
            <a:rPr lang="de-DE">
              <a:latin typeface="Calibri Light" panose="020F0302020204030204"/>
            </a:rPr>
          </a:br>
          <a:r>
            <a:rPr lang="de-DE">
              <a:latin typeface="Calibri Light" panose="020F0302020204030204"/>
            </a:rPr>
            <a:t>(</a:t>
          </a:r>
          <a:r>
            <a:rPr lang="de-AT"/>
            <a:t>organisatorisch, methodisch</a:t>
          </a:r>
          <a:r>
            <a:rPr lang="de-AT">
              <a:latin typeface="Calibri Light" panose="020F0302020204030204"/>
            </a:rPr>
            <a:t>, personell)</a:t>
          </a:r>
          <a:endParaRPr lang="de-AT"/>
        </a:p>
      </dgm:t>
    </dgm:pt>
    <dgm:pt modelId="{44187738-A0BC-4F89-8E31-379711181DBE}" type="parTrans" cxnId="{2C980241-D7ED-4067-BF6F-A2A3038332BB}">
      <dgm:prSet/>
      <dgm:spPr/>
      <dgm:t>
        <a:bodyPr/>
        <a:lstStyle/>
        <a:p>
          <a:endParaRPr lang="de-DE"/>
        </a:p>
      </dgm:t>
    </dgm:pt>
    <dgm:pt modelId="{3C5B47EB-74FD-4FDC-A2AB-AA7F4D0B4170}" type="sibTrans" cxnId="{2C980241-D7ED-4067-BF6F-A2A3038332BB}">
      <dgm:prSet/>
      <dgm:spPr/>
      <dgm:t>
        <a:bodyPr/>
        <a:lstStyle/>
        <a:p>
          <a:endParaRPr lang="de-DE"/>
        </a:p>
      </dgm:t>
    </dgm:pt>
    <dgm:pt modelId="{6C8D1777-B221-446A-9C35-BA6D8746FCC9}">
      <dgm:prSet phldrT="[Text]" phldr="0"/>
      <dgm:spPr/>
      <dgm:t>
        <a:bodyPr/>
        <a:lstStyle/>
        <a:p>
          <a:pPr rtl="0"/>
          <a:r>
            <a:rPr lang="de-DE"/>
            <a:t>Allgemeine Zugänglichkeit </a:t>
          </a:r>
          <a:r>
            <a:rPr lang="de-DE">
              <a:latin typeface="Calibri Light" panose="020F0302020204030204"/>
            </a:rPr>
            <a:t>schaffen</a:t>
          </a:r>
          <a:endParaRPr lang="de-DE"/>
        </a:p>
      </dgm:t>
    </dgm:pt>
    <dgm:pt modelId="{DD4D5156-E3E7-462F-A5B5-74FAAEEEDE31}" type="parTrans" cxnId="{EB3295A4-D916-4BB9-8955-D88184B76C68}">
      <dgm:prSet/>
      <dgm:spPr/>
      <dgm:t>
        <a:bodyPr/>
        <a:lstStyle/>
        <a:p>
          <a:endParaRPr lang="de-DE"/>
        </a:p>
      </dgm:t>
    </dgm:pt>
    <dgm:pt modelId="{B102CAA2-33FA-40F0-A5F7-FA5C78B58766}" type="sibTrans" cxnId="{EB3295A4-D916-4BB9-8955-D88184B76C68}">
      <dgm:prSet/>
      <dgm:spPr/>
      <dgm:t>
        <a:bodyPr/>
        <a:lstStyle/>
        <a:p>
          <a:endParaRPr lang="de-DE"/>
        </a:p>
      </dgm:t>
    </dgm:pt>
    <dgm:pt modelId="{14232362-76E9-4DA2-A483-E6E96E93E447}">
      <dgm:prSet phldrT="[Text]" phldr="0"/>
      <dgm:spPr/>
      <dgm:t>
        <a:bodyPr/>
        <a:lstStyle/>
        <a:p>
          <a:pPr rtl="0"/>
          <a:r>
            <a:rPr lang="de-DE">
              <a:latin typeface="Calibri Light" panose="020F0302020204030204"/>
            </a:rPr>
            <a:t>Abbau interner Hindernisse</a:t>
          </a:r>
          <a:endParaRPr lang="de-DE"/>
        </a:p>
      </dgm:t>
    </dgm:pt>
    <dgm:pt modelId="{A1A2E7B2-018A-4C4E-B95C-223E24C43B9E}" type="parTrans" cxnId="{D6C872C6-A913-420B-96BC-F29977137006}">
      <dgm:prSet/>
      <dgm:spPr/>
      <dgm:t>
        <a:bodyPr/>
        <a:lstStyle/>
        <a:p>
          <a:endParaRPr lang="de-DE"/>
        </a:p>
      </dgm:t>
    </dgm:pt>
    <dgm:pt modelId="{FE60CC6F-C2FB-42FA-8330-47287E4D2091}" type="sibTrans" cxnId="{D6C872C6-A913-420B-96BC-F29977137006}">
      <dgm:prSet/>
      <dgm:spPr/>
      <dgm:t>
        <a:bodyPr/>
        <a:lstStyle/>
        <a:p>
          <a:endParaRPr lang="de-DE"/>
        </a:p>
      </dgm:t>
    </dgm:pt>
    <dgm:pt modelId="{A37B4DF9-A00B-4A71-8863-4177271FF7D7}">
      <dgm:prSet phldrT="[Text]" phldr="0"/>
      <dgm:spPr/>
      <dgm:t>
        <a:bodyPr/>
        <a:lstStyle/>
        <a:p>
          <a:pPr rtl="0"/>
          <a:r>
            <a:rPr lang="de-DE">
              <a:latin typeface="Calibri Light" panose="020F0302020204030204"/>
            </a:rPr>
            <a:t>Schaffung von Zugehörigkeit</a:t>
          </a:r>
          <a:endParaRPr lang="de-DE"/>
        </a:p>
      </dgm:t>
    </dgm:pt>
    <dgm:pt modelId="{7DFC21D8-6B69-48AF-B640-DC297A5C60D0}" type="parTrans" cxnId="{61AD9DE8-A5F4-4CC8-B15E-3FEC8F55FCF9}">
      <dgm:prSet/>
      <dgm:spPr/>
      <dgm:t>
        <a:bodyPr/>
        <a:lstStyle/>
        <a:p>
          <a:endParaRPr lang="de-DE"/>
        </a:p>
      </dgm:t>
    </dgm:pt>
    <dgm:pt modelId="{4D6FB1B4-38F4-4C34-9616-240F64218572}" type="sibTrans" cxnId="{61AD9DE8-A5F4-4CC8-B15E-3FEC8F55FCF9}">
      <dgm:prSet/>
      <dgm:spPr/>
      <dgm:t>
        <a:bodyPr/>
        <a:lstStyle/>
        <a:p>
          <a:endParaRPr lang="de-DE"/>
        </a:p>
      </dgm:t>
    </dgm:pt>
    <dgm:pt modelId="{A42E18A7-A6AF-4F77-AD95-D8250B8D98DF}" type="pres">
      <dgm:prSet presAssocID="{6ED23192-F156-4BB3-B889-7F133305A70B}" presName="composite" presStyleCnt="0">
        <dgm:presLayoutVars>
          <dgm:chMax val="1"/>
          <dgm:dir/>
          <dgm:resizeHandles val="exact"/>
        </dgm:presLayoutVars>
      </dgm:prSet>
      <dgm:spPr/>
    </dgm:pt>
    <dgm:pt modelId="{1FC4364C-74A5-408B-899B-A2A9B199732B}" type="pres">
      <dgm:prSet presAssocID="{8E6552A5-8080-405D-A2F3-14E02A010D08}" presName="roof" presStyleLbl="dkBgShp" presStyleIdx="0" presStyleCnt="2"/>
      <dgm:spPr/>
    </dgm:pt>
    <dgm:pt modelId="{1DB0BCA0-0997-467A-99A9-E589AFE823BB}" type="pres">
      <dgm:prSet presAssocID="{8E6552A5-8080-405D-A2F3-14E02A010D08}" presName="pillars" presStyleCnt="0"/>
      <dgm:spPr/>
    </dgm:pt>
    <dgm:pt modelId="{3EB8A6FC-5A1F-4C52-8D08-E8E20880464E}" type="pres">
      <dgm:prSet presAssocID="{8E6552A5-8080-405D-A2F3-14E02A010D08}" presName="pillar1" presStyleLbl="node1" presStyleIdx="0" presStyleCnt="3">
        <dgm:presLayoutVars>
          <dgm:bulletEnabled val="1"/>
        </dgm:presLayoutVars>
      </dgm:prSet>
      <dgm:spPr/>
    </dgm:pt>
    <dgm:pt modelId="{DB022851-0DCE-42A3-B4C2-E31DFCC2EFDE}" type="pres">
      <dgm:prSet presAssocID="{14232362-76E9-4DA2-A483-E6E96E93E447}" presName="pillarX" presStyleLbl="node1" presStyleIdx="1" presStyleCnt="3">
        <dgm:presLayoutVars>
          <dgm:bulletEnabled val="1"/>
        </dgm:presLayoutVars>
      </dgm:prSet>
      <dgm:spPr/>
    </dgm:pt>
    <dgm:pt modelId="{615CB4E3-0506-4393-B779-3F8FB10EBCAA}" type="pres">
      <dgm:prSet presAssocID="{A37B4DF9-A00B-4A71-8863-4177271FF7D7}" presName="pillarX" presStyleLbl="node1" presStyleIdx="2" presStyleCnt="3">
        <dgm:presLayoutVars>
          <dgm:bulletEnabled val="1"/>
        </dgm:presLayoutVars>
      </dgm:prSet>
      <dgm:spPr/>
    </dgm:pt>
    <dgm:pt modelId="{ED8D4393-9483-4970-B35B-F52801963398}" type="pres">
      <dgm:prSet presAssocID="{8E6552A5-8080-405D-A2F3-14E02A010D08}" presName="base" presStyleLbl="dkBgShp" presStyleIdx="1" presStyleCnt="2"/>
      <dgm:spPr/>
    </dgm:pt>
  </dgm:ptLst>
  <dgm:cxnLst>
    <dgm:cxn modelId="{8CC0E321-135B-419E-9DA1-5BF399179894}" type="presOf" srcId="{6ED23192-F156-4BB3-B889-7F133305A70B}" destId="{A42E18A7-A6AF-4F77-AD95-D8250B8D98DF}" srcOrd="0" destOrd="0" presId="urn:microsoft.com/office/officeart/2005/8/layout/hList3"/>
    <dgm:cxn modelId="{2C980241-D7ED-4067-BF6F-A2A3038332BB}" srcId="{6ED23192-F156-4BB3-B889-7F133305A70B}" destId="{8E6552A5-8080-405D-A2F3-14E02A010D08}" srcOrd="0" destOrd="0" parTransId="{44187738-A0BC-4F89-8E31-379711181DBE}" sibTransId="{3C5B47EB-74FD-4FDC-A2AB-AA7F4D0B4170}"/>
    <dgm:cxn modelId="{55890D66-EA88-47F8-BC73-0443FDBD2105}" type="presOf" srcId="{6C8D1777-B221-446A-9C35-BA6D8746FCC9}" destId="{3EB8A6FC-5A1F-4C52-8D08-E8E20880464E}" srcOrd="0" destOrd="0" presId="urn:microsoft.com/office/officeart/2005/8/layout/hList3"/>
    <dgm:cxn modelId="{91AC0A95-D0E0-4304-91E6-18D35FE38FD8}" type="presOf" srcId="{A37B4DF9-A00B-4A71-8863-4177271FF7D7}" destId="{615CB4E3-0506-4393-B779-3F8FB10EBCAA}" srcOrd="0" destOrd="0" presId="urn:microsoft.com/office/officeart/2005/8/layout/hList3"/>
    <dgm:cxn modelId="{EB3295A4-D916-4BB9-8955-D88184B76C68}" srcId="{8E6552A5-8080-405D-A2F3-14E02A010D08}" destId="{6C8D1777-B221-446A-9C35-BA6D8746FCC9}" srcOrd="0" destOrd="0" parTransId="{DD4D5156-E3E7-462F-A5B5-74FAAEEEDE31}" sibTransId="{B102CAA2-33FA-40F0-A5F7-FA5C78B58766}"/>
    <dgm:cxn modelId="{1B4505B2-81D8-4718-9CD3-9DA9CF230238}" type="presOf" srcId="{8E6552A5-8080-405D-A2F3-14E02A010D08}" destId="{1FC4364C-74A5-408B-899B-A2A9B199732B}" srcOrd="0" destOrd="0" presId="urn:microsoft.com/office/officeart/2005/8/layout/hList3"/>
    <dgm:cxn modelId="{D6C872C6-A913-420B-96BC-F29977137006}" srcId="{8E6552A5-8080-405D-A2F3-14E02A010D08}" destId="{14232362-76E9-4DA2-A483-E6E96E93E447}" srcOrd="1" destOrd="0" parTransId="{A1A2E7B2-018A-4C4E-B95C-223E24C43B9E}" sibTransId="{FE60CC6F-C2FB-42FA-8330-47287E4D2091}"/>
    <dgm:cxn modelId="{0A5CBACA-2F59-4744-9657-90192CCC036C}" type="presOf" srcId="{14232362-76E9-4DA2-A483-E6E96E93E447}" destId="{DB022851-0DCE-42A3-B4C2-E31DFCC2EFDE}" srcOrd="0" destOrd="0" presId="urn:microsoft.com/office/officeart/2005/8/layout/hList3"/>
    <dgm:cxn modelId="{61AD9DE8-A5F4-4CC8-B15E-3FEC8F55FCF9}" srcId="{8E6552A5-8080-405D-A2F3-14E02A010D08}" destId="{A37B4DF9-A00B-4A71-8863-4177271FF7D7}" srcOrd="2" destOrd="0" parTransId="{7DFC21D8-6B69-48AF-B640-DC297A5C60D0}" sibTransId="{4D6FB1B4-38F4-4C34-9616-240F64218572}"/>
    <dgm:cxn modelId="{A8F11BC0-6E1B-49FF-B31F-C5EEB5F3A091}" type="presParOf" srcId="{A42E18A7-A6AF-4F77-AD95-D8250B8D98DF}" destId="{1FC4364C-74A5-408B-899B-A2A9B199732B}" srcOrd="0" destOrd="0" presId="urn:microsoft.com/office/officeart/2005/8/layout/hList3"/>
    <dgm:cxn modelId="{EE070F48-47E5-4582-9D03-7FE90B7AAD94}" type="presParOf" srcId="{A42E18A7-A6AF-4F77-AD95-D8250B8D98DF}" destId="{1DB0BCA0-0997-467A-99A9-E589AFE823BB}" srcOrd="1" destOrd="0" presId="urn:microsoft.com/office/officeart/2005/8/layout/hList3"/>
    <dgm:cxn modelId="{715220EC-338F-4326-879D-556D6F3C1D22}" type="presParOf" srcId="{1DB0BCA0-0997-467A-99A9-E589AFE823BB}" destId="{3EB8A6FC-5A1F-4C52-8D08-E8E20880464E}" srcOrd="0" destOrd="0" presId="urn:microsoft.com/office/officeart/2005/8/layout/hList3"/>
    <dgm:cxn modelId="{5E7D334B-E9FE-4955-833D-0865C3DA468B}" type="presParOf" srcId="{1DB0BCA0-0997-467A-99A9-E589AFE823BB}" destId="{DB022851-0DCE-42A3-B4C2-E31DFCC2EFDE}" srcOrd="1" destOrd="0" presId="urn:microsoft.com/office/officeart/2005/8/layout/hList3"/>
    <dgm:cxn modelId="{DF14ED26-46E4-4B39-BDDC-0EF94E2E37F8}" type="presParOf" srcId="{1DB0BCA0-0997-467A-99A9-E589AFE823BB}" destId="{615CB4E3-0506-4393-B779-3F8FB10EBCAA}" srcOrd="2" destOrd="0" presId="urn:microsoft.com/office/officeart/2005/8/layout/hList3"/>
    <dgm:cxn modelId="{BF996DCD-4B49-4DFA-8240-312153589738}" type="presParOf" srcId="{A42E18A7-A6AF-4F77-AD95-D8250B8D98DF}" destId="{ED8D4393-9483-4970-B35B-F52801963398}" srcOrd="2" destOrd="0" presId="urn:microsoft.com/office/officeart/2005/8/layout/hList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FF0D7D8-8E05-4A5F-9113-943450E5175A}"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09C91B3E-BA58-41AA-BD36-139505BA2642}">
      <dgm:prSet/>
      <dgm:spPr/>
      <dgm:t>
        <a:bodyPr/>
        <a:lstStyle/>
        <a:p>
          <a:r>
            <a:rPr lang="de-DE"/>
            <a:t>Identifizierung des Konzepts der Inklusion in Verbindung mit Kunstprojekten. </a:t>
          </a:r>
          <a:endParaRPr lang="en-US"/>
        </a:p>
      </dgm:t>
    </dgm:pt>
    <dgm:pt modelId="{CD01F70A-DDC8-4C9F-9A83-B9BD30DFED29}" type="parTrans" cxnId="{FD28A323-4043-4434-BD65-386E71392F39}">
      <dgm:prSet/>
      <dgm:spPr/>
      <dgm:t>
        <a:bodyPr/>
        <a:lstStyle/>
        <a:p>
          <a:endParaRPr lang="en-US"/>
        </a:p>
      </dgm:t>
    </dgm:pt>
    <dgm:pt modelId="{38FE3E9C-B791-4763-9E12-E915A597D38A}" type="sibTrans" cxnId="{FD28A323-4043-4434-BD65-386E71392F39}">
      <dgm:prSet/>
      <dgm:spPr/>
      <dgm:t>
        <a:bodyPr/>
        <a:lstStyle/>
        <a:p>
          <a:endParaRPr lang="en-US"/>
        </a:p>
      </dgm:t>
    </dgm:pt>
    <dgm:pt modelId="{2FB50E6A-751E-4618-ADEB-F8D70F0C2E3E}">
      <dgm:prSet/>
      <dgm:spPr/>
      <dgm:t>
        <a:bodyPr/>
        <a:lstStyle/>
        <a:p>
          <a:r>
            <a:rPr lang="de-DE"/>
            <a:t>Untersuchung des Beitrags der Kunst zu Inklusionsprozessen.</a:t>
          </a:r>
          <a:endParaRPr lang="en-US"/>
        </a:p>
      </dgm:t>
    </dgm:pt>
    <dgm:pt modelId="{7BB132B2-6E16-4CB7-9AA4-91E7F2F8C8AC}" type="parTrans" cxnId="{8D02EF82-3252-427B-848F-8E55DB9EC4AB}">
      <dgm:prSet/>
      <dgm:spPr/>
      <dgm:t>
        <a:bodyPr/>
        <a:lstStyle/>
        <a:p>
          <a:endParaRPr lang="en-US"/>
        </a:p>
      </dgm:t>
    </dgm:pt>
    <dgm:pt modelId="{8B115701-1A23-4230-9ADA-5BA32B332878}" type="sibTrans" cxnId="{8D02EF82-3252-427B-848F-8E55DB9EC4AB}">
      <dgm:prSet/>
      <dgm:spPr/>
      <dgm:t>
        <a:bodyPr/>
        <a:lstStyle/>
        <a:p>
          <a:endParaRPr lang="en-US"/>
        </a:p>
      </dgm:t>
    </dgm:pt>
    <dgm:pt modelId="{34B1C704-8B51-4DD6-9D7A-F4A6C68E8766}">
      <dgm:prSet/>
      <dgm:spPr/>
      <dgm:t>
        <a:bodyPr/>
        <a:lstStyle/>
        <a:p>
          <a:r>
            <a:rPr lang="de-DE"/>
            <a:t>Identifizierung der Merkmale inklusiver Kunstprojekte sowie der Barrieren und Möglichkeiten.</a:t>
          </a:r>
          <a:endParaRPr lang="en-US"/>
        </a:p>
      </dgm:t>
    </dgm:pt>
    <dgm:pt modelId="{CCC70BEC-B5C2-46DC-A3E3-CD618B519FCD}" type="parTrans" cxnId="{23EBD1F8-7619-41B8-A5B5-5A3F73658C2C}">
      <dgm:prSet/>
      <dgm:spPr/>
      <dgm:t>
        <a:bodyPr/>
        <a:lstStyle/>
        <a:p>
          <a:endParaRPr lang="en-US"/>
        </a:p>
      </dgm:t>
    </dgm:pt>
    <dgm:pt modelId="{B86256D4-9941-4A8C-85D7-1A4044017E81}" type="sibTrans" cxnId="{23EBD1F8-7619-41B8-A5B5-5A3F73658C2C}">
      <dgm:prSet/>
      <dgm:spPr/>
      <dgm:t>
        <a:bodyPr/>
        <a:lstStyle/>
        <a:p>
          <a:endParaRPr lang="en-US"/>
        </a:p>
      </dgm:t>
    </dgm:pt>
    <dgm:pt modelId="{983E277D-E785-402A-AC67-47C9AE212DDC}">
      <dgm:prSet/>
      <dgm:spPr/>
      <dgm:t>
        <a:bodyPr/>
        <a:lstStyle/>
        <a:p>
          <a:r>
            <a:rPr lang="de-DE"/>
            <a:t>Ermittlung der Selbstwahrnehmung von Fachleuten hinsichtlich ihrer Kompetenzen bei der Entwicklung inklusiver Kunstprojekte.</a:t>
          </a:r>
          <a:endParaRPr lang="en-US"/>
        </a:p>
      </dgm:t>
    </dgm:pt>
    <dgm:pt modelId="{D2C5116B-0C6E-409B-BBBE-905C7647103B}" type="parTrans" cxnId="{90D43891-7FD9-4F1A-8106-9D7D88478284}">
      <dgm:prSet/>
      <dgm:spPr/>
      <dgm:t>
        <a:bodyPr/>
        <a:lstStyle/>
        <a:p>
          <a:endParaRPr lang="en-US"/>
        </a:p>
      </dgm:t>
    </dgm:pt>
    <dgm:pt modelId="{3786F0DF-7992-427F-AE75-439321518AF8}" type="sibTrans" cxnId="{90D43891-7FD9-4F1A-8106-9D7D88478284}">
      <dgm:prSet/>
      <dgm:spPr/>
      <dgm:t>
        <a:bodyPr/>
        <a:lstStyle/>
        <a:p>
          <a:endParaRPr lang="en-US"/>
        </a:p>
      </dgm:t>
    </dgm:pt>
    <dgm:pt modelId="{EE82BB37-3C03-4435-A8A0-BA31CA3ECE6C}">
      <dgm:prSet/>
      <dgm:spPr/>
      <dgm:t>
        <a:bodyPr/>
        <a:lstStyle/>
        <a:p>
          <a:r>
            <a:rPr lang="de-DE"/>
            <a:t>Identifizierung des Schulungsbedarfs von Fachleuten in Bezug auf inklusive Kunstprojekte.</a:t>
          </a:r>
          <a:endParaRPr lang="en-US"/>
        </a:p>
      </dgm:t>
    </dgm:pt>
    <dgm:pt modelId="{8BF23591-5846-4867-B5C2-D9A587DC3C65}" type="parTrans" cxnId="{9D879C18-BB9E-4E9D-9E56-9DFBDBBB313F}">
      <dgm:prSet/>
      <dgm:spPr/>
      <dgm:t>
        <a:bodyPr/>
        <a:lstStyle/>
        <a:p>
          <a:endParaRPr lang="en-US"/>
        </a:p>
      </dgm:t>
    </dgm:pt>
    <dgm:pt modelId="{58B7A54D-362A-4742-B2F3-E61A962CD6A8}" type="sibTrans" cxnId="{9D879C18-BB9E-4E9D-9E56-9DFBDBBB313F}">
      <dgm:prSet/>
      <dgm:spPr/>
      <dgm:t>
        <a:bodyPr/>
        <a:lstStyle/>
        <a:p>
          <a:endParaRPr lang="en-US"/>
        </a:p>
      </dgm:t>
    </dgm:pt>
    <dgm:pt modelId="{209946CF-467F-41A1-8B60-14567F6F46B2}">
      <dgm:prSet/>
      <dgm:spPr/>
      <dgm:t>
        <a:bodyPr/>
        <a:lstStyle/>
        <a:p>
          <a:r>
            <a:rPr lang="de-DE"/>
            <a:t>Möglichkeiten der Evaluation von inklusiven Kunstprojekten.</a:t>
          </a:r>
          <a:endParaRPr lang="en-US"/>
        </a:p>
      </dgm:t>
    </dgm:pt>
    <dgm:pt modelId="{3CF5F1FF-D17A-41D9-AE99-08F2D0126BBD}" type="parTrans" cxnId="{98442BBD-C1A5-4BD0-83E6-BC9B6485B560}">
      <dgm:prSet/>
      <dgm:spPr/>
      <dgm:t>
        <a:bodyPr/>
        <a:lstStyle/>
        <a:p>
          <a:endParaRPr lang="en-US"/>
        </a:p>
      </dgm:t>
    </dgm:pt>
    <dgm:pt modelId="{7A9417A1-5B50-47EC-ACCE-560A62231248}" type="sibTrans" cxnId="{98442BBD-C1A5-4BD0-83E6-BC9B6485B560}">
      <dgm:prSet/>
      <dgm:spPr/>
      <dgm:t>
        <a:bodyPr/>
        <a:lstStyle/>
        <a:p>
          <a:endParaRPr lang="en-US"/>
        </a:p>
      </dgm:t>
    </dgm:pt>
    <dgm:pt modelId="{5E8EDA69-59BC-4809-B0B5-7688FF04593C}" type="pres">
      <dgm:prSet presAssocID="{9FF0D7D8-8E05-4A5F-9113-943450E5175A}" presName="root" presStyleCnt="0">
        <dgm:presLayoutVars>
          <dgm:dir/>
          <dgm:resizeHandles val="exact"/>
        </dgm:presLayoutVars>
      </dgm:prSet>
      <dgm:spPr/>
    </dgm:pt>
    <dgm:pt modelId="{670B4C3B-722D-4257-AC1E-7198D4ED9769}" type="pres">
      <dgm:prSet presAssocID="{09C91B3E-BA58-41AA-BD36-139505BA2642}" presName="compNode" presStyleCnt="0"/>
      <dgm:spPr/>
    </dgm:pt>
    <dgm:pt modelId="{BAB5A98D-7FDD-45CB-9D1D-F9774EA64CD2}" type="pres">
      <dgm:prSet presAssocID="{09C91B3E-BA58-41AA-BD36-139505BA2642}" presName="bgRect" presStyleLbl="bgShp" presStyleIdx="0" presStyleCnt="6"/>
      <dgm:spPr/>
    </dgm:pt>
    <dgm:pt modelId="{BBF35D17-9458-47E1-AFF4-9E4BF2B94BA8}" type="pres">
      <dgm:prSet presAssocID="{09C91B3E-BA58-41AA-BD36-139505BA2642}" presName="iconRect" presStyleLbl="node1" presStyleIdx="0" presStyleCnt="6"/>
      <dgm:spPr>
        <a:blipFill>
          <a:blip xmlns:r="http://schemas.openxmlformats.org/officeDocument/2006/relationships" r:embed="rId1" cstate="screen">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Link"/>
        </a:ext>
      </dgm:extLst>
    </dgm:pt>
    <dgm:pt modelId="{550CDE98-3120-4C51-9C9F-85CB74028367}" type="pres">
      <dgm:prSet presAssocID="{09C91B3E-BA58-41AA-BD36-139505BA2642}" presName="spaceRect" presStyleCnt="0"/>
      <dgm:spPr/>
    </dgm:pt>
    <dgm:pt modelId="{89C889BC-4E1F-4DE8-8D60-25F0DA9E8C0E}" type="pres">
      <dgm:prSet presAssocID="{09C91B3E-BA58-41AA-BD36-139505BA2642}" presName="parTx" presStyleLbl="revTx" presStyleIdx="0" presStyleCnt="6">
        <dgm:presLayoutVars>
          <dgm:chMax val="0"/>
          <dgm:chPref val="0"/>
        </dgm:presLayoutVars>
      </dgm:prSet>
      <dgm:spPr/>
    </dgm:pt>
    <dgm:pt modelId="{0B2A31B2-E080-4271-995A-4DAB086FCEEC}" type="pres">
      <dgm:prSet presAssocID="{38FE3E9C-B791-4763-9E12-E915A597D38A}" presName="sibTrans" presStyleCnt="0"/>
      <dgm:spPr/>
    </dgm:pt>
    <dgm:pt modelId="{87B428EC-76A5-4A4B-B084-3D921D529533}" type="pres">
      <dgm:prSet presAssocID="{2FB50E6A-751E-4618-ADEB-F8D70F0C2E3E}" presName="compNode" presStyleCnt="0"/>
      <dgm:spPr/>
    </dgm:pt>
    <dgm:pt modelId="{43EDA326-53D8-442A-A8BF-2655D0739996}" type="pres">
      <dgm:prSet presAssocID="{2FB50E6A-751E-4618-ADEB-F8D70F0C2E3E}" presName="bgRect" presStyleLbl="bgShp" presStyleIdx="1" presStyleCnt="6"/>
      <dgm:spPr/>
    </dgm:pt>
    <dgm:pt modelId="{8DB6FC85-DCD0-423E-824C-12CB268342E4}" type="pres">
      <dgm:prSet presAssocID="{2FB50E6A-751E-4618-ADEB-F8D70F0C2E3E}" presName="iconRect" presStyleLbl="node1" presStyleIdx="1" presStyleCnt="6"/>
      <dgm:spPr>
        <a:blipFill>
          <a:blip xmlns:r="http://schemas.openxmlformats.org/officeDocument/2006/relationships"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agnifying glass"/>
        </a:ext>
      </dgm:extLst>
    </dgm:pt>
    <dgm:pt modelId="{688BCE76-2D7A-44BE-B429-4A08B194BD94}" type="pres">
      <dgm:prSet presAssocID="{2FB50E6A-751E-4618-ADEB-F8D70F0C2E3E}" presName="spaceRect" presStyleCnt="0"/>
      <dgm:spPr/>
    </dgm:pt>
    <dgm:pt modelId="{D329A7B0-3178-420A-8D5A-DBD08CE05590}" type="pres">
      <dgm:prSet presAssocID="{2FB50E6A-751E-4618-ADEB-F8D70F0C2E3E}" presName="parTx" presStyleLbl="revTx" presStyleIdx="1" presStyleCnt="6">
        <dgm:presLayoutVars>
          <dgm:chMax val="0"/>
          <dgm:chPref val="0"/>
        </dgm:presLayoutVars>
      </dgm:prSet>
      <dgm:spPr/>
    </dgm:pt>
    <dgm:pt modelId="{279A55BD-23C8-4A31-9E20-8D319B790548}" type="pres">
      <dgm:prSet presAssocID="{8B115701-1A23-4230-9ADA-5BA32B332878}" presName="sibTrans" presStyleCnt="0"/>
      <dgm:spPr/>
    </dgm:pt>
    <dgm:pt modelId="{CA903A06-7DA7-43D1-A7DF-86173310E2B3}" type="pres">
      <dgm:prSet presAssocID="{34B1C704-8B51-4DD6-9D7A-F4A6C68E8766}" presName="compNode" presStyleCnt="0"/>
      <dgm:spPr/>
    </dgm:pt>
    <dgm:pt modelId="{A992D1F6-80B8-455A-BB51-087E68AED33A}" type="pres">
      <dgm:prSet presAssocID="{34B1C704-8B51-4DD6-9D7A-F4A6C68E8766}" presName="bgRect" presStyleLbl="bgShp" presStyleIdx="2" presStyleCnt="6"/>
      <dgm:spPr/>
    </dgm:pt>
    <dgm:pt modelId="{978CAFE3-21C7-48A2-A768-D8305D9DD722}" type="pres">
      <dgm:prSet presAssocID="{34B1C704-8B51-4DD6-9D7A-F4A6C68E8766}" presName="iconRect" presStyleLbl="node1" presStyleIdx="2" presStyleCnt="6"/>
      <dgm:spPr>
        <a:blipFill>
          <a:blip xmlns:r="http://schemas.openxmlformats.org/officeDocument/2006/relationships"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Office Worker"/>
        </a:ext>
      </dgm:extLst>
    </dgm:pt>
    <dgm:pt modelId="{DC97DBA3-E7BA-4911-AD5F-699D44854163}" type="pres">
      <dgm:prSet presAssocID="{34B1C704-8B51-4DD6-9D7A-F4A6C68E8766}" presName="spaceRect" presStyleCnt="0"/>
      <dgm:spPr/>
    </dgm:pt>
    <dgm:pt modelId="{610F6E1A-DB4D-4097-AA23-242786847ECC}" type="pres">
      <dgm:prSet presAssocID="{34B1C704-8B51-4DD6-9D7A-F4A6C68E8766}" presName="parTx" presStyleLbl="revTx" presStyleIdx="2" presStyleCnt="6">
        <dgm:presLayoutVars>
          <dgm:chMax val="0"/>
          <dgm:chPref val="0"/>
        </dgm:presLayoutVars>
      </dgm:prSet>
      <dgm:spPr/>
    </dgm:pt>
    <dgm:pt modelId="{53445133-84F9-4FBC-B01D-E3061B47C6E5}" type="pres">
      <dgm:prSet presAssocID="{B86256D4-9941-4A8C-85D7-1A4044017E81}" presName="sibTrans" presStyleCnt="0"/>
      <dgm:spPr/>
    </dgm:pt>
    <dgm:pt modelId="{C95FBBE3-3186-436E-8D1E-D1CBE75363F3}" type="pres">
      <dgm:prSet presAssocID="{983E277D-E785-402A-AC67-47C9AE212DDC}" presName="compNode" presStyleCnt="0"/>
      <dgm:spPr/>
    </dgm:pt>
    <dgm:pt modelId="{5C602049-0D35-4F81-B796-AA8CA470250F}" type="pres">
      <dgm:prSet presAssocID="{983E277D-E785-402A-AC67-47C9AE212DDC}" presName="bgRect" presStyleLbl="bgShp" presStyleIdx="3" presStyleCnt="6"/>
      <dgm:spPr/>
    </dgm:pt>
    <dgm:pt modelId="{6C20FF6F-96CE-4A6F-A1CE-6877351FD0C9}" type="pres">
      <dgm:prSet presAssocID="{983E277D-E785-402A-AC67-47C9AE212DDC}" presName="iconRect" presStyleLbl="node1" presStyleIdx="3" presStyleCnt="6"/>
      <dgm:spPr>
        <a:blipFill>
          <a:blip xmlns:r="http://schemas.openxmlformats.org/officeDocument/2006/relationships"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Head with Gears"/>
        </a:ext>
      </dgm:extLst>
    </dgm:pt>
    <dgm:pt modelId="{35FBB0C0-1E7D-459F-B852-2A634C5A4873}" type="pres">
      <dgm:prSet presAssocID="{983E277D-E785-402A-AC67-47C9AE212DDC}" presName="spaceRect" presStyleCnt="0"/>
      <dgm:spPr/>
    </dgm:pt>
    <dgm:pt modelId="{722BDA4B-8DB5-4CB9-9723-973B89B23F6C}" type="pres">
      <dgm:prSet presAssocID="{983E277D-E785-402A-AC67-47C9AE212DDC}" presName="parTx" presStyleLbl="revTx" presStyleIdx="3" presStyleCnt="6">
        <dgm:presLayoutVars>
          <dgm:chMax val="0"/>
          <dgm:chPref val="0"/>
        </dgm:presLayoutVars>
      </dgm:prSet>
      <dgm:spPr/>
    </dgm:pt>
    <dgm:pt modelId="{65C46454-460F-4862-A6C1-48613E4B6BF9}" type="pres">
      <dgm:prSet presAssocID="{3786F0DF-7992-427F-AE75-439321518AF8}" presName="sibTrans" presStyleCnt="0"/>
      <dgm:spPr/>
    </dgm:pt>
    <dgm:pt modelId="{6B3A6F8E-22E8-44B9-A88A-D1712038B5C1}" type="pres">
      <dgm:prSet presAssocID="{EE82BB37-3C03-4435-A8A0-BA31CA3ECE6C}" presName="compNode" presStyleCnt="0"/>
      <dgm:spPr/>
    </dgm:pt>
    <dgm:pt modelId="{3EEEE9F5-47FA-4B6D-803A-20BFAF2E3FA3}" type="pres">
      <dgm:prSet presAssocID="{EE82BB37-3C03-4435-A8A0-BA31CA3ECE6C}" presName="bgRect" presStyleLbl="bgShp" presStyleIdx="4" presStyleCnt="6"/>
      <dgm:spPr/>
    </dgm:pt>
    <dgm:pt modelId="{EFA11F4D-7BA8-4C87-B38D-A7DED0DC1462}" type="pres">
      <dgm:prSet presAssocID="{EE82BB37-3C03-4435-A8A0-BA31CA3ECE6C}" presName="iconRect" presStyleLbl="node1" presStyleIdx="4" presStyleCnt="6"/>
      <dgm:spPr>
        <a:blipFill>
          <a:blip xmlns:r="http://schemas.openxmlformats.org/officeDocument/2006/relationships"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Presentation with Checklist"/>
        </a:ext>
      </dgm:extLst>
    </dgm:pt>
    <dgm:pt modelId="{CA47C365-E581-4BCB-9C66-E884A5D35FFF}" type="pres">
      <dgm:prSet presAssocID="{EE82BB37-3C03-4435-A8A0-BA31CA3ECE6C}" presName="spaceRect" presStyleCnt="0"/>
      <dgm:spPr/>
    </dgm:pt>
    <dgm:pt modelId="{F64E0E2E-A75A-46AC-A741-941F90B7AB96}" type="pres">
      <dgm:prSet presAssocID="{EE82BB37-3C03-4435-A8A0-BA31CA3ECE6C}" presName="parTx" presStyleLbl="revTx" presStyleIdx="4" presStyleCnt="6">
        <dgm:presLayoutVars>
          <dgm:chMax val="0"/>
          <dgm:chPref val="0"/>
        </dgm:presLayoutVars>
      </dgm:prSet>
      <dgm:spPr/>
    </dgm:pt>
    <dgm:pt modelId="{A1D25D10-C3CB-4768-BEAC-A12003A17DE3}" type="pres">
      <dgm:prSet presAssocID="{58B7A54D-362A-4742-B2F3-E61A962CD6A8}" presName="sibTrans" presStyleCnt="0"/>
      <dgm:spPr/>
    </dgm:pt>
    <dgm:pt modelId="{1700CBAD-6870-49C1-84A8-78FDC33EB14E}" type="pres">
      <dgm:prSet presAssocID="{209946CF-467F-41A1-8B60-14567F6F46B2}" presName="compNode" presStyleCnt="0"/>
      <dgm:spPr/>
    </dgm:pt>
    <dgm:pt modelId="{19256CA5-B62F-4A48-87ED-2DD0AFCF3933}" type="pres">
      <dgm:prSet presAssocID="{209946CF-467F-41A1-8B60-14567F6F46B2}" presName="bgRect" presStyleLbl="bgShp" presStyleIdx="5" presStyleCnt="6"/>
      <dgm:spPr/>
    </dgm:pt>
    <dgm:pt modelId="{9AADEF82-29A7-409F-84CD-E2054102629F}" type="pres">
      <dgm:prSet presAssocID="{209946CF-467F-41A1-8B60-14567F6F46B2}" presName="iconRect" presStyleLbl="node1" presStyleIdx="5" presStyleCnt="6"/>
      <dgm:spPr>
        <a:blipFill>
          <a:blip xmlns:r="http://schemas.openxmlformats.org/officeDocument/2006/relationships" r:embed="rId11" cstate="screen">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Venn Diagram"/>
        </a:ext>
      </dgm:extLst>
    </dgm:pt>
    <dgm:pt modelId="{9E5AAC38-4C18-4B0B-BEBF-06F07CCE3D8E}" type="pres">
      <dgm:prSet presAssocID="{209946CF-467F-41A1-8B60-14567F6F46B2}" presName="spaceRect" presStyleCnt="0"/>
      <dgm:spPr/>
    </dgm:pt>
    <dgm:pt modelId="{46B60491-2978-4E61-873E-D28BF78D12B7}" type="pres">
      <dgm:prSet presAssocID="{209946CF-467F-41A1-8B60-14567F6F46B2}" presName="parTx" presStyleLbl="revTx" presStyleIdx="5" presStyleCnt="6">
        <dgm:presLayoutVars>
          <dgm:chMax val="0"/>
          <dgm:chPref val="0"/>
        </dgm:presLayoutVars>
      </dgm:prSet>
      <dgm:spPr/>
    </dgm:pt>
  </dgm:ptLst>
  <dgm:cxnLst>
    <dgm:cxn modelId="{9D879C18-BB9E-4E9D-9E56-9DFBDBBB313F}" srcId="{9FF0D7D8-8E05-4A5F-9113-943450E5175A}" destId="{EE82BB37-3C03-4435-A8A0-BA31CA3ECE6C}" srcOrd="4" destOrd="0" parTransId="{8BF23591-5846-4867-B5C2-D9A587DC3C65}" sibTransId="{58B7A54D-362A-4742-B2F3-E61A962CD6A8}"/>
    <dgm:cxn modelId="{72C2C222-6A2A-41A7-B511-CAEF7624F5D5}" type="presOf" srcId="{34B1C704-8B51-4DD6-9D7A-F4A6C68E8766}" destId="{610F6E1A-DB4D-4097-AA23-242786847ECC}" srcOrd="0" destOrd="0" presId="urn:microsoft.com/office/officeart/2018/2/layout/IconVerticalSolidList"/>
    <dgm:cxn modelId="{FD28A323-4043-4434-BD65-386E71392F39}" srcId="{9FF0D7D8-8E05-4A5F-9113-943450E5175A}" destId="{09C91B3E-BA58-41AA-BD36-139505BA2642}" srcOrd="0" destOrd="0" parTransId="{CD01F70A-DDC8-4C9F-9A83-B9BD30DFED29}" sibTransId="{38FE3E9C-B791-4763-9E12-E915A597D38A}"/>
    <dgm:cxn modelId="{16A87A63-068A-40AB-8DD7-D9D8845934A3}" type="presOf" srcId="{2FB50E6A-751E-4618-ADEB-F8D70F0C2E3E}" destId="{D329A7B0-3178-420A-8D5A-DBD08CE05590}" srcOrd="0" destOrd="0" presId="urn:microsoft.com/office/officeart/2018/2/layout/IconVerticalSolidList"/>
    <dgm:cxn modelId="{37848D69-87C9-478D-BA59-16E600B395AD}" type="presOf" srcId="{EE82BB37-3C03-4435-A8A0-BA31CA3ECE6C}" destId="{F64E0E2E-A75A-46AC-A741-941F90B7AB96}" srcOrd="0" destOrd="0" presId="urn:microsoft.com/office/officeart/2018/2/layout/IconVerticalSolidList"/>
    <dgm:cxn modelId="{E97CC54C-8E28-4415-BFC5-69059B22B58E}" type="presOf" srcId="{9FF0D7D8-8E05-4A5F-9113-943450E5175A}" destId="{5E8EDA69-59BC-4809-B0B5-7688FF04593C}" srcOrd="0" destOrd="0" presId="urn:microsoft.com/office/officeart/2018/2/layout/IconVerticalSolidList"/>
    <dgm:cxn modelId="{26584F80-B7ED-497E-837D-CD3863E7D9EB}" type="presOf" srcId="{09C91B3E-BA58-41AA-BD36-139505BA2642}" destId="{89C889BC-4E1F-4DE8-8D60-25F0DA9E8C0E}" srcOrd="0" destOrd="0" presId="urn:microsoft.com/office/officeart/2018/2/layout/IconVerticalSolidList"/>
    <dgm:cxn modelId="{8D02EF82-3252-427B-848F-8E55DB9EC4AB}" srcId="{9FF0D7D8-8E05-4A5F-9113-943450E5175A}" destId="{2FB50E6A-751E-4618-ADEB-F8D70F0C2E3E}" srcOrd="1" destOrd="0" parTransId="{7BB132B2-6E16-4CB7-9AA4-91E7F2F8C8AC}" sibTransId="{8B115701-1A23-4230-9ADA-5BA32B332878}"/>
    <dgm:cxn modelId="{90D43891-7FD9-4F1A-8106-9D7D88478284}" srcId="{9FF0D7D8-8E05-4A5F-9113-943450E5175A}" destId="{983E277D-E785-402A-AC67-47C9AE212DDC}" srcOrd="3" destOrd="0" parTransId="{D2C5116B-0C6E-409B-BBBE-905C7647103B}" sibTransId="{3786F0DF-7992-427F-AE75-439321518AF8}"/>
    <dgm:cxn modelId="{CB432B96-60CB-4568-9C1D-AFD862CA9F0A}" type="presOf" srcId="{209946CF-467F-41A1-8B60-14567F6F46B2}" destId="{46B60491-2978-4E61-873E-D28BF78D12B7}" srcOrd="0" destOrd="0" presId="urn:microsoft.com/office/officeart/2018/2/layout/IconVerticalSolidList"/>
    <dgm:cxn modelId="{79035BA4-9EE3-4BD5-B308-356DF813954E}" type="presOf" srcId="{983E277D-E785-402A-AC67-47C9AE212DDC}" destId="{722BDA4B-8DB5-4CB9-9723-973B89B23F6C}" srcOrd="0" destOrd="0" presId="urn:microsoft.com/office/officeart/2018/2/layout/IconVerticalSolidList"/>
    <dgm:cxn modelId="{98442BBD-C1A5-4BD0-83E6-BC9B6485B560}" srcId="{9FF0D7D8-8E05-4A5F-9113-943450E5175A}" destId="{209946CF-467F-41A1-8B60-14567F6F46B2}" srcOrd="5" destOrd="0" parTransId="{3CF5F1FF-D17A-41D9-AE99-08F2D0126BBD}" sibTransId="{7A9417A1-5B50-47EC-ACCE-560A62231248}"/>
    <dgm:cxn modelId="{23EBD1F8-7619-41B8-A5B5-5A3F73658C2C}" srcId="{9FF0D7D8-8E05-4A5F-9113-943450E5175A}" destId="{34B1C704-8B51-4DD6-9D7A-F4A6C68E8766}" srcOrd="2" destOrd="0" parTransId="{CCC70BEC-B5C2-46DC-A3E3-CD618B519FCD}" sibTransId="{B86256D4-9941-4A8C-85D7-1A4044017E81}"/>
    <dgm:cxn modelId="{9EF3FE06-0A45-4DEF-8CFB-59A8A8D50FAB}" type="presParOf" srcId="{5E8EDA69-59BC-4809-B0B5-7688FF04593C}" destId="{670B4C3B-722D-4257-AC1E-7198D4ED9769}" srcOrd="0" destOrd="0" presId="urn:microsoft.com/office/officeart/2018/2/layout/IconVerticalSolidList"/>
    <dgm:cxn modelId="{90A542E6-C8AC-4F0E-9789-19F6C4E8AA71}" type="presParOf" srcId="{670B4C3B-722D-4257-AC1E-7198D4ED9769}" destId="{BAB5A98D-7FDD-45CB-9D1D-F9774EA64CD2}" srcOrd="0" destOrd="0" presId="urn:microsoft.com/office/officeart/2018/2/layout/IconVerticalSolidList"/>
    <dgm:cxn modelId="{D3883BB3-19FC-4157-BE55-DE9C88BADCD6}" type="presParOf" srcId="{670B4C3B-722D-4257-AC1E-7198D4ED9769}" destId="{BBF35D17-9458-47E1-AFF4-9E4BF2B94BA8}" srcOrd="1" destOrd="0" presId="urn:microsoft.com/office/officeart/2018/2/layout/IconVerticalSolidList"/>
    <dgm:cxn modelId="{D2726955-EABA-4D5E-9F07-3A6A4A58291E}" type="presParOf" srcId="{670B4C3B-722D-4257-AC1E-7198D4ED9769}" destId="{550CDE98-3120-4C51-9C9F-85CB74028367}" srcOrd="2" destOrd="0" presId="urn:microsoft.com/office/officeart/2018/2/layout/IconVerticalSolidList"/>
    <dgm:cxn modelId="{FA38861B-A693-4C86-BCC2-332B9937C7A2}" type="presParOf" srcId="{670B4C3B-722D-4257-AC1E-7198D4ED9769}" destId="{89C889BC-4E1F-4DE8-8D60-25F0DA9E8C0E}" srcOrd="3" destOrd="0" presId="urn:microsoft.com/office/officeart/2018/2/layout/IconVerticalSolidList"/>
    <dgm:cxn modelId="{5016D655-EEA1-4BBF-974D-3F55A2F89907}" type="presParOf" srcId="{5E8EDA69-59BC-4809-B0B5-7688FF04593C}" destId="{0B2A31B2-E080-4271-995A-4DAB086FCEEC}" srcOrd="1" destOrd="0" presId="urn:microsoft.com/office/officeart/2018/2/layout/IconVerticalSolidList"/>
    <dgm:cxn modelId="{BDC238B8-32C6-4526-B695-0BC666C65398}" type="presParOf" srcId="{5E8EDA69-59BC-4809-B0B5-7688FF04593C}" destId="{87B428EC-76A5-4A4B-B084-3D921D529533}" srcOrd="2" destOrd="0" presId="urn:microsoft.com/office/officeart/2018/2/layout/IconVerticalSolidList"/>
    <dgm:cxn modelId="{3F991515-8739-4EB9-835C-B403BBD25E08}" type="presParOf" srcId="{87B428EC-76A5-4A4B-B084-3D921D529533}" destId="{43EDA326-53D8-442A-A8BF-2655D0739996}" srcOrd="0" destOrd="0" presId="urn:microsoft.com/office/officeart/2018/2/layout/IconVerticalSolidList"/>
    <dgm:cxn modelId="{DD6C4A94-9B42-4379-8B1F-32BD0B5653DA}" type="presParOf" srcId="{87B428EC-76A5-4A4B-B084-3D921D529533}" destId="{8DB6FC85-DCD0-423E-824C-12CB268342E4}" srcOrd="1" destOrd="0" presId="urn:microsoft.com/office/officeart/2018/2/layout/IconVerticalSolidList"/>
    <dgm:cxn modelId="{7C711C87-A1BE-4AB1-A18B-B0B35B36AC35}" type="presParOf" srcId="{87B428EC-76A5-4A4B-B084-3D921D529533}" destId="{688BCE76-2D7A-44BE-B429-4A08B194BD94}" srcOrd="2" destOrd="0" presId="urn:microsoft.com/office/officeart/2018/2/layout/IconVerticalSolidList"/>
    <dgm:cxn modelId="{4AAC7DA1-9E97-4E81-BB70-73276BF82901}" type="presParOf" srcId="{87B428EC-76A5-4A4B-B084-3D921D529533}" destId="{D329A7B0-3178-420A-8D5A-DBD08CE05590}" srcOrd="3" destOrd="0" presId="urn:microsoft.com/office/officeart/2018/2/layout/IconVerticalSolidList"/>
    <dgm:cxn modelId="{E2347DEB-F7BA-4436-8D01-3FEBFBFA329A}" type="presParOf" srcId="{5E8EDA69-59BC-4809-B0B5-7688FF04593C}" destId="{279A55BD-23C8-4A31-9E20-8D319B790548}" srcOrd="3" destOrd="0" presId="urn:microsoft.com/office/officeart/2018/2/layout/IconVerticalSolidList"/>
    <dgm:cxn modelId="{451A4DA6-349E-4478-92FF-A092E15CFB2B}" type="presParOf" srcId="{5E8EDA69-59BC-4809-B0B5-7688FF04593C}" destId="{CA903A06-7DA7-43D1-A7DF-86173310E2B3}" srcOrd="4" destOrd="0" presId="urn:microsoft.com/office/officeart/2018/2/layout/IconVerticalSolidList"/>
    <dgm:cxn modelId="{B14955DC-9837-4620-94EB-079A3CCE6588}" type="presParOf" srcId="{CA903A06-7DA7-43D1-A7DF-86173310E2B3}" destId="{A992D1F6-80B8-455A-BB51-087E68AED33A}" srcOrd="0" destOrd="0" presId="urn:microsoft.com/office/officeart/2018/2/layout/IconVerticalSolidList"/>
    <dgm:cxn modelId="{CB637B57-7B65-44E4-A86A-0271AE087193}" type="presParOf" srcId="{CA903A06-7DA7-43D1-A7DF-86173310E2B3}" destId="{978CAFE3-21C7-48A2-A768-D8305D9DD722}" srcOrd="1" destOrd="0" presId="urn:microsoft.com/office/officeart/2018/2/layout/IconVerticalSolidList"/>
    <dgm:cxn modelId="{63CB9372-0A3F-4E69-B3C1-7DDC76505C73}" type="presParOf" srcId="{CA903A06-7DA7-43D1-A7DF-86173310E2B3}" destId="{DC97DBA3-E7BA-4911-AD5F-699D44854163}" srcOrd="2" destOrd="0" presId="urn:microsoft.com/office/officeart/2018/2/layout/IconVerticalSolidList"/>
    <dgm:cxn modelId="{9C9EAF50-6E36-4B24-8FE9-5238B1E937F7}" type="presParOf" srcId="{CA903A06-7DA7-43D1-A7DF-86173310E2B3}" destId="{610F6E1A-DB4D-4097-AA23-242786847ECC}" srcOrd="3" destOrd="0" presId="urn:microsoft.com/office/officeart/2018/2/layout/IconVerticalSolidList"/>
    <dgm:cxn modelId="{CE7BDE29-C1B9-445C-94F5-5341D7FE5FF3}" type="presParOf" srcId="{5E8EDA69-59BC-4809-B0B5-7688FF04593C}" destId="{53445133-84F9-4FBC-B01D-E3061B47C6E5}" srcOrd="5" destOrd="0" presId="urn:microsoft.com/office/officeart/2018/2/layout/IconVerticalSolidList"/>
    <dgm:cxn modelId="{9B915EA6-51C6-4C9D-A21A-983D9656D300}" type="presParOf" srcId="{5E8EDA69-59BC-4809-B0B5-7688FF04593C}" destId="{C95FBBE3-3186-436E-8D1E-D1CBE75363F3}" srcOrd="6" destOrd="0" presId="urn:microsoft.com/office/officeart/2018/2/layout/IconVerticalSolidList"/>
    <dgm:cxn modelId="{89F5D091-FB26-495C-942C-99B67AC722BD}" type="presParOf" srcId="{C95FBBE3-3186-436E-8D1E-D1CBE75363F3}" destId="{5C602049-0D35-4F81-B796-AA8CA470250F}" srcOrd="0" destOrd="0" presId="urn:microsoft.com/office/officeart/2018/2/layout/IconVerticalSolidList"/>
    <dgm:cxn modelId="{678B5D53-DBE0-4660-A9CD-09C4E3AD31B3}" type="presParOf" srcId="{C95FBBE3-3186-436E-8D1E-D1CBE75363F3}" destId="{6C20FF6F-96CE-4A6F-A1CE-6877351FD0C9}" srcOrd="1" destOrd="0" presId="urn:microsoft.com/office/officeart/2018/2/layout/IconVerticalSolidList"/>
    <dgm:cxn modelId="{35CA0DCD-41BF-4D6C-BB28-81E0B9F4C45F}" type="presParOf" srcId="{C95FBBE3-3186-436E-8D1E-D1CBE75363F3}" destId="{35FBB0C0-1E7D-459F-B852-2A634C5A4873}" srcOrd="2" destOrd="0" presId="urn:microsoft.com/office/officeart/2018/2/layout/IconVerticalSolidList"/>
    <dgm:cxn modelId="{845EF10B-36F2-4486-87B0-A1A2B9C41C3C}" type="presParOf" srcId="{C95FBBE3-3186-436E-8D1E-D1CBE75363F3}" destId="{722BDA4B-8DB5-4CB9-9723-973B89B23F6C}" srcOrd="3" destOrd="0" presId="urn:microsoft.com/office/officeart/2018/2/layout/IconVerticalSolidList"/>
    <dgm:cxn modelId="{1915C09B-9498-4A81-A967-6DE794A3F316}" type="presParOf" srcId="{5E8EDA69-59BC-4809-B0B5-7688FF04593C}" destId="{65C46454-460F-4862-A6C1-48613E4B6BF9}" srcOrd="7" destOrd="0" presId="urn:microsoft.com/office/officeart/2018/2/layout/IconVerticalSolidList"/>
    <dgm:cxn modelId="{52A41029-7B35-417B-8D7F-FAEA7C39706F}" type="presParOf" srcId="{5E8EDA69-59BC-4809-B0B5-7688FF04593C}" destId="{6B3A6F8E-22E8-44B9-A88A-D1712038B5C1}" srcOrd="8" destOrd="0" presId="urn:microsoft.com/office/officeart/2018/2/layout/IconVerticalSolidList"/>
    <dgm:cxn modelId="{FFA73A2D-B06B-4B31-A062-5CC4EA9DEE19}" type="presParOf" srcId="{6B3A6F8E-22E8-44B9-A88A-D1712038B5C1}" destId="{3EEEE9F5-47FA-4B6D-803A-20BFAF2E3FA3}" srcOrd="0" destOrd="0" presId="urn:microsoft.com/office/officeart/2018/2/layout/IconVerticalSolidList"/>
    <dgm:cxn modelId="{3B56D491-BE7F-4B23-BDD0-702A7BA16D18}" type="presParOf" srcId="{6B3A6F8E-22E8-44B9-A88A-D1712038B5C1}" destId="{EFA11F4D-7BA8-4C87-B38D-A7DED0DC1462}" srcOrd="1" destOrd="0" presId="urn:microsoft.com/office/officeart/2018/2/layout/IconVerticalSolidList"/>
    <dgm:cxn modelId="{ADC81EF9-7B52-4101-9B1B-BF80D412C1A7}" type="presParOf" srcId="{6B3A6F8E-22E8-44B9-A88A-D1712038B5C1}" destId="{CA47C365-E581-4BCB-9C66-E884A5D35FFF}" srcOrd="2" destOrd="0" presId="urn:microsoft.com/office/officeart/2018/2/layout/IconVerticalSolidList"/>
    <dgm:cxn modelId="{E5640547-A5D0-4F7F-850B-A9D0E50E4007}" type="presParOf" srcId="{6B3A6F8E-22E8-44B9-A88A-D1712038B5C1}" destId="{F64E0E2E-A75A-46AC-A741-941F90B7AB96}" srcOrd="3" destOrd="0" presId="urn:microsoft.com/office/officeart/2018/2/layout/IconVerticalSolidList"/>
    <dgm:cxn modelId="{0E9AAC24-4813-46FB-81DF-7425DDE6BD59}" type="presParOf" srcId="{5E8EDA69-59BC-4809-B0B5-7688FF04593C}" destId="{A1D25D10-C3CB-4768-BEAC-A12003A17DE3}" srcOrd="9" destOrd="0" presId="urn:microsoft.com/office/officeart/2018/2/layout/IconVerticalSolidList"/>
    <dgm:cxn modelId="{8AC70DB7-7130-4CDB-AE1B-1B09234B1120}" type="presParOf" srcId="{5E8EDA69-59BC-4809-B0B5-7688FF04593C}" destId="{1700CBAD-6870-49C1-84A8-78FDC33EB14E}" srcOrd="10" destOrd="0" presId="urn:microsoft.com/office/officeart/2018/2/layout/IconVerticalSolidList"/>
    <dgm:cxn modelId="{107AE02B-B0EB-4BE7-8E34-7BF0548A142D}" type="presParOf" srcId="{1700CBAD-6870-49C1-84A8-78FDC33EB14E}" destId="{19256CA5-B62F-4A48-87ED-2DD0AFCF3933}" srcOrd="0" destOrd="0" presId="urn:microsoft.com/office/officeart/2018/2/layout/IconVerticalSolidList"/>
    <dgm:cxn modelId="{F301D71F-F071-4D17-9CD5-BEC681BB1550}" type="presParOf" srcId="{1700CBAD-6870-49C1-84A8-78FDC33EB14E}" destId="{9AADEF82-29A7-409F-84CD-E2054102629F}" srcOrd="1" destOrd="0" presId="urn:microsoft.com/office/officeart/2018/2/layout/IconVerticalSolidList"/>
    <dgm:cxn modelId="{E42AE9D5-98AF-4A6A-869C-ECA6FFAFA0FD}" type="presParOf" srcId="{1700CBAD-6870-49C1-84A8-78FDC33EB14E}" destId="{9E5AAC38-4C18-4B0B-BEBF-06F07CCE3D8E}" srcOrd="2" destOrd="0" presId="urn:microsoft.com/office/officeart/2018/2/layout/IconVerticalSolidList"/>
    <dgm:cxn modelId="{197A463C-41F6-40C1-8B02-5463E0D7D788}" type="presParOf" srcId="{1700CBAD-6870-49C1-84A8-78FDC33EB14E}" destId="{46B60491-2978-4E61-873E-D28BF78D12B7}"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C4364C-74A5-408B-899B-A2A9B199732B}">
      <dsp:nvSpPr>
        <dsp:cNvPr id="0" name=""/>
        <dsp:cNvSpPr/>
      </dsp:nvSpPr>
      <dsp:spPr>
        <a:xfrm>
          <a:off x="0" y="0"/>
          <a:ext cx="7336465" cy="990954"/>
        </a:xfrm>
        <a:prstGeom prst="rect">
          <a:avLst/>
        </a:prstGeom>
        <a:solidFill>
          <a:schemeClr val="accent2">
            <a:shade val="9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02870" tIns="102870" rIns="102870" bIns="102870" numCol="1" spcCol="1270" anchor="ctr" anchorCtr="0">
          <a:noAutofit/>
        </a:bodyPr>
        <a:lstStyle/>
        <a:p>
          <a:pPr marL="0" lvl="0" indent="0" algn="ctr" defTabSz="1200150" rtl="0">
            <a:lnSpc>
              <a:spcPct val="90000"/>
            </a:lnSpc>
            <a:spcBef>
              <a:spcPct val="0"/>
            </a:spcBef>
            <a:spcAft>
              <a:spcPct val="35000"/>
            </a:spcAft>
            <a:buNone/>
          </a:pPr>
          <a:r>
            <a:rPr lang="de-DE" sz="2700" kern="1200">
              <a:latin typeface="Calibri Light" panose="020F0302020204030204"/>
            </a:rPr>
            <a:t>Teilhabe ermöglichen </a:t>
          </a:r>
          <a:br>
            <a:rPr lang="de-DE" sz="2700" kern="1200">
              <a:latin typeface="Calibri Light" panose="020F0302020204030204"/>
            </a:rPr>
          </a:br>
          <a:r>
            <a:rPr lang="de-DE" sz="2700" kern="1200">
              <a:latin typeface="Calibri Light" panose="020F0302020204030204"/>
            </a:rPr>
            <a:t>(</a:t>
          </a:r>
          <a:r>
            <a:rPr lang="de-AT" sz="2700" kern="1200"/>
            <a:t>organisatorisch, methodisch</a:t>
          </a:r>
          <a:r>
            <a:rPr lang="de-AT" sz="2700" kern="1200">
              <a:latin typeface="Calibri Light" panose="020F0302020204030204"/>
            </a:rPr>
            <a:t>, personell)</a:t>
          </a:r>
          <a:endParaRPr lang="de-AT" sz="2700" kern="1200"/>
        </a:p>
      </dsp:txBody>
      <dsp:txXfrm>
        <a:off x="0" y="0"/>
        <a:ext cx="7336465" cy="990954"/>
      </dsp:txXfrm>
    </dsp:sp>
    <dsp:sp modelId="{3EB8A6FC-5A1F-4C52-8D08-E8E20880464E}">
      <dsp:nvSpPr>
        <dsp:cNvPr id="0" name=""/>
        <dsp:cNvSpPr/>
      </dsp:nvSpPr>
      <dsp:spPr>
        <a:xfrm>
          <a:off x="3582" y="990954"/>
          <a:ext cx="2443100" cy="2081004"/>
        </a:xfrm>
        <a:prstGeom prst="rect">
          <a:avLst/>
        </a:prstGeom>
        <a:solidFill>
          <a:schemeClr val="accent2">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rtl="0">
            <a:lnSpc>
              <a:spcPct val="90000"/>
            </a:lnSpc>
            <a:spcBef>
              <a:spcPct val="0"/>
            </a:spcBef>
            <a:spcAft>
              <a:spcPct val="35000"/>
            </a:spcAft>
            <a:buNone/>
          </a:pPr>
          <a:r>
            <a:rPr lang="de-DE" sz="3000" kern="1200"/>
            <a:t>Allgemeine Zugänglichkeit </a:t>
          </a:r>
          <a:r>
            <a:rPr lang="de-DE" sz="3000" kern="1200">
              <a:latin typeface="Calibri Light" panose="020F0302020204030204"/>
            </a:rPr>
            <a:t>schaffen</a:t>
          </a:r>
          <a:endParaRPr lang="de-DE" sz="3000" kern="1200"/>
        </a:p>
      </dsp:txBody>
      <dsp:txXfrm>
        <a:off x="3582" y="990954"/>
        <a:ext cx="2443100" cy="2081004"/>
      </dsp:txXfrm>
    </dsp:sp>
    <dsp:sp modelId="{DB022851-0DCE-42A3-B4C2-E31DFCC2EFDE}">
      <dsp:nvSpPr>
        <dsp:cNvPr id="0" name=""/>
        <dsp:cNvSpPr/>
      </dsp:nvSpPr>
      <dsp:spPr>
        <a:xfrm>
          <a:off x="2446682" y="990954"/>
          <a:ext cx="2443100" cy="2081004"/>
        </a:xfrm>
        <a:prstGeom prst="rect">
          <a:avLst/>
        </a:prstGeom>
        <a:solidFill>
          <a:schemeClr val="accent2">
            <a:shade val="80000"/>
            <a:hueOff val="-17936"/>
            <a:satOff val="-2012"/>
            <a:lumOff val="1284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rtl="0">
            <a:lnSpc>
              <a:spcPct val="90000"/>
            </a:lnSpc>
            <a:spcBef>
              <a:spcPct val="0"/>
            </a:spcBef>
            <a:spcAft>
              <a:spcPct val="35000"/>
            </a:spcAft>
            <a:buNone/>
          </a:pPr>
          <a:r>
            <a:rPr lang="de-DE" sz="3000" kern="1200">
              <a:latin typeface="Calibri Light" panose="020F0302020204030204"/>
            </a:rPr>
            <a:t>Abbau interner Hindernisse</a:t>
          </a:r>
          <a:endParaRPr lang="de-DE" sz="3000" kern="1200"/>
        </a:p>
      </dsp:txBody>
      <dsp:txXfrm>
        <a:off x="2446682" y="990954"/>
        <a:ext cx="2443100" cy="2081004"/>
      </dsp:txXfrm>
    </dsp:sp>
    <dsp:sp modelId="{615CB4E3-0506-4393-B779-3F8FB10EBCAA}">
      <dsp:nvSpPr>
        <dsp:cNvPr id="0" name=""/>
        <dsp:cNvSpPr/>
      </dsp:nvSpPr>
      <dsp:spPr>
        <a:xfrm>
          <a:off x="4889782" y="990954"/>
          <a:ext cx="2443100" cy="2081004"/>
        </a:xfrm>
        <a:prstGeom prst="rect">
          <a:avLst/>
        </a:prstGeom>
        <a:solidFill>
          <a:schemeClr val="accent2">
            <a:shade val="80000"/>
            <a:hueOff val="-35872"/>
            <a:satOff val="-4024"/>
            <a:lumOff val="2568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rtl="0">
            <a:lnSpc>
              <a:spcPct val="90000"/>
            </a:lnSpc>
            <a:spcBef>
              <a:spcPct val="0"/>
            </a:spcBef>
            <a:spcAft>
              <a:spcPct val="35000"/>
            </a:spcAft>
            <a:buNone/>
          </a:pPr>
          <a:r>
            <a:rPr lang="de-DE" sz="3000" kern="1200">
              <a:latin typeface="Calibri Light" panose="020F0302020204030204"/>
            </a:rPr>
            <a:t>Schaffung von Zugehörigkeit</a:t>
          </a:r>
          <a:endParaRPr lang="de-DE" sz="3000" kern="1200"/>
        </a:p>
      </dsp:txBody>
      <dsp:txXfrm>
        <a:off x="4889782" y="990954"/>
        <a:ext cx="2443100" cy="2081004"/>
      </dsp:txXfrm>
    </dsp:sp>
    <dsp:sp modelId="{ED8D4393-9483-4970-B35B-F52801963398}">
      <dsp:nvSpPr>
        <dsp:cNvPr id="0" name=""/>
        <dsp:cNvSpPr/>
      </dsp:nvSpPr>
      <dsp:spPr>
        <a:xfrm>
          <a:off x="0" y="3071959"/>
          <a:ext cx="7336465" cy="231222"/>
        </a:xfrm>
        <a:prstGeom prst="rect">
          <a:avLst/>
        </a:prstGeom>
        <a:solidFill>
          <a:schemeClr val="accent2">
            <a:shade val="9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B5A98D-7FDD-45CB-9D1D-F9774EA64CD2}">
      <dsp:nvSpPr>
        <dsp:cNvPr id="0" name=""/>
        <dsp:cNvSpPr/>
      </dsp:nvSpPr>
      <dsp:spPr>
        <a:xfrm>
          <a:off x="0" y="2754"/>
          <a:ext cx="7920880" cy="404275"/>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BF35D17-9458-47E1-AFF4-9E4BF2B94BA8}">
      <dsp:nvSpPr>
        <dsp:cNvPr id="0" name=""/>
        <dsp:cNvSpPr/>
      </dsp:nvSpPr>
      <dsp:spPr>
        <a:xfrm>
          <a:off x="122293" y="93716"/>
          <a:ext cx="222568" cy="222351"/>
        </a:xfrm>
        <a:prstGeom prst="rect">
          <a:avLst/>
        </a:prstGeom>
        <a:blipFill>
          <a:blip xmlns:r="http://schemas.openxmlformats.org/officeDocument/2006/relationships" r:embed="rId1" cstate="screen">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9C889BC-4E1F-4DE8-8D60-25F0DA9E8C0E}">
      <dsp:nvSpPr>
        <dsp:cNvPr id="0" name=""/>
        <dsp:cNvSpPr/>
      </dsp:nvSpPr>
      <dsp:spPr>
        <a:xfrm>
          <a:off x="467155" y="2754"/>
          <a:ext cx="7418709" cy="4674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471" tIns="49471" rIns="49471" bIns="49471" numCol="1" spcCol="1270" anchor="ctr" anchorCtr="0">
          <a:noAutofit/>
        </a:bodyPr>
        <a:lstStyle/>
        <a:p>
          <a:pPr marL="0" lvl="0" indent="0" algn="l" defTabSz="622300">
            <a:lnSpc>
              <a:spcPct val="90000"/>
            </a:lnSpc>
            <a:spcBef>
              <a:spcPct val="0"/>
            </a:spcBef>
            <a:spcAft>
              <a:spcPct val="35000"/>
            </a:spcAft>
            <a:buNone/>
          </a:pPr>
          <a:r>
            <a:rPr lang="de-DE" sz="1400" kern="1200"/>
            <a:t>Identifizierung des Konzepts der Inklusion in Verbindung mit Kunstprojekten. </a:t>
          </a:r>
          <a:endParaRPr lang="en-US" sz="1400" kern="1200"/>
        </a:p>
      </dsp:txBody>
      <dsp:txXfrm>
        <a:off x="467155" y="2754"/>
        <a:ext cx="7418709" cy="467443"/>
      </dsp:txXfrm>
    </dsp:sp>
    <dsp:sp modelId="{43EDA326-53D8-442A-A8BF-2655D0739996}">
      <dsp:nvSpPr>
        <dsp:cNvPr id="0" name=""/>
        <dsp:cNvSpPr/>
      </dsp:nvSpPr>
      <dsp:spPr>
        <a:xfrm>
          <a:off x="0" y="587058"/>
          <a:ext cx="7920880" cy="404275"/>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DB6FC85-DCD0-423E-824C-12CB268342E4}">
      <dsp:nvSpPr>
        <dsp:cNvPr id="0" name=""/>
        <dsp:cNvSpPr/>
      </dsp:nvSpPr>
      <dsp:spPr>
        <a:xfrm>
          <a:off x="122293" y="678020"/>
          <a:ext cx="222568" cy="222351"/>
        </a:xfrm>
        <a:prstGeom prst="rect">
          <a:avLst/>
        </a:prstGeom>
        <a:blipFill>
          <a:blip xmlns:r="http://schemas.openxmlformats.org/officeDocument/2006/relationships"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329A7B0-3178-420A-8D5A-DBD08CE05590}">
      <dsp:nvSpPr>
        <dsp:cNvPr id="0" name=""/>
        <dsp:cNvSpPr/>
      </dsp:nvSpPr>
      <dsp:spPr>
        <a:xfrm>
          <a:off x="467155" y="587058"/>
          <a:ext cx="7418709" cy="4674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471" tIns="49471" rIns="49471" bIns="49471" numCol="1" spcCol="1270" anchor="ctr" anchorCtr="0">
          <a:noAutofit/>
        </a:bodyPr>
        <a:lstStyle/>
        <a:p>
          <a:pPr marL="0" lvl="0" indent="0" algn="l" defTabSz="622300">
            <a:lnSpc>
              <a:spcPct val="90000"/>
            </a:lnSpc>
            <a:spcBef>
              <a:spcPct val="0"/>
            </a:spcBef>
            <a:spcAft>
              <a:spcPct val="35000"/>
            </a:spcAft>
            <a:buNone/>
          </a:pPr>
          <a:r>
            <a:rPr lang="de-DE" sz="1400" kern="1200"/>
            <a:t>Untersuchung des Beitrags der Kunst zu Inklusionsprozessen.</a:t>
          </a:r>
          <a:endParaRPr lang="en-US" sz="1400" kern="1200"/>
        </a:p>
      </dsp:txBody>
      <dsp:txXfrm>
        <a:off x="467155" y="587058"/>
        <a:ext cx="7418709" cy="467443"/>
      </dsp:txXfrm>
    </dsp:sp>
    <dsp:sp modelId="{A992D1F6-80B8-455A-BB51-087E68AED33A}">
      <dsp:nvSpPr>
        <dsp:cNvPr id="0" name=""/>
        <dsp:cNvSpPr/>
      </dsp:nvSpPr>
      <dsp:spPr>
        <a:xfrm>
          <a:off x="0" y="1171362"/>
          <a:ext cx="7920880" cy="404275"/>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78CAFE3-21C7-48A2-A768-D8305D9DD722}">
      <dsp:nvSpPr>
        <dsp:cNvPr id="0" name=""/>
        <dsp:cNvSpPr/>
      </dsp:nvSpPr>
      <dsp:spPr>
        <a:xfrm>
          <a:off x="122293" y="1262324"/>
          <a:ext cx="222568" cy="222351"/>
        </a:xfrm>
        <a:prstGeom prst="rect">
          <a:avLst/>
        </a:prstGeom>
        <a:blipFill>
          <a:blip xmlns:r="http://schemas.openxmlformats.org/officeDocument/2006/relationships"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10F6E1A-DB4D-4097-AA23-242786847ECC}">
      <dsp:nvSpPr>
        <dsp:cNvPr id="0" name=""/>
        <dsp:cNvSpPr/>
      </dsp:nvSpPr>
      <dsp:spPr>
        <a:xfrm>
          <a:off x="467155" y="1171362"/>
          <a:ext cx="7418709" cy="4674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471" tIns="49471" rIns="49471" bIns="49471" numCol="1" spcCol="1270" anchor="ctr" anchorCtr="0">
          <a:noAutofit/>
        </a:bodyPr>
        <a:lstStyle/>
        <a:p>
          <a:pPr marL="0" lvl="0" indent="0" algn="l" defTabSz="622300">
            <a:lnSpc>
              <a:spcPct val="90000"/>
            </a:lnSpc>
            <a:spcBef>
              <a:spcPct val="0"/>
            </a:spcBef>
            <a:spcAft>
              <a:spcPct val="35000"/>
            </a:spcAft>
            <a:buNone/>
          </a:pPr>
          <a:r>
            <a:rPr lang="de-DE" sz="1400" kern="1200"/>
            <a:t>Identifizierung der Merkmale inklusiver Kunstprojekte sowie der Barrieren und Möglichkeiten.</a:t>
          </a:r>
          <a:endParaRPr lang="en-US" sz="1400" kern="1200"/>
        </a:p>
      </dsp:txBody>
      <dsp:txXfrm>
        <a:off x="467155" y="1171362"/>
        <a:ext cx="7418709" cy="467443"/>
      </dsp:txXfrm>
    </dsp:sp>
    <dsp:sp modelId="{5C602049-0D35-4F81-B796-AA8CA470250F}">
      <dsp:nvSpPr>
        <dsp:cNvPr id="0" name=""/>
        <dsp:cNvSpPr/>
      </dsp:nvSpPr>
      <dsp:spPr>
        <a:xfrm>
          <a:off x="0" y="1755666"/>
          <a:ext cx="7920880" cy="404275"/>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C20FF6F-96CE-4A6F-A1CE-6877351FD0C9}">
      <dsp:nvSpPr>
        <dsp:cNvPr id="0" name=""/>
        <dsp:cNvSpPr/>
      </dsp:nvSpPr>
      <dsp:spPr>
        <a:xfrm>
          <a:off x="122293" y="1846628"/>
          <a:ext cx="222568" cy="222351"/>
        </a:xfrm>
        <a:prstGeom prst="rect">
          <a:avLst/>
        </a:prstGeom>
        <a:blipFill>
          <a:blip xmlns:r="http://schemas.openxmlformats.org/officeDocument/2006/relationships"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22BDA4B-8DB5-4CB9-9723-973B89B23F6C}">
      <dsp:nvSpPr>
        <dsp:cNvPr id="0" name=""/>
        <dsp:cNvSpPr/>
      </dsp:nvSpPr>
      <dsp:spPr>
        <a:xfrm>
          <a:off x="467155" y="1755666"/>
          <a:ext cx="7418709" cy="4674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471" tIns="49471" rIns="49471" bIns="49471" numCol="1" spcCol="1270" anchor="ctr" anchorCtr="0">
          <a:noAutofit/>
        </a:bodyPr>
        <a:lstStyle/>
        <a:p>
          <a:pPr marL="0" lvl="0" indent="0" algn="l" defTabSz="622300">
            <a:lnSpc>
              <a:spcPct val="90000"/>
            </a:lnSpc>
            <a:spcBef>
              <a:spcPct val="0"/>
            </a:spcBef>
            <a:spcAft>
              <a:spcPct val="35000"/>
            </a:spcAft>
            <a:buNone/>
          </a:pPr>
          <a:r>
            <a:rPr lang="de-DE" sz="1400" kern="1200"/>
            <a:t>Ermittlung der Selbstwahrnehmung von Fachleuten hinsichtlich ihrer Kompetenzen bei der Entwicklung inklusiver Kunstprojekte.</a:t>
          </a:r>
          <a:endParaRPr lang="en-US" sz="1400" kern="1200"/>
        </a:p>
      </dsp:txBody>
      <dsp:txXfrm>
        <a:off x="467155" y="1755666"/>
        <a:ext cx="7418709" cy="467443"/>
      </dsp:txXfrm>
    </dsp:sp>
    <dsp:sp modelId="{3EEEE9F5-47FA-4B6D-803A-20BFAF2E3FA3}">
      <dsp:nvSpPr>
        <dsp:cNvPr id="0" name=""/>
        <dsp:cNvSpPr/>
      </dsp:nvSpPr>
      <dsp:spPr>
        <a:xfrm>
          <a:off x="0" y="2339970"/>
          <a:ext cx="7920880" cy="404275"/>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FA11F4D-7BA8-4C87-B38D-A7DED0DC1462}">
      <dsp:nvSpPr>
        <dsp:cNvPr id="0" name=""/>
        <dsp:cNvSpPr/>
      </dsp:nvSpPr>
      <dsp:spPr>
        <a:xfrm>
          <a:off x="122293" y="2430932"/>
          <a:ext cx="222568" cy="222351"/>
        </a:xfrm>
        <a:prstGeom prst="rect">
          <a:avLst/>
        </a:prstGeom>
        <a:blipFill>
          <a:blip xmlns:r="http://schemas.openxmlformats.org/officeDocument/2006/relationships"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64E0E2E-A75A-46AC-A741-941F90B7AB96}">
      <dsp:nvSpPr>
        <dsp:cNvPr id="0" name=""/>
        <dsp:cNvSpPr/>
      </dsp:nvSpPr>
      <dsp:spPr>
        <a:xfrm>
          <a:off x="467155" y="2339970"/>
          <a:ext cx="7418709" cy="4674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471" tIns="49471" rIns="49471" bIns="49471" numCol="1" spcCol="1270" anchor="ctr" anchorCtr="0">
          <a:noAutofit/>
        </a:bodyPr>
        <a:lstStyle/>
        <a:p>
          <a:pPr marL="0" lvl="0" indent="0" algn="l" defTabSz="622300">
            <a:lnSpc>
              <a:spcPct val="90000"/>
            </a:lnSpc>
            <a:spcBef>
              <a:spcPct val="0"/>
            </a:spcBef>
            <a:spcAft>
              <a:spcPct val="35000"/>
            </a:spcAft>
            <a:buNone/>
          </a:pPr>
          <a:r>
            <a:rPr lang="de-DE" sz="1400" kern="1200"/>
            <a:t>Identifizierung des Schulungsbedarfs von Fachleuten in Bezug auf inklusive Kunstprojekte.</a:t>
          </a:r>
          <a:endParaRPr lang="en-US" sz="1400" kern="1200"/>
        </a:p>
      </dsp:txBody>
      <dsp:txXfrm>
        <a:off x="467155" y="2339970"/>
        <a:ext cx="7418709" cy="467443"/>
      </dsp:txXfrm>
    </dsp:sp>
    <dsp:sp modelId="{19256CA5-B62F-4A48-87ED-2DD0AFCF3933}">
      <dsp:nvSpPr>
        <dsp:cNvPr id="0" name=""/>
        <dsp:cNvSpPr/>
      </dsp:nvSpPr>
      <dsp:spPr>
        <a:xfrm>
          <a:off x="0" y="2924274"/>
          <a:ext cx="7920880" cy="404275"/>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AADEF82-29A7-409F-84CD-E2054102629F}">
      <dsp:nvSpPr>
        <dsp:cNvPr id="0" name=""/>
        <dsp:cNvSpPr/>
      </dsp:nvSpPr>
      <dsp:spPr>
        <a:xfrm>
          <a:off x="122293" y="3015236"/>
          <a:ext cx="222568" cy="222351"/>
        </a:xfrm>
        <a:prstGeom prst="rect">
          <a:avLst/>
        </a:prstGeom>
        <a:blipFill>
          <a:blip xmlns:r="http://schemas.openxmlformats.org/officeDocument/2006/relationships" r:embed="rId11" cstate="screen">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6B60491-2978-4E61-873E-D28BF78D12B7}">
      <dsp:nvSpPr>
        <dsp:cNvPr id="0" name=""/>
        <dsp:cNvSpPr/>
      </dsp:nvSpPr>
      <dsp:spPr>
        <a:xfrm>
          <a:off x="467155" y="2924274"/>
          <a:ext cx="7418709" cy="4674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471" tIns="49471" rIns="49471" bIns="49471" numCol="1" spcCol="1270" anchor="ctr" anchorCtr="0">
          <a:noAutofit/>
        </a:bodyPr>
        <a:lstStyle/>
        <a:p>
          <a:pPr marL="0" lvl="0" indent="0" algn="l" defTabSz="622300">
            <a:lnSpc>
              <a:spcPct val="90000"/>
            </a:lnSpc>
            <a:spcBef>
              <a:spcPct val="0"/>
            </a:spcBef>
            <a:spcAft>
              <a:spcPct val="35000"/>
            </a:spcAft>
            <a:buNone/>
          </a:pPr>
          <a:r>
            <a:rPr lang="de-DE" sz="1400" kern="1200"/>
            <a:t>Möglichkeiten der Evaluation von inklusiven Kunstprojekten.</a:t>
          </a:r>
          <a:endParaRPr lang="en-US" sz="1400" kern="1200"/>
        </a:p>
      </dsp:txBody>
      <dsp:txXfrm>
        <a:off x="467155" y="2924274"/>
        <a:ext cx="7418709" cy="467443"/>
      </dsp:txXfrm>
    </dsp:sp>
  </dsp:spTree>
</dsp:drawing>
</file>

<file path=ppt/diagrams/layout1.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89E2567-7C64-4BE0-879B-F8F0308B3382}" type="datetimeFigureOut">
              <a:rPr lang="en-GB" smtClean="0"/>
              <a:t>30/09/2022</a:t>
            </a:fld>
            <a:endParaRPr lang="en-GB"/>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356A0BD-F0A7-4645-9B41-1223B8895C0B}" type="slidenum">
              <a:rPr lang="en-GB" smtClean="0"/>
              <a:t>‹Nr.›</a:t>
            </a:fld>
            <a:endParaRPr lang="en-GB"/>
          </a:p>
        </p:txBody>
      </p:sp>
    </p:spTree>
    <p:extLst>
      <p:ext uri="{BB962C8B-B14F-4D97-AF65-F5344CB8AC3E}">
        <p14:creationId xmlns:p14="http://schemas.microsoft.com/office/powerpoint/2010/main" val="24905787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cs typeface="Calibri"/>
              </a:rPr>
              <a:t>Begrüßung </a:t>
            </a:r>
            <a:r>
              <a:rPr lang="de-DE" dirty="0">
                <a:cs typeface="Calibri"/>
              </a:rPr>
              <a:t>und Überblick</a:t>
            </a:r>
          </a:p>
        </p:txBody>
      </p:sp>
      <p:sp>
        <p:nvSpPr>
          <p:cNvPr id="4" name="Foliennummernplatzhalter 3"/>
          <p:cNvSpPr>
            <a:spLocks noGrp="1"/>
          </p:cNvSpPr>
          <p:nvPr>
            <p:ph type="sldNum" sz="quarter" idx="5"/>
          </p:nvPr>
        </p:nvSpPr>
        <p:spPr/>
        <p:txBody>
          <a:bodyPr/>
          <a:lstStyle/>
          <a:p>
            <a:fld id="{627A6BAF-53A7-4ACA-A448-5947C6256F17}" type="slidenum">
              <a:rPr lang="en-GB" smtClean="0"/>
              <a:t>1</a:t>
            </a:fld>
            <a:endParaRPr lang="en-GB"/>
          </a:p>
        </p:txBody>
      </p:sp>
    </p:spTree>
    <p:extLst>
      <p:ext uri="{BB962C8B-B14F-4D97-AF65-F5344CB8AC3E}">
        <p14:creationId xmlns:p14="http://schemas.microsoft.com/office/powerpoint/2010/main" val="3247862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800" b="0" i="0" u="none" strike="noStrike" baseline="0" dirty="0">
                <a:solidFill>
                  <a:srgbClr val="000000"/>
                </a:solidFill>
                <a:latin typeface="Calibri" panose="020F0502020204030204" pitchFamily="34" charset="0"/>
              </a:rPr>
              <a:t>Somit gaben </a:t>
            </a:r>
            <a:r>
              <a:rPr lang="de-DE" sz="1800" b="1" i="0" u="none" strike="noStrike" baseline="0" dirty="0">
                <a:solidFill>
                  <a:srgbClr val="000000"/>
                </a:solidFill>
                <a:latin typeface="Calibri" panose="020F0502020204030204" pitchFamily="34" charset="0"/>
              </a:rPr>
              <a:t>18,4 % der Befragten </a:t>
            </a:r>
            <a:r>
              <a:rPr lang="de-DE" sz="1800" b="0" i="0" u="none" strike="noStrike" baseline="0" dirty="0">
                <a:solidFill>
                  <a:srgbClr val="000000"/>
                </a:solidFill>
                <a:latin typeface="Calibri" panose="020F0502020204030204" pitchFamily="34" charset="0"/>
              </a:rPr>
              <a:t>eine dauerhafte Beeinträchtigung an, das sind hochgerechnet </a:t>
            </a:r>
            <a:r>
              <a:rPr lang="de-DE" sz="1800" b="1" i="0" u="none" strike="noStrike" baseline="0" dirty="0">
                <a:solidFill>
                  <a:srgbClr val="000000"/>
                </a:solidFill>
                <a:latin typeface="Calibri" panose="020F0502020204030204" pitchFamily="34" charset="0"/>
              </a:rPr>
              <a:t>1,34 Mio. Personen der österreichischen Wohnbevölkerung ab 15 Jahren in Privathaushalten</a:t>
            </a:r>
            <a:r>
              <a:rPr lang="de-DE" sz="1800" b="0" i="0" u="none" strike="noStrike" baseline="0" dirty="0">
                <a:solidFill>
                  <a:srgbClr val="000000"/>
                </a:solidFill>
                <a:latin typeface="Calibri" panose="020F0502020204030204" pitchFamily="34" charset="0"/>
              </a:rPr>
              <a:t>. Diese Zahl umfasst Personen mit unterschiedlichen Schweregraden von Beeinträchtigungen, beispielsweise sind sowohl Menschen mit leichten Sehbeeinträchtigungen als auch Menschen mit psychischen Problemen oder vollständig immobile Personen enthalten. </a:t>
            </a:r>
          </a:p>
          <a:p>
            <a:r>
              <a:rPr lang="de-DE" sz="1800" b="0" i="0" u="none" strike="noStrike" baseline="0" dirty="0">
                <a:solidFill>
                  <a:srgbClr val="000000"/>
                </a:solidFill>
                <a:latin typeface="Calibri" panose="020F0502020204030204" pitchFamily="34" charset="0"/>
              </a:rPr>
              <a:t>Dauerhafte Beeinträchtigungen erwiesen sich als </a:t>
            </a:r>
            <a:r>
              <a:rPr lang="de-DE" sz="1800" b="1" i="0" u="none" strike="noStrike" baseline="0" dirty="0">
                <a:solidFill>
                  <a:srgbClr val="000000"/>
                </a:solidFill>
                <a:latin typeface="Calibri" panose="020F0502020204030204" pitchFamily="34" charset="0"/>
              </a:rPr>
              <a:t>stark altersabhängig</a:t>
            </a:r>
            <a:r>
              <a:rPr lang="de-DE" sz="1800" b="0" i="0" u="none" strike="noStrike" baseline="0" dirty="0">
                <a:solidFill>
                  <a:srgbClr val="000000"/>
                </a:solidFill>
                <a:latin typeface="Calibri" panose="020F0502020204030204" pitchFamily="34" charset="0"/>
              </a:rPr>
              <a:t>. Mit steigendem Alter nahm der Anteil der Personen zu, die eine dauerhafte Beeinträchtigung angaben. In der Altersgruppe der 20- bis unter 60-Jährigen waren 13,8 % der Männer und 13,3 % der Frauen betroffen. Bei den über 60-Jährigen waren rund ein Drittel der Befragten von einer dauerhaften Beeinträchtigung betroffen (Männer: 32,9 %; Frauen: 34,1 %). </a:t>
            </a:r>
            <a:endParaRPr lang="de-DE" dirty="0">
              <a:cs typeface="Calibri"/>
            </a:endParaRPr>
          </a:p>
        </p:txBody>
      </p:sp>
      <p:sp>
        <p:nvSpPr>
          <p:cNvPr id="4" name="Foliennummernplatzhalter 3"/>
          <p:cNvSpPr>
            <a:spLocks noGrp="1"/>
          </p:cNvSpPr>
          <p:nvPr>
            <p:ph type="sldNum" sz="quarter" idx="5"/>
          </p:nvPr>
        </p:nvSpPr>
        <p:spPr/>
        <p:txBody>
          <a:bodyPr/>
          <a:lstStyle/>
          <a:p>
            <a:fld id="{627A6BAF-53A7-4ACA-A448-5947C6256F17}" type="slidenum">
              <a:rPr lang="en-GB" smtClean="0"/>
              <a:t>11</a:t>
            </a:fld>
            <a:endParaRPr lang="en-GB"/>
          </a:p>
        </p:txBody>
      </p:sp>
    </p:spTree>
    <p:extLst>
      <p:ext uri="{BB962C8B-B14F-4D97-AF65-F5344CB8AC3E}">
        <p14:creationId xmlns:p14="http://schemas.microsoft.com/office/powerpoint/2010/main" val="30314326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cs typeface="Calibri"/>
            </a:endParaRPr>
          </a:p>
        </p:txBody>
      </p:sp>
      <p:sp>
        <p:nvSpPr>
          <p:cNvPr id="4" name="Foliennummernplatzhalter 3"/>
          <p:cNvSpPr>
            <a:spLocks noGrp="1"/>
          </p:cNvSpPr>
          <p:nvPr>
            <p:ph type="sldNum" sz="quarter" idx="5"/>
          </p:nvPr>
        </p:nvSpPr>
        <p:spPr/>
        <p:txBody>
          <a:bodyPr/>
          <a:lstStyle/>
          <a:p>
            <a:fld id="{627A6BAF-53A7-4ACA-A448-5947C6256F17}" type="slidenum">
              <a:rPr lang="en-GB" smtClean="0"/>
              <a:t>12</a:t>
            </a:fld>
            <a:endParaRPr lang="en-GB"/>
          </a:p>
        </p:txBody>
      </p:sp>
    </p:spTree>
    <p:extLst>
      <p:ext uri="{BB962C8B-B14F-4D97-AF65-F5344CB8AC3E}">
        <p14:creationId xmlns:p14="http://schemas.microsoft.com/office/powerpoint/2010/main" val="15396675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ea typeface="Calibri"/>
                <a:cs typeface="Calibri"/>
              </a:rPr>
              <a:t> </a:t>
            </a:r>
            <a:endParaRPr lang="de-DE" dirty="0">
              <a:cs typeface="Calibri"/>
            </a:endParaRPr>
          </a:p>
        </p:txBody>
      </p:sp>
      <p:sp>
        <p:nvSpPr>
          <p:cNvPr id="4" name="Foliennummernplatzhalter 3"/>
          <p:cNvSpPr>
            <a:spLocks noGrp="1"/>
          </p:cNvSpPr>
          <p:nvPr>
            <p:ph type="sldNum" sz="quarter" idx="5"/>
          </p:nvPr>
        </p:nvSpPr>
        <p:spPr/>
        <p:txBody>
          <a:bodyPr/>
          <a:lstStyle/>
          <a:p>
            <a:fld id="{627A6BAF-53A7-4ACA-A448-5947C6256F17}" type="slidenum">
              <a:rPr lang="en-GB" smtClean="0"/>
              <a:t>13</a:t>
            </a:fld>
            <a:endParaRPr lang="en-GB"/>
          </a:p>
        </p:txBody>
      </p:sp>
    </p:spTree>
    <p:extLst>
      <p:ext uri="{BB962C8B-B14F-4D97-AF65-F5344CB8AC3E}">
        <p14:creationId xmlns:p14="http://schemas.microsoft.com/office/powerpoint/2010/main" val="30232739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0" name="PlaceHolder 1"/>
          <p:cNvSpPr>
            <a:spLocks noGrp="1" noRot="1" noChangeAspect="1"/>
          </p:cNvSpPr>
          <p:nvPr>
            <p:ph type="sldImg"/>
          </p:nvPr>
        </p:nvSpPr>
        <p:spPr>
          <a:xfrm>
            <a:off x="685800" y="1143000"/>
            <a:ext cx="5486040" cy="3085920"/>
          </a:xfrm>
          <a:prstGeom prst="rect">
            <a:avLst/>
          </a:prstGeom>
          <a:ln w="0">
            <a:noFill/>
          </a:ln>
        </p:spPr>
      </p:sp>
      <p:sp>
        <p:nvSpPr>
          <p:cNvPr id="781" name="PlaceHolder 2"/>
          <p:cNvSpPr>
            <a:spLocks noGrp="1"/>
          </p:cNvSpPr>
          <p:nvPr>
            <p:ph type="body"/>
          </p:nvPr>
        </p:nvSpPr>
        <p:spPr>
          <a:xfrm>
            <a:off x="685800" y="4400640"/>
            <a:ext cx="5486040" cy="3600000"/>
          </a:xfrm>
          <a:prstGeom prst="rect">
            <a:avLst/>
          </a:prstGeom>
          <a:noFill/>
          <a:ln w="0">
            <a:noFill/>
          </a:ln>
        </p:spPr>
        <p:txBody>
          <a:bodyPr anchor="t">
            <a:noAutofit/>
          </a:bodyPr>
          <a:lstStyle/>
          <a:p>
            <a:endParaRPr lang="de-DE" sz="2000" b="0" strike="noStrike" spc="-1">
              <a:latin typeface="Arial"/>
            </a:endParaRPr>
          </a:p>
        </p:txBody>
      </p:sp>
      <p:sp>
        <p:nvSpPr>
          <p:cNvPr id="782" name="PlaceHolder 3"/>
          <p:cNvSpPr>
            <a:spLocks noGrp="1"/>
          </p:cNvSpPr>
          <p:nvPr>
            <p:ph type="sldNum"/>
          </p:nvPr>
        </p:nvSpPr>
        <p:spPr>
          <a:xfrm>
            <a:off x="3884760" y="8685360"/>
            <a:ext cx="2971440" cy="458280"/>
          </a:xfrm>
          <a:prstGeom prst="rect">
            <a:avLst/>
          </a:prstGeom>
          <a:noFill/>
          <a:ln w="0">
            <a:noFill/>
          </a:ln>
        </p:spPr>
        <p:txBody>
          <a:bodyPr anchor="b">
            <a:noAutofit/>
          </a:bodyPr>
          <a:lstStyle/>
          <a:p>
            <a:pPr algn="r">
              <a:lnSpc>
                <a:spcPct val="100000"/>
              </a:lnSpc>
              <a:buNone/>
            </a:pPr>
            <a:fld id="{4EA22F78-1FBA-4131-9F03-E6E451074D7F}" type="slidenum">
              <a:rPr lang="es-ES" sz="1200" b="0" strike="noStrike" spc="-1">
                <a:latin typeface="Times New Roman"/>
              </a:rPr>
              <a:t>16</a:t>
            </a:fld>
            <a:endParaRPr lang="de-DE" sz="1200" b="0" strike="noStrike" spc="-1">
              <a:latin typeface="Times New Roman"/>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3" name="PlaceHolder 1"/>
          <p:cNvSpPr>
            <a:spLocks noGrp="1" noRot="1" noChangeAspect="1"/>
          </p:cNvSpPr>
          <p:nvPr>
            <p:ph type="sldImg"/>
          </p:nvPr>
        </p:nvSpPr>
        <p:spPr>
          <a:xfrm>
            <a:off x="685800" y="1143000"/>
            <a:ext cx="5486040" cy="3085920"/>
          </a:xfrm>
          <a:prstGeom prst="rect">
            <a:avLst/>
          </a:prstGeom>
          <a:ln w="0">
            <a:noFill/>
          </a:ln>
        </p:spPr>
      </p:sp>
      <p:sp>
        <p:nvSpPr>
          <p:cNvPr id="784" name="PlaceHolder 2"/>
          <p:cNvSpPr>
            <a:spLocks noGrp="1"/>
          </p:cNvSpPr>
          <p:nvPr>
            <p:ph type="body"/>
          </p:nvPr>
        </p:nvSpPr>
        <p:spPr>
          <a:xfrm>
            <a:off x="685800" y="4400640"/>
            <a:ext cx="5486040" cy="3600000"/>
          </a:xfrm>
          <a:prstGeom prst="rect">
            <a:avLst/>
          </a:prstGeom>
          <a:noFill/>
          <a:ln w="0">
            <a:noFill/>
          </a:ln>
        </p:spPr>
        <p:txBody>
          <a:bodyPr anchor="t">
            <a:noAutofit/>
          </a:bodyPr>
          <a:lstStyle/>
          <a:p>
            <a:endParaRPr lang="de-DE" sz="2000" b="0" strike="noStrike" spc="-1">
              <a:latin typeface="Arial"/>
            </a:endParaRPr>
          </a:p>
        </p:txBody>
      </p:sp>
      <p:sp>
        <p:nvSpPr>
          <p:cNvPr id="785" name="PlaceHolder 3"/>
          <p:cNvSpPr>
            <a:spLocks noGrp="1"/>
          </p:cNvSpPr>
          <p:nvPr>
            <p:ph type="sldNum"/>
          </p:nvPr>
        </p:nvSpPr>
        <p:spPr>
          <a:xfrm>
            <a:off x="3884760" y="8685360"/>
            <a:ext cx="2971440" cy="458280"/>
          </a:xfrm>
          <a:prstGeom prst="rect">
            <a:avLst/>
          </a:prstGeom>
          <a:noFill/>
          <a:ln w="0">
            <a:noFill/>
          </a:ln>
        </p:spPr>
        <p:txBody>
          <a:bodyPr anchor="b">
            <a:noAutofit/>
          </a:bodyPr>
          <a:lstStyle/>
          <a:p>
            <a:pPr algn="r">
              <a:lnSpc>
                <a:spcPct val="100000"/>
              </a:lnSpc>
              <a:buNone/>
            </a:pPr>
            <a:fld id="{F18BDF76-C837-4D67-B2FB-DAB02BE59933}" type="slidenum">
              <a:rPr lang="es-ES" sz="1200" b="0" strike="noStrike" spc="-1">
                <a:latin typeface="Times New Roman"/>
              </a:rPr>
              <a:t>17</a:t>
            </a:fld>
            <a:endParaRPr lang="de-DE" sz="1200" b="0" strike="noStrike" spc="-1">
              <a:latin typeface="Times New Roman"/>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cs typeface="Calibri"/>
            </a:endParaRPr>
          </a:p>
        </p:txBody>
      </p:sp>
      <p:sp>
        <p:nvSpPr>
          <p:cNvPr id="4" name="Foliennummernplatzhalter 3"/>
          <p:cNvSpPr>
            <a:spLocks noGrp="1"/>
          </p:cNvSpPr>
          <p:nvPr>
            <p:ph type="sldNum" sz="quarter" idx="5"/>
          </p:nvPr>
        </p:nvSpPr>
        <p:spPr/>
        <p:txBody>
          <a:bodyPr/>
          <a:lstStyle/>
          <a:p>
            <a:fld id="{627A6BAF-53A7-4ACA-A448-5947C6256F17}" type="slidenum">
              <a:rPr lang="en-GB" smtClean="0"/>
              <a:t>18</a:t>
            </a:fld>
            <a:endParaRPr lang="en-GB"/>
          </a:p>
        </p:txBody>
      </p:sp>
    </p:spTree>
    <p:extLst>
      <p:ext uri="{BB962C8B-B14F-4D97-AF65-F5344CB8AC3E}">
        <p14:creationId xmlns:p14="http://schemas.microsoft.com/office/powerpoint/2010/main" val="25465442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ea typeface="Calibri"/>
                <a:cs typeface="Calibri"/>
              </a:rPr>
              <a:t>Dieser 2. Teil gliedert sich in:</a:t>
            </a:r>
            <a:endParaRPr lang="de-DE">
              <a:cs typeface="Calibri"/>
            </a:endParaRPr>
          </a:p>
        </p:txBody>
      </p:sp>
      <p:sp>
        <p:nvSpPr>
          <p:cNvPr id="4" name="Foliennummernplatzhalter 3"/>
          <p:cNvSpPr>
            <a:spLocks noGrp="1"/>
          </p:cNvSpPr>
          <p:nvPr>
            <p:ph type="sldNum" sz="quarter" idx="5"/>
          </p:nvPr>
        </p:nvSpPr>
        <p:spPr/>
        <p:txBody>
          <a:bodyPr/>
          <a:lstStyle/>
          <a:p>
            <a:fld id="{627A6BAF-53A7-4ACA-A448-5947C6256F17}" type="slidenum">
              <a:rPr lang="en-GB" smtClean="0"/>
              <a:t>19</a:t>
            </a:fld>
            <a:endParaRPr lang="en-GB"/>
          </a:p>
        </p:txBody>
      </p:sp>
    </p:spTree>
    <p:extLst>
      <p:ext uri="{BB962C8B-B14F-4D97-AF65-F5344CB8AC3E}">
        <p14:creationId xmlns:p14="http://schemas.microsoft.com/office/powerpoint/2010/main" val="6924309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endParaRPr lang="en-US" dirty="0">
              <a:ea typeface="Calibri"/>
              <a:cs typeface="Calibri"/>
            </a:endParaRPr>
          </a:p>
          <a:p>
            <a:pPr marL="171450" indent="-171450" algn="just">
              <a:buFont typeface="Arial"/>
              <a:buChar char="•"/>
            </a:pPr>
            <a:r>
              <a:rPr lang="en-US" dirty="0"/>
              <a:t>Das </a:t>
            </a:r>
            <a:r>
              <a:rPr lang="en-US" dirty="0" err="1"/>
              <a:t>Forschungsprojekt</a:t>
            </a:r>
            <a:r>
              <a:rPr lang="en-US" dirty="0"/>
              <a:t> „</a:t>
            </a:r>
            <a:r>
              <a:rPr lang="en-US" dirty="0" err="1"/>
              <a:t>INARTdis</a:t>
            </a:r>
            <a:r>
              <a:rPr lang="en-US" dirty="0"/>
              <a:t> - artistic education for all“ </a:t>
            </a:r>
            <a:r>
              <a:rPr lang="en-US" dirty="0" err="1"/>
              <a:t>versucht</a:t>
            </a:r>
            <a:r>
              <a:rPr lang="en-US" dirty="0"/>
              <a:t>, die </a:t>
            </a:r>
            <a:r>
              <a:rPr lang="en-US" dirty="0" err="1"/>
              <a:t>Potenziale</a:t>
            </a:r>
            <a:r>
              <a:rPr lang="en-US" dirty="0"/>
              <a:t> der Kunst- und </a:t>
            </a:r>
            <a:r>
              <a:rPr lang="en-US" dirty="0" err="1"/>
              <a:t>Musemspädagogik</a:t>
            </a:r>
            <a:r>
              <a:rPr lang="en-US" dirty="0"/>
              <a:t> für die </a:t>
            </a:r>
            <a:r>
              <a:rPr lang="en-US" dirty="0" err="1"/>
              <a:t>soziale</a:t>
            </a:r>
            <a:r>
              <a:rPr lang="en-US" dirty="0"/>
              <a:t> </a:t>
            </a:r>
            <a:r>
              <a:rPr lang="en-US" dirty="0" err="1"/>
              <a:t>Inklusion</a:t>
            </a:r>
            <a:r>
              <a:rPr lang="en-US" dirty="0"/>
              <a:t> </a:t>
            </a:r>
            <a:r>
              <a:rPr lang="en-US" dirty="0" err="1"/>
              <a:t>zu</a:t>
            </a:r>
            <a:r>
              <a:rPr lang="en-US" dirty="0"/>
              <a:t> </a:t>
            </a:r>
            <a:r>
              <a:rPr lang="en-US" dirty="0" err="1"/>
              <a:t>beschreiben</a:t>
            </a:r>
            <a:r>
              <a:rPr lang="en-US" dirty="0"/>
              <a:t> und </a:t>
            </a:r>
            <a:r>
              <a:rPr lang="en-US" dirty="0" err="1"/>
              <a:t>zu</a:t>
            </a:r>
            <a:r>
              <a:rPr lang="en-US" dirty="0"/>
              <a:t> </a:t>
            </a:r>
            <a:r>
              <a:rPr lang="en-US" dirty="0" err="1"/>
              <a:t>nutzen</a:t>
            </a:r>
            <a:r>
              <a:rPr lang="en-US" dirty="0"/>
              <a:t>, um die </a:t>
            </a:r>
            <a:r>
              <a:rPr lang="en-US" dirty="0" err="1"/>
              <a:t>kulturelle</a:t>
            </a:r>
            <a:r>
              <a:rPr lang="en-US" dirty="0"/>
              <a:t> </a:t>
            </a:r>
            <a:r>
              <a:rPr lang="en-US" dirty="0" err="1"/>
              <a:t>Teilhabe</a:t>
            </a:r>
            <a:r>
              <a:rPr lang="en-US" dirty="0"/>
              <a:t> </a:t>
            </a:r>
            <a:r>
              <a:rPr lang="en-US" dirty="0" err="1"/>
              <a:t>bestmöglich</a:t>
            </a:r>
            <a:r>
              <a:rPr lang="en-US" dirty="0"/>
              <a:t> </a:t>
            </a:r>
            <a:r>
              <a:rPr lang="en-US" dirty="0" err="1"/>
              <a:t>zu</a:t>
            </a:r>
            <a:r>
              <a:rPr lang="en-US" dirty="0"/>
              <a:t> </a:t>
            </a:r>
            <a:r>
              <a:rPr lang="en-US" dirty="0" err="1"/>
              <a:t>gewährleisten</a:t>
            </a:r>
            <a:r>
              <a:rPr lang="en-US" dirty="0"/>
              <a:t> und </a:t>
            </a:r>
            <a:r>
              <a:rPr lang="en-US" dirty="0" err="1"/>
              <a:t>damit</a:t>
            </a:r>
            <a:r>
              <a:rPr lang="en-US" dirty="0"/>
              <a:t> </a:t>
            </a:r>
            <a:r>
              <a:rPr lang="en-US" dirty="0" err="1"/>
              <a:t>einen</a:t>
            </a:r>
            <a:r>
              <a:rPr lang="en-US" dirty="0"/>
              <a:t> </a:t>
            </a:r>
            <a:r>
              <a:rPr lang="en-US" dirty="0" err="1"/>
              <a:t>wesentlichen</a:t>
            </a:r>
            <a:r>
              <a:rPr lang="en-US" dirty="0"/>
              <a:t> </a:t>
            </a:r>
            <a:r>
              <a:rPr lang="en-US" dirty="0" err="1"/>
              <a:t>Beitrag</a:t>
            </a:r>
            <a:r>
              <a:rPr lang="en-US" dirty="0"/>
              <a:t> </a:t>
            </a:r>
            <a:r>
              <a:rPr lang="en-US" dirty="0" err="1"/>
              <a:t>zur</a:t>
            </a:r>
            <a:r>
              <a:rPr lang="en-US" dirty="0"/>
              <a:t> </a:t>
            </a:r>
            <a:r>
              <a:rPr lang="en-US" dirty="0" err="1"/>
              <a:t>Verbesserung</a:t>
            </a:r>
            <a:r>
              <a:rPr lang="en-US" dirty="0"/>
              <a:t> der </a:t>
            </a:r>
            <a:r>
              <a:rPr lang="en-US" dirty="0" err="1"/>
              <a:t>Bildungsmöglichkeit</a:t>
            </a:r>
            <a:r>
              <a:rPr lang="en-US" dirty="0"/>
              <a:t> und der </a:t>
            </a:r>
            <a:r>
              <a:rPr lang="en-US" dirty="0" err="1"/>
              <a:t>Persönlichkeitsentwicklung</a:t>
            </a:r>
            <a:r>
              <a:rPr lang="en-US" dirty="0"/>
              <a:t> </a:t>
            </a:r>
            <a:r>
              <a:rPr lang="en-US" dirty="0" err="1"/>
              <a:t>zu</a:t>
            </a:r>
            <a:r>
              <a:rPr lang="en-US" dirty="0"/>
              <a:t> </a:t>
            </a:r>
            <a:r>
              <a:rPr lang="en-US" dirty="0" err="1"/>
              <a:t>leisten</a:t>
            </a:r>
            <a:r>
              <a:rPr lang="en-US" dirty="0"/>
              <a:t>. </a:t>
            </a:r>
            <a:r>
              <a:rPr lang="en-US" dirty="0" err="1"/>
              <a:t>Damit</a:t>
            </a:r>
            <a:r>
              <a:rPr lang="en-US" dirty="0"/>
              <a:t> </a:t>
            </a:r>
            <a:r>
              <a:rPr lang="en-US" dirty="0" err="1"/>
              <a:t>leistet</a:t>
            </a:r>
            <a:r>
              <a:rPr lang="en-US" dirty="0"/>
              <a:t> das </a:t>
            </a:r>
            <a:r>
              <a:rPr lang="en-US" dirty="0" err="1"/>
              <a:t>Forschungsprojekt</a:t>
            </a:r>
            <a:r>
              <a:rPr lang="en-US" dirty="0"/>
              <a:t> </a:t>
            </a:r>
            <a:r>
              <a:rPr lang="en-US" dirty="0" err="1"/>
              <a:t>INARTdis</a:t>
            </a:r>
            <a:r>
              <a:rPr lang="en-US" dirty="0"/>
              <a:t> </a:t>
            </a:r>
            <a:r>
              <a:rPr lang="en-US" dirty="0" err="1"/>
              <a:t>zur</a:t>
            </a:r>
            <a:r>
              <a:rPr lang="en-US" dirty="0"/>
              <a:t> </a:t>
            </a:r>
            <a:r>
              <a:rPr lang="en-US" dirty="0" err="1"/>
              <a:t>Verwirklichung</a:t>
            </a:r>
            <a:r>
              <a:rPr lang="en-US" dirty="0"/>
              <a:t> der </a:t>
            </a:r>
            <a:r>
              <a:rPr lang="en-US" dirty="0" err="1"/>
              <a:t>Ziele</a:t>
            </a:r>
            <a:r>
              <a:rPr lang="en-US" dirty="0"/>
              <a:t> </a:t>
            </a:r>
            <a:r>
              <a:rPr lang="en-US" dirty="0" err="1"/>
              <a:t>zur</a:t>
            </a:r>
            <a:r>
              <a:rPr lang="en-US" dirty="0"/>
              <a:t> </a:t>
            </a:r>
            <a:r>
              <a:rPr lang="en-US" dirty="0" err="1"/>
              <a:t>Umsetzung</a:t>
            </a:r>
            <a:r>
              <a:rPr lang="en-US" dirty="0"/>
              <a:t> der UN-</a:t>
            </a:r>
            <a:r>
              <a:rPr lang="en-US" dirty="0" err="1"/>
              <a:t>Konvention</a:t>
            </a:r>
            <a:r>
              <a:rPr lang="en-US" dirty="0"/>
              <a:t> (CRPD 2007) </a:t>
            </a:r>
            <a:r>
              <a:rPr lang="en-US" dirty="0" err="1"/>
              <a:t>einen</a:t>
            </a:r>
            <a:r>
              <a:rPr lang="en-US" dirty="0"/>
              <a:t> </a:t>
            </a:r>
            <a:r>
              <a:rPr lang="en-US" dirty="0" err="1"/>
              <a:t>Beitrag</a:t>
            </a:r>
            <a:r>
              <a:rPr lang="en-US" dirty="0"/>
              <a:t>.</a:t>
            </a:r>
            <a:endParaRPr lang="en-US" dirty="0">
              <a:ea typeface="Calibri"/>
              <a:cs typeface="Calibri"/>
            </a:endParaRPr>
          </a:p>
          <a:p>
            <a:pPr marL="171450" indent="-171450" algn="just">
              <a:buFont typeface="Arial"/>
              <a:buChar char="•"/>
            </a:pPr>
            <a:r>
              <a:rPr lang="en-US" dirty="0"/>
              <a:t>Es </a:t>
            </a:r>
            <a:r>
              <a:rPr lang="en-US" dirty="0" err="1"/>
              <a:t>stellt</a:t>
            </a:r>
            <a:r>
              <a:rPr lang="en-US" dirty="0"/>
              <a:t> </a:t>
            </a:r>
            <a:r>
              <a:rPr lang="en-US" dirty="0" err="1"/>
              <a:t>eine</a:t>
            </a:r>
            <a:r>
              <a:rPr lang="en-US" dirty="0"/>
              <a:t> </a:t>
            </a:r>
            <a:r>
              <a:rPr lang="en-US" dirty="0" err="1"/>
              <a:t>internationale</a:t>
            </a:r>
            <a:r>
              <a:rPr lang="en-US" dirty="0"/>
              <a:t> </a:t>
            </a:r>
            <a:r>
              <a:rPr lang="en-US" dirty="0" err="1"/>
              <a:t>Kooperation</a:t>
            </a:r>
            <a:r>
              <a:rPr lang="en-US" dirty="0"/>
              <a:t> von </a:t>
            </a:r>
            <a:r>
              <a:rPr lang="en-US" dirty="0" err="1"/>
              <a:t>sechs</a:t>
            </a:r>
            <a:r>
              <a:rPr lang="en-US" dirty="0"/>
              <a:t> </a:t>
            </a:r>
            <a:r>
              <a:rPr lang="en-US" dirty="0" err="1"/>
              <a:t>Bildungseinrichtungen</a:t>
            </a:r>
            <a:r>
              <a:rPr lang="en-US" dirty="0"/>
              <a:t> </a:t>
            </a:r>
            <a:r>
              <a:rPr lang="en-US" dirty="0" err="1"/>
              <a:t>aus</a:t>
            </a:r>
            <a:r>
              <a:rPr lang="en-US" dirty="0"/>
              <a:t> </a:t>
            </a:r>
            <a:r>
              <a:rPr lang="en-US" dirty="0" err="1"/>
              <a:t>Österreich</a:t>
            </a:r>
            <a:r>
              <a:rPr lang="en-US" dirty="0"/>
              <a:t>, Deutschland, </a:t>
            </a:r>
            <a:r>
              <a:rPr lang="en-US" dirty="0" err="1"/>
              <a:t>Nordmazedonien</a:t>
            </a:r>
            <a:r>
              <a:rPr lang="en-US" dirty="0"/>
              <a:t>, Portugal und </a:t>
            </a:r>
            <a:r>
              <a:rPr lang="en-US" dirty="0" err="1"/>
              <a:t>Spanien</a:t>
            </a:r>
            <a:r>
              <a:rPr lang="en-US" dirty="0"/>
              <a:t> </a:t>
            </a:r>
            <a:r>
              <a:rPr lang="en-US" dirty="0" err="1"/>
              <a:t>dar</a:t>
            </a:r>
            <a:r>
              <a:rPr lang="en-US" dirty="0"/>
              <a:t>, der Lead </a:t>
            </a:r>
            <a:r>
              <a:rPr lang="en-US" dirty="0" err="1"/>
              <a:t>im</a:t>
            </a:r>
            <a:r>
              <a:rPr lang="en-US" dirty="0"/>
              <a:t> </a:t>
            </a:r>
            <a:r>
              <a:rPr lang="en-US" dirty="0" err="1"/>
              <a:t>Projekt</a:t>
            </a:r>
            <a:r>
              <a:rPr lang="en-US" dirty="0"/>
              <a:t> </a:t>
            </a:r>
            <a:r>
              <a:rPr lang="en-US" dirty="0" err="1"/>
              <a:t>liegt</a:t>
            </a:r>
            <a:r>
              <a:rPr lang="en-US" dirty="0"/>
              <a:t> </a:t>
            </a:r>
            <a:r>
              <a:rPr lang="en-US" dirty="0" err="1"/>
              <a:t>bei</a:t>
            </a:r>
            <a:r>
              <a:rPr lang="en-US" dirty="0"/>
              <a:t> der </a:t>
            </a:r>
            <a:r>
              <a:rPr lang="en-US" dirty="0" err="1"/>
              <a:t>Autonomen</a:t>
            </a:r>
            <a:r>
              <a:rPr lang="en-US" dirty="0"/>
              <a:t> Universität </a:t>
            </a:r>
            <a:r>
              <a:rPr lang="en-US" dirty="0" err="1"/>
              <a:t>Barelona</a:t>
            </a:r>
            <a:r>
              <a:rPr lang="en-US" dirty="0"/>
              <a:t>  </a:t>
            </a:r>
            <a:r>
              <a:rPr lang="en-US" dirty="0" err="1"/>
              <a:t>mit</a:t>
            </a:r>
            <a:r>
              <a:rPr lang="en-US" dirty="0"/>
              <a:t> dem </a:t>
            </a:r>
            <a:r>
              <a:rPr lang="en-US" dirty="0" err="1"/>
              <a:t>Projektleiter</a:t>
            </a:r>
            <a:r>
              <a:rPr lang="en-US" dirty="0"/>
              <a:t> Jose Maria Sanahuja Gavaldà.  </a:t>
            </a:r>
            <a:endParaRPr lang="en-US" dirty="0">
              <a:cs typeface="Calibri"/>
            </a:endParaRPr>
          </a:p>
          <a:p>
            <a:pPr marL="171450" indent="-171450" algn="just">
              <a:buFont typeface="Arial"/>
              <a:buChar char="•"/>
            </a:pPr>
            <a:r>
              <a:rPr lang="en-US" dirty="0" err="1"/>
              <a:t>Finanziert</a:t>
            </a:r>
            <a:r>
              <a:rPr lang="en-US" dirty="0"/>
              <a:t> </a:t>
            </a:r>
            <a:r>
              <a:rPr lang="en-US" dirty="0" err="1"/>
              <a:t>wird</a:t>
            </a:r>
            <a:r>
              <a:rPr lang="en-US" dirty="0"/>
              <a:t> das </a:t>
            </a:r>
            <a:r>
              <a:rPr lang="en-US" dirty="0" err="1"/>
              <a:t>Projekt</a:t>
            </a:r>
            <a:r>
              <a:rPr lang="en-US" dirty="0"/>
              <a:t> </a:t>
            </a:r>
            <a:r>
              <a:rPr lang="en-US" dirty="0" err="1"/>
              <a:t>im</a:t>
            </a:r>
            <a:r>
              <a:rPr lang="en-US" dirty="0"/>
              <a:t> </a:t>
            </a:r>
            <a:r>
              <a:rPr lang="en-US" dirty="0" err="1"/>
              <a:t>Rahmen</a:t>
            </a:r>
            <a:r>
              <a:rPr lang="en-US" dirty="0"/>
              <a:t> von Erasmus+ </a:t>
            </a:r>
            <a:r>
              <a:rPr lang="en-US" dirty="0" err="1"/>
              <a:t>als</a:t>
            </a:r>
            <a:r>
              <a:rPr lang="en-US" dirty="0"/>
              <a:t> EACEA </a:t>
            </a:r>
            <a:r>
              <a:rPr lang="en-US" dirty="0" err="1"/>
              <a:t>Projekt</a:t>
            </a:r>
            <a:r>
              <a:rPr lang="en-US" dirty="0"/>
              <a:t> </a:t>
            </a:r>
          </a:p>
          <a:p>
            <a:pPr marL="171450" indent="-171450" algn="just">
              <a:buFont typeface="Arial"/>
              <a:buChar char="•"/>
            </a:pPr>
            <a:r>
              <a:rPr lang="en-US" dirty="0" err="1"/>
              <a:t>Seit</a:t>
            </a:r>
            <a:r>
              <a:rPr lang="en-US" dirty="0"/>
              <a:t> Ende 2020 </a:t>
            </a:r>
            <a:r>
              <a:rPr lang="en-US" dirty="0" err="1"/>
              <a:t>trägt</a:t>
            </a:r>
            <a:r>
              <a:rPr lang="en-US" dirty="0"/>
              <a:t> das </a:t>
            </a:r>
            <a:r>
              <a:rPr lang="en-US" dirty="0" err="1"/>
              <a:t>Projekt</a:t>
            </a:r>
            <a:r>
              <a:rPr lang="en-US" dirty="0"/>
              <a:t> </a:t>
            </a:r>
            <a:r>
              <a:rPr lang="en-US" dirty="0" err="1"/>
              <a:t>zur</a:t>
            </a:r>
            <a:r>
              <a:rPr lang="en-US" dirty="0"/>
              <a:t> </a:t>
            </a:r>
            <a:r>
              <a:rPr lang="en-US" dirty="0" err="1"/>
              <a:t>Professionalisierung</a:t>
            </a:r>
            <a:r>
              <a:rPr lang="en-US" dirty="0"/>
              <a:t> </a:t>
            </a:r>
            <a:r>
              <a:rPr lang="en-US" dirty="0" err="1"/>
              <a:t>aller</a:t>
            </a:r>
            <a:r>
              <a:rPr lang="en-US" dirty="0"/>
              <a:t> </a:t>
            </a:r>
            <a:r>
              <a:rPr lang="en-US" dirty="0" err="1"/>
              <a:t>beteiligten</a:t>
            </a:r>
            <a:r>
              <a:rPr lang="en-US" dirty="0"/>
              <a:t> </a:t>
            </a:r>
            <a:r>
              <a:rPr lang="en-US" dirty="0" err="1"/>
              <a:t>Berufsgruppen</a:t>
            </a:r>
            <a:r>
              <a:rPr lang="en-US" dirty="0"/>
              <a:t> (</a:t>
            </a:r>
            <a:r>
              <a:rPr lang="en-US" dirty="0" err="1"/>
              <a:t>Forscher</a:t>
            </a:r>
            <a:r>
              <a:rPr lang="en-US" dirty="0"/>
              <a:t>*</a:t>
            </a:r>
            <a:r>
              <a:rPr lang="en-US" dirty="0" err="1"/>
              <a:t>innen</a:t>
            </a:r>
            <a:r>
              <a:rPr lang="en-US" dirty="0"/>
              <a:t>, Lehrer*</a:t>
            </a:r>
            <a:r>
              <a:rPr lang="en-US" dirty="0" err="1"/>
              <a:t>innen</a:t>
            </a:r>
            <a:r>
              <a:rPr lang="en-US" dirty="0"/>
              <a:t>, </a:t>
            </a:r>
            <a:r>
              <a:rPr lang="en-US" dirty="0" err="1"/>
              <a:t>Erzieher</a:t>
            </a:r>
            <a:r>
              <a:rPr lang="en-US" dirty="0"/>
              <a:t>*</a:t>
            </a:r>
            <a:r>
              <a:rPr lang="en-US" dirty="0" err="1"/>
              <a:t>innen</a:t>
            </a:r>
            <a:r>
              <a:rPr lang="en-US" dirty="0"/>
              <a:t>, Mitarbeiter*</a:t>
            </a:r>
            <a:r>
              <a:rPr lang="en-US" dirty="0" err="1"/>
              <a:t>innen</a:t>
            </a:r>
            <a:r>
              <a:rPr lang="en-US" dirty="0"/>
              <a:t> in </a:t>
            </a:r>
            <a:r>
              <a:rPr lang="en-US" dirty="0" err="1"/>
              <a:t>Kultureinrichtungen</a:t>
            </a:r>
            <a:r>
              <a:rPr lang="en-US" dirty="0"/>
              <a:t>) </a:t>
            </a:r>
            <a:r>
              <a:rPr lang="en-US" dirty="0" err="1"/>
              <a:t>bei</a:t>
            </a:r>
            <a:r>
              <a:rPr lang="en-US" dirty="0"/>
              <a:t>. </a:t>
            </a:r>
            <a:endParaRPr lang="en-US" dirty="0">
              <a:ea typeface="Calibri"/>
              <a:cs typeface="Calibri"/>
            </a:endParaRPr>
          </a:p>
          <a:p>
            <a:pPr marL="171450" indent="-171450" algn="just">
              <a:buFont typeface="Arial"/>
              <a:buChar char="•"/>
            </a:pPr>
            <a:r>
              <a:rPr lang="en-US" dirty="0"/>
              <a:t>Das </a:t>
            </a:r>
            <a:r>
              <a:rPr lang="en-US" dirty="0" err="1"/>
              <a:t>Projektteam</a:t>
            </a:r>
            <a:r>
              <a:rPr lang="en-US" dirty="0"/>
              <a:t> der PH </a:t>
            </a:r>
            <a:r>
              <a:rPr lang="en-US" dirty="0" err="1"/>
              <a:t>Steiermark</a:t>
            </a:r>
            <a:r>
              <a:rPr lang="en-US" dirty="0"/>
              <a:t> </a:t>
            </a:r>
            <a:r>
              <a:rPr lang="en-US" dirty="0" err="1"/>
              <a:t>setzt</a:t>
            </a:r>
            <a:r>
              <a:rPr lang="en-US" dirty="0"/>
              <a:t> </a:t>
            </a:r>
            <a:r>
              <a:rPr lang="en-US" dirty="0" err="1"/>
              <a:t>sich</a:t>
            </a:r>
            <a:r>
              <a:rPr lang="en-US" dirty="0"/>
              <a:t> </a:t>
            </a:r>
            <a:r>
              <a:rPr lang="en-US" dirty="0" err="1"/>
              <a:t>aus</a:t>
            </a:r>
            <a:r>
              <a:rPr lang="en-US" dirty="0"/>
              <a:t> Expert*</a:t>
            </a:r>
            <a:r>
              <a:rPr lang="en-US" dirty="0" err="1"/>
              <a:t>innen</a:t>
            </a:r>
            <a:r>
              <a:rPr lang="en-US" dirty="0"/>
              <a:t> </a:t>
            </a:r>
            <a:r>
              <a:rPr lang="en-US" dirty="0" err="1"/>
              <a:t>unterschiedlicher</a:t>
            </a:r>
            <a:r>
              <a:rPr lang="en-US" dirty="0"/>
              <a:t> </a:t>
            </a:r>
            <a:r>
              <a:rPr lang="en-US" dirty="0" err="1"/>
              <a:t>Bereiche</a:t>
            </a:r>
            <a:r>
              <a:rPr lang="en-US" dirty="0"/>
              <a:t> </a:t>
            </a:r>
            <a:r>
              <a:rPr lang="en-US" dirty="0" err="1"/>
              <a:t>zusammen</a:t>
            </a:r>
            <a:r>
              <a:rPr lang="en-US" dirty="0"/>
              <a:t>, </a:t>
            </a:r>
            <a:r>
              <a:rPr lang="en-US" dirty="0" err="1"/>
              <a:t>dadurch</a:t>
            </a:r>
            <a:r>
              <a:rPr lang="en-US" dirty="0"/>
              <a:t> </a:t>
            </a:r>
            <a:r>
              <a:rPr lang="en-US" dirty="0" err="1"/>
              <a:t>sind</a:t>
            </a:r>
            <a:r>
              <a:rPr lang="en-US" dirty="0"/>
              <a:t> die </a:t>
            </a:r>
            <a:r>
              <a:rPr lang="en-US" dirty="0" err="1"/>
              <a:t>Themenfelder</a:t>
            </a:r>
            <a:r>
              <a:rPr lang="en-US" dirty="0"/>
              <a:t> </a:t>
            </a:r>
            <a:r>
              <a:rPr lang="en-US" dirty="0" err="1"/>
              <a:t>Inklusion</a:t>
            </a:r>
            <a:r>
              <a:rPr lang="en-US" dirty="0"/>
              <a:t>, </a:t>
            </a:r>
            <a:r>
              <a:rPr lang="en-US" dirty="0" err="1"/>
              <a:t>Partizipation</a:t>
            </a:r>
            <a:r>
              <a:rPr lang="en-US" dirty="0"/>
              <a:t>, </a:t>
            </a:r>
            <a:r>
              <a:rPr lang="en-US" dirty="0" err="1"/>
              <a:t>Menschenrechte</a:t>
            </a:r>
            <a:r>
              <a:rPr lang="en-US" dirty="0"/>
              <a:t> und Kunst und Kultur </a:t>
            </a:r>
            <a:r>
              <a:rPr lang="en-US" dirty="0" err="1"/>
              <a:t>professionell</a:t>
            </a:r>
            <a:r>
              <a:rPr lang="en-US" dirty="0"/>
              <a:t> </a:t>
            </a:r>
            <a:r>
              <a:rPr lang="en-US" dirty="0" err="1"/>
              <a:t>abgebildet</a:t>
            </a:r>
            <a:r>
              <a:rPr lang="en-US" dirty="0"/>
              <a:t>. </a:t>
            </a:r>
            <a:endParaRPr lang="en-US" dirty="0">
              <a:ea typeface="Calibri"/>
              <a:cs typeface="Calibri"/>
            </a:endParaRPr>
          </a:p>
          <a:p>
            <a:pPr marL="171450" indent="-171450" algn="just">
              <a:buFont typeface="Arial"/>
              <a:buChar char="•"/>
            </a:pPr>
            <a:r>
              <a:rPr lang="en-US" dirty="0" err="1"/>
              <a:t>Jede</a:t>
            </a:r>
            <a:r>
              <a:rPr lang="en-US" dirty="0"/>
              <a:t> der </a:t>
            </a:r>
            <a:r>
              <a:rPr lang="en-US" dirty="0" err="1"/>
              <a:t>Institutionen</a:t>
            </a:r>
            <a:r>
              <a:rPr lang="en-US" dirty="0"/>
              <a:t> hat </a:t>
            </a:r>
            <a:r>
              <a:rPr lang="en-US" dirty="0" err="1"/>
              <a:t>eine</a:t>
            </a:r>
            <a:r>
              <a:rPr lang="en-US" dirty="0"/>
              <a:t> </a:t>
            </a:r>
            <a:r>
              <a:rPr lang="en-US" dirty="0" err="1"/>
              <a:t>oder</a:t>
            </a:r>
            <a:r>
              <a:rPr lang="en-US" dirty="0"/>
              <a:t> </a:t>
            </a:r>
            <a:r>
              <a:rPr lang="en-US" dirty="0" err="1"/>
              <a:t>mehrere</a:t>
            </a:r>
            <a:r>
              <a:rPr lang="en-US" dirty="0"/>
              <a:t> </a:t>
            </a:r>
            <a:r>
              <a:rPr lang="en-US" dirty="0" err="1"/>
              <a:t>Partnerinstitution</a:t>
            </a:r>
            <a:r>
              <a:rPr lang="en-US" dirty="0"/>
              <a:t>(</a:t>
            </a:r>
            <a:r>
              <a:rPr lang="en-US" dirty="0" err="1"/>
              <a:t>en</a:t>
            </a:r>
            <a:r>
              <a:rPr lang="en-US" dirty="0"/>
              <a:t>) </a:t>
            </a:r>
            <a:r>
              <a:rPr lang="en-US" dirty="0" err="1"/>
              <a:t>aus</a:t>
            </a:r>
            <a:r>
              <a:rPr lang="en-US" dirty="0"/>
              <a:t> dem Kunst- und </a:t>
            </a:r>
            <a:r>
              <a:rPr lang="en-US" dirty="0" err="1"/>
              <a:t>Kulturbereich</a:t>
            </a:r>
            <a:r>
              <a:rPr lang="en-US" dirty="0"/>
              <a:t>, in Graz </a:t>
            </a:r>
            <a:r>
              <a:rPr lang="en-US" dirty="0" err="1"/>
              <a:t>ist</a:t>
            </a:r>
            <a:r>
              <a:rPr lang="en-US" dirty="0"/>
              <a:t> dies das </a:t>
            </a:r>
            <a:r>
              <a:rPr lang="en-US" dirty="0" err="1"/>
              <a:t>Universalmuseum</a:t>
            </a:r>
            <a:r>
              <a:rPr lang="en-US" dirty="0"/>
              <a:t> </a:t>
            </a:r>
            <a:r>
              <a:rPr lang="en-US" dirty="0" err="1"/>
              <a:t>Joanneum</a:t>
            </a:r>
            <a:r>
              <a:rPr lang="en-US" dirty="0"/>
              <a:t> </a:t>
            </a:r>
            <a:r>
              <a:rPr lang="en-US" dirty="0" err="1"/>
              <a:t>unter</a:t>
            </a:r>
            <a:r>
              <a:rPr lang="en-US" dirty="0"/>
              <a:t> der </a:t>
            </a:r>
            <a:r>
              <a:rPr lang="en-US" dirty="0" err="1"/>
              <a:t>Koordination</a:t>
            </a:r>
            <a:r>
              <a:rPr lang="en-US" dirty="0"/>
              <a:t> von </a:t>
            </a:r>
            <a:r>
              <a:rPr lang="en-US" dirty="0" err="1"/>
              <a:t>Mag.a</a:t>
            </a:r>
            <a:r>
              <a:rPr lang="en-US" dirty="0"/>
              <a:t> Angelika Vauti-Scheucher, die </a:t>
            </a:r>
            <a:r>
              <a:rPr lang="en-US" dirty="0" err="1"/>
              <a:t>im</a:t>
            </a:r>
            <a:r>
              <a:rPr lang="en-US" dirty="0"/>
              <a:t> </a:t>
            </a:r>
            <a:r>
              <a:rPr lang="en-US" dirty="0" err="1"/>
              <a:t>Universalmuseum</a:t>
            </a:r>
            <a:r>
              <a:rPr lang="en-US" dirty="0"/>
              <a:t> </a:t>
            </a:r>
            <a:r>
              <a:rPr lang="en-US" dirty="0" err="1"/>
              <a:t>Joanneum</a:t>
            </a:r>
            <a:r>
              <a:rPr lang="en-US" dirty="0"/>
              <a:t> </a:t>
            </a:r>
            <a:r>
              <a:rPr lang="en-US" dirty="0" err="1"/>
              <a:t>seit</a:t>
            </a:r>
            <a:r>
              <a:rPr lang="en-US" dirty="0"/>
              <a:t> 2016 die </a:t>
            </a:r>
            <a:r>
              <a:rPr lang="en-US" dirty="0" err="1"/>
              <a:t>Stabsstelle</a:t>
            </a:r>
            <a:r>
              <a:rPr lang="en-US" dirty="0"/>
              <a:t> „</a:t>
            </a:r>
            <a:r>
              <a:rPr lang="en-US" dirty="0" err="1"/>
              <a:t>Partizipation</a:t>
            </a:r>
            <a:r>
              <a:rPr lang="en-US" dirty="0"/>
              <a:t> und </a:t>
            </a:r>
            <a:r>
              <a:rPr lang="en-US" dirty="0" err="1"/>
              <a:t>Inklusion</a:t>
            </a:r>
            <a:r>
              <a:rPr lang="en-US" dirty="0"/>
              <a:t>“ </a:t>
            </a:r>
            <a:r>
              <a:rPr lang="en-US" dirty="0" err="1"/>
              <a:t>leitet</a:t>
            </a:r>
            <a:r>
              <a:rPr lang="en-US" dirty="0"/>
              <a:t>. </a:t>
            </a:r>
            <a:r>
              <a:rPr lang="en-US" dirty="0" err="1"/>
              <a:t>Diese</a:t>
            </a:r>
            <a:r>
              <a:rPr lang="en-US" dirty="0"/>
              <a:t> Abteilung </a:t>
            </a:r>
            <a:r>
              <a:rPr lang="en-US" dirty="0" err="1"/>
              <a:t>verfolgt</a:t>
            </a:r>
            <a:r>
              <a:rPr lang="en-US" dirty="0"/>
              <a:t> </a:t>
            </a:r>
            <a:r>
              <a:rPr lang="en-US" dirty="0" err="1"/>
              <a:t>ebenso</a:t>
            </a:r>
            <a:r>
              <a:rPr lang="en-US" dirty="0"/>
              <a:t> </a:t>
            </a:r>
            <a:r>
              <a:rPr lang="en-US" dirty="0" err="1"/>
              <a:t>wie</a:t>
            </a:r>
            <a:r>
              <a:rPr lang="en-US" dirty="0"/>
              <a:t> das </a:t>
            </a:r>
            <a:r>
              <a:rPr lang="en-US" dirty="0" err="1"/>
              <a:t>INARTdis-Projekt</a:t>
            </a:r>
            <a:r>
              <a:rPr lang="en-US" dirty="0"/>
              <a:t>, die </a:t>
            </a:r>
            <a:r>
              <a:rPr lang="en-US" dirty="0" err="1"/>
              <a:t>Förderung</a:t>
            </a:r>
            <a:r>
              <a:rPr lang="en-US" dirty="0"/>
              <a:t> von </a:t>
            </a:r>
            <a:r>
              <a:rPr lang="en-US" i="1" dirty="0" err="1"/>
              <a:t>Inklusion</a:t>
            </a:r>
            <a:r>
              <a:rPr lang="en-US" i="1" dirty="0"/>
              <a:t> </a:t>
            </a:r>
            <a:r>
              <a:rPr lang="en-US" dirty="0" err="1"/>
              <a:t>als</a:t>
            </a:r>
            <a:r>
              <a:rPr lang="en-US" dirty="0"/>
              <a:t> </a:t>
            </a:r>
            <a:r>
              <a:rPr lang="en-US" dirty="0" err="1"/>
              <a:t>Recht</a:t>
            </a:r>
            <a:r>
              <a:rPr lang="en-US" dirty="0"/>
              <a:t> </a:t>
            </a:r>
            <a:r>
              <a:rPr lang="en-US" dirty="0" err="1"/>
              <a:t>aller</a:t>
            </a:r>
            <a:r>
              <a:rPr lang="en-US" dirty="0"/>
              <a:t> </a:t>
            </a:r>
            <a:r>
              <a:rPr lang="en-US" dirty="0" err="1"/>
              <a:t>Bevölkerungsgruppen</a:t>
            </a:r>
            <a:r>
              <a:rPr lang="en-US" dirty="0"/>
              <a:t> auf </a:t>
            </a:r>
            <a:r>
              <a:rPr lang="en-US" dirty="0" err="1"/>
              <a:t>soziale</a:t>
            </a:r>
            <a:r>
              <a:rPr lang="en-US" dirty="0"/>
              <a:t> und </a:t>
            </a:r>
            <a:r>
              <a:rPr lang="en-US" dirty="0" err="1"/>
              <a:t>kulturelle</a:t>
            </a:r>
            <a:r>
              <a:rPr lang="en-US" dirty="0"/>
              <a:t> </a:t>
            </a:r>
            <a:r>
              <a:rPr lang="en-US" dirty="0" err="1"/>
              <a:t>Teilhabe</a:t>
            </a:r>
            <a:r>
              <a:rPr lang="en-US" dirty="0"/>
              <a:t> </a:t>
            </a:r>
            <a:r>
              <a:rPr lang="en-US" dirty="0" err="1"/>
              <a:t>sowie</a:t>
            </a:r>
            <a:r>
              <a:rPr lang="en-US" dirty="0"/>
              <a:t> </a:t>
            </a:r>
            <a:r>
              <a:rPr lang="en-US" i="1" dirty="0" err="1"/>
              <a:t>Partizipation</a:t>
            </a:r>
            <a:r>
              <a:rPr lang="en-US" dirty="0"/>
              <a:t> </a:t>
            </a:r>
            <a:r>
              <a:rPr lang="en-US" dirty="0" err="1"/>
              <a:t>als</a:t>
            </a:r>
            <a:r>
              <a:rPr lang="en-US" dirty="0"/>
              <a:t> Modell, in dem </a:t>
            </a:r>
            <a:r>
              <a:rPr lang="en-US" dirty="0" err="1"/>
              <a:t>neue</a:t>
            </a:r>
            <a:r>
              <a:rPr lang="en-US" dirty="0"/>
              <a:t> </a:t>
            </a:r>
            <a:r>
              <a:rPr lang="en-US" dirty="0" err="1"/>
              <a:t>Zugänge</a:t>
            </a:r>
            <a:r>
              <a:rPr lang="en-US" dirty="0"/>
              <a:t> </a:t>
            </a:r>
            <a:r>
              <a:rPr lang="en-US" dirty="0" err="1"/>
              <a:t>zu</a:t>
            </a:r>
            <a:r>
              <a:rPr lang="en-US" dirty="0"/>
              <a:t> Kunst und Kultur in </a:t>
            </a:r>
            <a:r>
              <a:rPr lang="en-US" dirty="0" err="1"/>
              <a:t>einem</a:t>
            </a:r>
            <a:r>
              <a:rPr lang="en-US" dirty="0"/>
              <a:t> </a:t>
            </a:r>
            <a:r>
              <a:rPr lang="en-US" dirty="0" err="1"/>
              <a:t>dialogischen</a:t>
            </a:r>
            <a:r>
              <a:rPr lang="en-US" dirty="0"/>
              <a:t> </a:t>
            </a:r>
            <a:r>
              <a:rPr lang="en-US" dirty="0" err="1"/>
              <a:t>Prozess</a:t>
            </a:r>
            <a:r>
              <a:rPr lang="en-US" dirty="0"/>
              <a:t> </a:t>
            </a:r>
            <a:r>
              <a:rPr lang="en-US" dirty="0" err="1"/>
              <a:t>erarbeitet</a:t>
            </a:r>
            <a:r>
              <a:rPr lang="en-US" dirty="0"/>
              <a:t> </a:t>
            </a:r>
            <a:r>
              <a:rPr lang="en-US" dirty="0" err="1"/>
              <a:t>werden</a:t>
            </a:r>
            <a:r>
              <a:rPr lang="en-US" dirty="0"/>
              <a:t>.</a:t>
            </a:r>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627A6BAF-53A7-4ACA-A448-5947C6256F17}" type="slidenum">
              <a:rPr lang="en-GB" smtClean="0"/>
              <a:t>20</a:t>
            </a:fld>
            <a:endParaRPr lang="en-GB"/>
          </a:p>
        </p:txBody>
      </p:sp>
    </p:spTree>
    <p:extLst>
      <p:ext uri="{BB962C8B-B14F-4D97-AF65-F5344CB8AC3E}">
        <p14:creationId xmlns:p14="http://schemas.microsoft.com/office/powerpoint/2010/main" val="23035434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gn="just">
              <a:buFont typeface="Arial"/>
              <a:buChar char="•"/>
            </a:pPr>
            <a:endParaRPr lang="en-US" dirty="0">
              <a:ea typeface="Calibri"/>
              <a:cs typeface="Calibri" panose="020F0502020204030204"/>
            </a:endParaRPr>
          </a:p>
          <a:p>
            <a:pPr marL="171450" indent="-171450" algn="just">
              <a:buFont typeface="Arial"/>
              <a:buChar char="•"/>
            </a:pPr>
            <a:r>
              <a:rPr lang="en-US" dirty="0"/>
              <a:t>Das </a:t>
            </a:r>
            <a:r>
              <a:rPr lang="en-US" dirty="0" err="1"/>
              <a:t>Projektteam</a:t>
            </a:r>
            <a:r>
              <a:rPr lang="en-US" dirty="0"/>
              <a:t> der PH </a:t>
            </a:r>
            <a:r>
              <a:rPr lang="en-US" dirty="0" err="1"/>
              <a:t>Steiermark</a:t>
            </a:r>
            <a:r>
              <a:rPr lang="en-US" dirty="0"/>
              <a:t> </a:t>
            </a:r>
            <a:r>
              <a:rPr lang="en-US" dirty="0" err="1"/>
              <a:t>setzt</a:t>
            </a:r>
            <a:r>
              <a:rPr lang="en-US" dirty="0"/>
              <a:t> </a:t>
            </a:r>
            <a:r>
              <a:rPr lang="en-US" dirty="0" err="1"/>
              <a:t>sich</a:t>
            </a:r>
            <a:r>
              <a:rPr lang="en-US" dirty="0"/>
              <a:t> </a:t>
            </a:r>
            <a:r>
              <a:rPr lang="en-US" dirty="0" err="1"/>
              <a:t>aus</a:t>
            </a:r>
            <a:r>
              <a:rPr lang="en-US" dirty="0"/>
              <a:t> Expert*</a:t>
            </a:r>
            <a:r>
              <a:rPr lang="en-US" dirty="0" err="1"/>
              <a:t>innen</a:t>
            </a:r>
            <a:r>
              <a:rPr lang="en-US" dirty="0"/>
              <a:t> </a:t>
            </a:r>
            <a:r>
              <a:rPr lang="en-US" dirty="0" err="1"/>
              <a:t>unterschiedlicher</a:t>
            </a:r>
            <a:r>
              <a:rPr lang="en-US" dirty="0"/>
              <a:t> </a:t>
            </a:r>
            <a:r>
              <a:rPr lang="en-US" dirty="0" err="1"/>
              <a:t>Bereiche</a:t>
            </a:r>
            <a:r>
              <a:rPr lang="en-US" dirty="0"/>
              <a:t> </a:t>
            </a:r>
            <a:r>
              <a:rPr lang="en-US" dirty="0" err="1"/>
              <a:t>zusammen</a:t>
            </a:r>
            <a:r>
              <a:rPr lang="en-US" dirty="0"/>
              <a:t>, </a:t>
            </a:r>
            <a:r>
              <a:rPr lang="en-US" dirty="0" err="1"/>
              <a:t>dadurch</a:t>
            </a:r>
            <a:r>
              <a:rPr lang="en-US" dirty="0"/>
              <a:t> </a:t>
            </a:r>
            <a:r>
              <a:rPr lang="en-US" dirty="0" err="1"/>
              <a:t>sind</a:t>
            </a:r>
            <a:r>
              <a:rPr lang="en-US" dirty="0"/>
              <a:t> die </a:t>
            </a:r>
            <a:r>
              <a:rPr lang="en-US" dirty="0" err="1"/>
              <a:t>Themenfelder</a:t>
            </a:r>
            <a:r>
              <a:rPr lang="en-US" dirty="0"/>
              <a:t> </a:t>
            </a:r>
            <a:r>
              <a:rPr lang="en-US" dirty="0" err="1"/>
              <a:t>Inklusion</a:t>
            </a:r>
            <a:r>
              <a:rPr lang="en-US" dirty="0"/>
              <a:t>, </a:t>
            </a:r>
            <a:r>
              <a:rPr lang="en-US" dirty="0" err="1"/>
              <a:t>Partizipation</a:t>
            </a:r>
            <a:r>
              <a:rPr lang="en-US" dirty="0"/>
              <a:t>, </a:t>
            </a:r>
            <a:r>
              <a:rPr lang="en-US" dirty="0" err="1"/>
              <a:t>Menschenrechte</a:t>
            </a:r>
            <a:r>
              <a:rPr lang="en-US" dirty="0"/>
              <a:t> und Kunst und Kultur </a:t>
            </a:r>
            <a:r>
              <a:rPr lang="en-US" dirty="0" err="1"/>
              <a:t>professionell</a:t>
            </a:r>
            <a:r>
              <a:rPr lang="en-US" dirty="0"/>
              <a:t> </a:t>
            </a:r>
            <a:r>
              <a:rPr lang="en-US" dirty="0" err="1"/>
              <a:t>abgebildet</a:t>
            </a:r>
            <a:r>
              <a:rPr lang="en-US" dirty="0"/>
              <a:t>. </a:t>
            </a:r>
          </a:p>
          <a:p>
            <a:pPr marL="171450" indent="-171450" algn="just">
              <a:buFont typeface="Arial"/>
              <a:buChar char="•"/>
            </a:pPr>
            <a:r>
              <a:rPr lang="en-US" dirty="0" err="1"/>
              <a:t>Jede</a:t>
            </a:r>
            <a:r>
              <a:rPr lang="en-US" dirty="0"/>
              <a:t> der </a:t>
            </a:r>
            <a:r>
              <a:rPr lang="en-US" dirty="0" err="1"/>
              <a:t>Institutionen</a:t>
            </a:r>
            <a:r>
              <a:rPr lang="en-US" dirty="0"/>
              <a:t> hat </a:t>
            </a:r>
            <a:r>
              <a:rPr lang="en-US" dirty="0" err="1"/>
              <a:t>eine</a:t>
            </a:r>
            <a:r>
              <a:rPr lang="en-US" dirty="0"/>
              <a:t> </a:t>
            </a:r>
            <a:r>
              <a:rPr lang="en-US" dirty="0" err="1"/>
              <a:t>oder</a:t>
            </a:r>
            <a:r>
              <a:rPr lang="en-US" dirty="0"/>
              <a:t> </a:t>
            </a:r>
            <a:r>
              <a:rPr lang="en-US" dirty="0" err="1"/>
              <a:t>mehrere</a:t>
            </a:r>
            <a:r>
              <a:rPr lang="en-US" dirty="0"/>
              <a:t> </a:t>
            </a:r>
            <a:r>
              <a:rPr lang="en-US" dirty="0" err="1"/>
              <a:t>Partnerinstitution</a:t>
            </a:r>
            <a:r>
              <a:rPr lang="en-US" dirty="0"/>
              <a:t>(</a:t>
            </a:r>
            <a:r>
              <a:rPr lang="en-US" dirty="0" err="1"/>
              <a:t>en</a:t>
            </a:r>
            <a:r>
              <a:rPr lang="en-US" dirty="0"/>
              <a:t>) </a:t>
            </a:r>
            <a:r>
              <a:rPr lang="en-US" dirty="0" err="1"/>
              <a:t>aus</a:t>
            </a:r>
            <a:r>
              <a:rPr lang="en-US" dirty="0"/>
              <a:t> dem Kunst- und </a:t>
            </a:r>
            <a:r>
              <a:rPr lang="en-US" dirty="0" err="1"/>
              <a:t>Kulturbereich</a:t>
            </a:r>
            <a:r>
              <a:rPr lang="en-US" dirty="0"/>
              <a:t>, in Graz </a:t>
            </a:r>
            <a:r>
              <a:rPr lang="en-US" dirty="0" err="1"/>
              <a:t>ist</a:t>
            </a:r>
            <a:r>
              <a:rPr lang="en-US" dirty="0"/>
              <a:t> dies das </a:t>
            </a:r>
            <a:r>
              <a:rPr lang="en-US" dirty="0" err="1"/>
              <a:t>Universalmuseum</a:t>
            </a:r>
            <a:r>
              <a:rPr lang="en-US" dirty="0"/>
              <a:t> </a:t>
            </a:r>
            <a:r>
              <a:rPr lang="en-US" dirty="0" err="1"/>
              <a:t>Joanneum</a:t>
            </a:r>
            <a:r>
              <a:rPr lang="en-US" dirty="0"/>
              <a:t> </a:t>
            </a:r>
            <a:r>
              <a:rPr lang="en-US" dirty="0" err="1"/>
              <a:t>unter</a:t>
            </a:r>
            <a:r>
              <a:rPr lang="en-US" dirty="0"/>
              <a:t> der </a:t>
            </a:r>
            <a:r>
              <a:rPr lang="en-US" dirty="0" err="1"/>
              <a:t>Koordination</a:t>
            </a:r>
            <a:r>
              <a:rPr lang="en-US" dirty="0"/>
              <a:t> von </a:t>
            </a:r>
            <a:r>
              <a:rPr lang="en-US" dirty="0" err="1"/>
              <a:t>Mag.a</a:t>
            </a:r>
            <a:r>
              <a:rPr lang="en-US" dirty="0"/>
              <a:t> Angelika Vauti-Scheucher, die </a:t>
            </a:r>
            <a:r>
              <a:rPr lang="en-US" dirty="0" err="1"/>
              <a:t>im</a:t>
            </a:r>
            <a:r>
              <a:rPr lang="en-US" dirty="0"/>
              <a:t> </a:t>
            </a:r>
            <a:r>
              <a:rPr lang="en-US" dirty="0" err="1"/>
              <a:t>Universalmuseum</a:t>
            </a:r>
            <a:r>
              <a:rPr lang="en-US" dirty="0"/>
              <a:t> </a:t>
            </a:r>
            <a:r>
              <a:rPr lang="en-US" dirty="0" err="1"/>
              <a:t>Joanneum</a:t>
            </a:r>
            <a:r>
              <a:rPr lang="en-US" dirty="0"/>
              <a:t> </a:t>
            </a:r>
            <a:r>
              <a:rPr lang="en-US" dirty="0" err="1"/>
              <a:t>seit</a:t>
            </a:r>
            <a:r>
              <a:rPr lang="en-US" dirty="0"/>
              <a:t> 2016 die </a:t>
            </a:r>
            <a:r>
              <a:rPr lang="en-US" dirty="0" err="1"/>
              <a:t>Stabsstelle</a:t>
            </a:r>
            <a:r>
              <a:rPr lang="en-US" dirty="0"/>
              <a:t> „</a:t>
            </a:r>
            <a:r>
              <a:rPr lang="en-US" dirty="0" err="1"/>
              <a:t>Partizipation</a:t>
            </a:r>
            <a:r>
              <a:rPr lang="en-US" dirty="0"/>
              <a:t> und </a:t>
            </a:r>
            <a:r>
              <a:rPr lang="en-US" dirty="0" err="1"/>
              <a:t>Inklusion</a:t>
            </a:r>
            <a:r>
              <a:rPr lang="en-US" dirty="0"/>
              <a:t>“ </a:t>
            </a:r>
            <a:r>
              <a:rPr lang="en-US" dirty="0" err="1"/>
              <a:t>leitet</a:t>
            </a:r>
            <a:r>
              <a:rPr lang="en-US" dirty="0"/>
              <a:t>. </a:t>
            </a:r>
            <a:r>
              <a:rPr lang="en-US" dirty="0" err="1"/>
              <a:t>Diese</a:t>
            </a:r>
            <a:r>
              <a:rPr lang="en-US" dirty="0"/>
              <a:t> Abteilung </a:t>
            </a:r>
            <a:r>
              <a:rPr lang="en-US" dirty="0" err="1"/>
              <a:t>verfolgt</a:t>
            </a:r>
            <a:r>
              <a:rPr lang="en-US" dirty="0"/>
              <a:t> </a:t>
            </a:r>
            <a:r>
              <a:rPr lang="en-US" dirty="0" err="1"/>
              <a:t>ebenso</a:t>
            </a:r>
            <a:r>
              <a:rPr lang="en-US" dirty="0"/>
              <a:t> </a:t>
            </a:r>
            <a:r>
              <a:rPr lang="en-US" dirty="0" err="1"/>
              <a:t>wie</a:t>
            </a:r>
            <a:r>
              <a:rPr lang="en-US" dirty="0"/>
              <a:t> das </a:t>
            </a:r>
            <a:r>
              <a:rPr lang="en-US" dirty="0" err="1"/>
              <a:t>INARTdis-Projekt</a:t>
            </a:r>
            <a:r>
              <a:rPr lang="en-US" dirty="0"/>
              <a:t>, die </a:t>
            </a:r>
            <a:r>
              <a:rPr lang="en-US" dirty="0" err="1"/>
              <a:t>Förderung</a:t>
            </a:r>
            <a:r>
              <a:rPr lang="en-US" dirty="0"/>
              <a:t> von </a:t>
            </a:r>
            <a:r>
              <a:rPr lang="en-US" i="1" dirty="0" err="1"/>
              <a:t>Inklusion</a:t>
            </a:r>
            <a:r>
              <a:rPr lang="en-US" i="1" dirty="0"/>
              <a:t> </a:t>
            </a:r>
            <a:r>
              <a:rPr lang="en-US" dirty="0" err="1"/>
              <a:t>als</a:t>
            </a:r>
            <a:r>
              <a:rPr lang="en-US" dirty="0"/>
              <a:t> </a:t>
            </a:r>
            <a:r>
              <a:rPr lang="en-US" dirty="0" err="1"/>
              <a:t>Recht</a:t>
            </a:r>
            <a:r>
              <a:rPr lang="en-US" dirty="0"/>
              <a:t> </a:t>
            </a:r>
            <a:r>
              <a:rPr lang="en-US" dirty="0" err="1"/>
              <a:t>aller</a:t>
            </a:r>
            <a:r>
              <a:rPr lang="en-US" dirty="0"/>
              <a:t> </a:t>
            </a:r>
            <a:r>
              <a:rPr lang="en-US" dirty="0" err="1"/>
              <a:t>Bevölkerungsgruppen</a:t>
            </a:r>
            <a:r>
              <a:rPr lang="en-US" dirty="0"/>
              <a:t> auf </a:t>
            </a:r>
            <a:r>
              <a:rPr lang="en-US" dirty="0" err="1"/>
              <a:t>soziale</a:t>
            </a:r>
            <a:r>
              <a:rPr lang="en-US" dirty="0"/>
              <a:t> und </a:t>
            </a:r>
            <a:r>
              <a:rPr lang="en-US" dirty="0" err="1"/>
              <a:t>kulturelle</a:t>
            </a:r>
            <a:r>
              <a:rPr lang="en-US" dirty="0"/>
              <a:t> </a:t>
            </a:r>
            <a:r>
              <a:rPr lang="en-US" dirty="0" err="1"/>
              <a:t>Teilhabe</a:t>
            </a:r>
            <a:r>
              <a:rPr lang="en-US" dirty="0"/>
              <a:t> </a:t>
            </a:r>
            <a:r>
              <a:rPr lang="en-US" dirty="0" err="1"/>
              <a:t>sowie</a:t>
            </a:r>
            <a:r>
              <a:rPr lang="en-US" dirty="0"/>
              <a:t> </a:t>
            </a:r>
            <a:r>
              <a:rPr lang="en-US" i="1" dirty="0" err="1"/>
              <a:t>Partizipation</a:t>
            </a:r>
            <a:r>
              <a:rPr lang="en-US" dirty="0"/>
              <a:t> </a:t>
            </a:r>
            <a:r>
              <a:rPr lang="en-US" dirty="0" err="1"/>
              <a:t>als</a:t>
            </a:r>
            <a:r>
              <a:rPr lang="en-US" dirty="0"/>
              <a:t> Modell, in dem </a:t>
            </a:r>
            <a:r>
              <a:rPr lang="en-US" dirty="0" err="1"/>
              <a:t>neue</a:t>
            </a:r>
            <a:r>
              <a:rPr lang="en-US" dirty="0"/>
              <a:t> </a:t>
            </a:r>
            <a:r>
              <a:rPr lang="en-US" dirty="0" err="1"/>
              <a:t>Zugänge</a:t>
            </a:r>
            <a:r>
              <a:rPr lang="en-US" dirty="0"/>
              <a:t> </a:t>
            </a:r>
            <a:r>
              <a:rPr lang="en-US" dirty="0" err="1"/>
              <a:t>zu</a:t>
            </a:r>
            <a:r>
              <a:rPr lang="en-US" dirty="0"/>
              <a:t> Kunst und Kultur in </a:t>
            </a:r>
            <a:r>
              <a:rPr lang="en-US" dirty="0" err="1"/>
              <a:t>einem</a:t>
            </a:r>
            <a:r>
              <a:rPr lang="en-US" dirty="0"/>
              <a:t> </a:t>
            </a:r>
            <a:r>
              <a:rPr lang="en-US" dirty="0" err="1"/>
              <a:t>dialogischen</a:t>
            </a:r>
            <a:r>
              <a:rPr lang="en-US" dirty="0"/>
              <a:t> </a:t>
            </a:r>
            <a:r>
              <a:rPr lang="en-US" dirty="0" err="1"/>
              <a:t>Prozess</a:t>
            </a:r>
            <a:r>
              <a:rPr lang="en-US" dirty="0"/>
              <a:t> </a:t>
            </a:r>
            <a:r>
              <a:rPr lang="en-US" dirty="0" err="1"/>
              <a:t>erarbeitet</a:t>
            </a:r>
            <a:r>
              <a:rPr lang="en-US" dirty="0"/>
              <a:t> </a:t>
            </a:r>
            <a:r>
              <a:rPr lang="en-US" dirty="0" err="1"/>
              <a:t>werden</a:t>
            </a:r>
            <a:r>
              <a:rPr lang="en-US" dirty="0"/>
              <a:t>.</a:t>
            </a:r>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627A6BAF-53A7-4ACA-A448-5947C6256F17}" type="slidenum">
              <a:rPr lang="en-GB" smtClean="0"/>
              <a:t>21</a:t>
            </a:fld>
            <a:endParaRPr lang="en-GB"/>
          </a:p>
        </p:txBody>
      </p:sp>
    </p:spTree>
    <p:extLst>
      <p:ext uri="{BB962C8B-B14F-4D97-AF65-F5344CB8AC3E}">
        <p14:creationId xmlns:p14="http://schemas.microsoft.com/office/powerpoint/2010/main" val="38635201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a:cs typeface="Calibri"/>
              </a:rPr>
              <a:t>Das Projekt </a:t>
            </a:r>
            <a:r>
              <a:rPr lang="en-US" err="1"/>
              <a:t>lässt</a:t>
            </a:r>
            <a:r>
              <a:rPr lang="en-US"/>
              <a:t> </a:t>
            </a:r>
            <a:r>
              <a:rPr lang="en-US" err="1">
                <a:cs typeface="Calibri"/>
              </a:rPr>
              <a:t>sich</a:t>
            </a:r>
            <a:r>
              <a:rPr lang="en-US">
                <a:cs typeface="Calibri"/>
              </a:rPr>
              <a:t> in 5 </a:t>
            </a:r>
            <a:r>
              <a:rPr lang="en-US" err="1">
                <a:cs typeface="Calibri"/>
              </a:rPr>
              <a:t>Teilbereiche</a:t>
            </a:r>
            <a:r>
              <a:rPr lang="en-US">
                <a:cs typeface="Calibri"/>
              </a:rPr>
              <a:t> </a:t>
            </a:r>
            <a:r>
              <a:rPr lang="en-US" err="1">
                <a:cs typeface="Calibri"/>
              </a:rPr>
              <a:t>gliedern</a:t>
            </a:r>
            <a:r>
              <a:rPr lang="en-US">
                <a:cs typeface="Calibri"/>
              </a:rPr>
              <a:t>. </a:t>
            </a:r>
          </a:p>
          <a:p>
            <a:pPr marL="171450" indent="-171450">
              <a:buFont typeface="Arial"/>
              <a:buChar char="•"/>
            </a:pPr>
            <a:r>
              <a:rPr lang="en-US">
                <a:cs typeface="Calibri"/>
              </a:rPr>
              <a:t>Die </a:t>
            </a:r>
            <a:r>
              <a:rPr lang="en-US" err="1">
                <a:cs typeface="Calibri"/>
              </a:rPr>
              <a:t>Prinzipien</a:t>
            </a:r>
            <a:r>
              <a:rPr lang="en-US">
                <a:cs typeface="Calibri"/>
              </a:rPr>
              <a:t> der Zusammenarbeit </a:t>
            </a:r>
            <a:r>
              <a:rPr lang="en-US" err="1">
                <a:cs typeface="Calibri"/>
              </a:rPr>
              <a:t>unterschiedlicher</a:t>
            </a:r>
            <a:r>
              <a:rPr lang="en-US">
                <a:cs typeface="Calibri"/>
              </a:rPr>
              <a:t> </a:t>
            </a:r>
            <a:r>
              <a:rPr lang="en-US" err="1">
                <a:cs typeface="Calibri"/>
              </a:rPr>
              <a:t>Berufsgruppen</a:t>
            </a:r>
            <a:r>
              <a:rPr lang="en-US">
                <a:cs typeface="Calibri"/>
              </a:rPr>
              <a:t> und </a:t>
            </a:r>
            <a:r>
              <a:rPr lang="en-US" err="1">
                <a:cs typeface="Calibri"/>
              </a:rPr>
              <a:t>Institutionen</a:t>
            </a:r>
            <a:r>
              <a:rPr lang="en-US">
                <a:cs typeface="Calibri"/>
              </a:rPr>
              <a:t> </a:t>
            </a:r>
            <a:r>
              <a:rPr lang="en-US" err="1">
                <a:cs typeface="Calibri"/>
              </a:rPr>
              <a:t>sowie</a:t>
            </a:r>
            <a:r>
              <a:rPr lang="en-US">
                <a:cs typeface="Calibri"/>
              </a:rPr>
              <a:t> der </a:t>
            </a:r>
            <a:r>
              <a:rPr lang="en-US" err="1">
                <a:cs typeface="Calibri"/>
              </a:rPr>
              <a:t>Partizipation</a:t>
            </a:r>
            <a:r>
              <a:rPr lang="en-US">
                <a:cs typeface="Calibri"/>
              </a:rPr>
              <a:t> von Menschen </a:t>
            </a:r>
            <a:r>
              <a:rPr lang="en-US" err="1">
                <a:cs typeface="Calibri"/>
              </a:rPr>
              <a:t>mit</a:t>
            </a:r>
            <a:r>
              <a:rPr lang="en-US">
                <a:cs typeface="Calibri"/>
              </a:rPr>
              <a:t> </a:t>
            </a:r>
            <a:r>
              <a:rPr lang="en-US" err="1">
                <a:cs typeface="Calibri"/>
              </a:rPr>
              <a:t>Behinderung</a:t>
            </a:r>
            <a:r>
              <a:rPr lang="en-US">
                <a:cs typeface="Calibri"/>
              </a:rPr>
              <a:t> </a:t>
            </a:r>
            <a:endParaRPr lang="en-US">
              <a:ea typeface="Calibri"/>
              <a:cs typeface="Calibri"/>
            </a:endParaRPr>
          </a:p>
          <a:p>
            <a:pPr marL="171450" indent="-171450">
              <a:buFont typeface="Arial"/>
              <a:buChar char="•"/>
            </a:pPr>
            <a:r>
              <a:rPr lang="en-US" err="1">
                <a:cs typeface="Calibri"/>
              </a:rPr>
              <a:t>Zentral</a:t>
            </a:r>
            <a:r>
              <a:rPr lang="en-US">
                <a:cs typeface="Calibri"/>
              </a:rPr>
              <a:t> </a:t>
            </a:r>
            <a:r>
              <a:rPr lang="en-US" err="1">
                <a:cs typeface="Calibri"/>
              </a:rPr>
              <a:t>darin</a:t>
            </a:r>
            <a:r>
              <a:rPr lang="en-US">
                <a:cs typeface="Calibri"/>
              </a:rPr>
              <a:t> </a:t>
            </a:r>
            <a:r>
              <a:rPr lang="en-US" err="1">
                <a:cs typeface="Calibri"/>
              </a:rPr>
              <a:t>sind</a:t>
            </a:r>
            <a:r>
              <a:rPr lang="en-US">
                <a:cs typeface="Calibri"/>
              </a:rPr>
              <a:t> das Design, die </a:t>
            </a:r>
            <a:r>
              <a:rPr lang="en-US" err="1">
                <a:cs typeface="Calibri"/>
              </a:rPr>
              <a:t>Durchführung</a:t>
            </a:r>
            <a:r>
              <a:rPr lang="en-US">
                <a:cs typeface="Calibri"/>
              </a:rPr>
              <a:t> und Evaluation von </a:t>
            </a:r>
            <a:r>
              <a:rPr lang="en-US" err="1">
                <a:cs typeface="Calibri"/>
              </a:rPr>
              <a:t>Trainingskursen</a:t>
            </a:r>
            <a:r>
              <a:rPr lang="en-US">
                <a:cs typeface="Calibri"/>
              </a:rPr>
              <a:t>. Ganz </a:t>
            </a:r>
            <a:r>
              <a:rPr lang="en-US" err="1">
                <a:cs typeface="Calibri"/>
              </a:rPr>
              <a:t>oben</a:t>
            </a:r>
            <a:r>
              <a:rPr lang="en-US">
                <a:cs typeface="Calibri"/>
              </a:rPr>
              <a:t> </a:t>
            </a:r>
            <a:r>
              <a:rPr lang="en-US" err="1">
                <a:cs typeface="Calibri"/>
              </a:rPr>
              <a:t>im</a:t>
            </a:r>
            <a:r>
              <a:rPr lang="en-US">
                <a:cs typeface="Calibri"/>
              </a:rPr>
              <a:t> Bild </a:t>
            </a:r>
            <a:r>
              <a:rPr lang="en-US" err="1">
                <a:cs typeface="Calibri"/>
              </a:rPr>
              <a:t>ist</a:t>
            </a:r>
            <a:r>
              <a:rPr lang="en-US">
                <a:cs typeface="Calibri"/>
              </a:rPr>
              <a:t> </a:t>
            </a:r>
            <a:r>
              <a:rPr lang="en-US" err="1">
                <a:cs typeface="Calibri"/>
              </a:rPr>
              <a:t>Erhebungsphase</a:t>
            </a:r>
            <a:r>
              <a:rPr lang="en-US">
                <a:cs typeface="Calibri"/>
              </a:rPr>
              <a:t> 1, die </a:t>
            </a:r>
            <a:r>
              <a:rPr lang="en-US" err="1">
                <a:cs typeface="Calibri"/>
              </a:rPr>
              <a:t>bereits</a:t>
            </a:r>
            <a:r>
              <a:rPr lang="en-US">
                <a:cs typeface="Calibri"/>
              </a:rPr>
              <a:t> </a:t>
            </a:r>
            <a:r>
              <a:rPr lang="en-US" err="1">
                <a:cs typeface="Calibri"/>
              </a:rPr>
              <a:t>abgeschlossen</a:t>
            </a:r>
            <a:r>
              <a:rPr lang="en-US">
                <a:cs typeface="Calibri"/>
              </a:rPr>
              <a:t> </a:t>
            </a:r>
            <a:r>
              <a:rPr lang="en-US" err="1">
                <a:cs typeface="Calibri"/>
              </a:rPr>
              <a:t>ist</a:t>
            </a:r>
            <a:r>
              <a:rPr lang="en-US">
                <a:cs typeface="Calibri"/>
              </a:rPr>
              <a:t> und </a:t>
            </a:r>
            <a:r>
              <a:rPr lang="en-US" err="1">
                <a:cs typeface="Calibri"/>
              </a:rPr>
              <a:t>mit</a:t>
            </a:r>
            <a:r>
              <a:rPr lang="en-US">
                <a:cs typeface="Calibri"/>
              </a:rPr>
              <a:t> </a:t>
            </a:r>
            <a:r>
              <a:rPr lang="en-US" err="1">
                <a:cs typeface="Calibri"/>
              </a:rPr>
              <a:t>ihren</a:t>
            </a:r>
            <a:r>
              <a:rPr lang="en-US">
                <a:cs typeface="Calibri"/>
              </a:rPr>
              <a:t> </a:t>
            </a:r>
            <a:r>
              <a:rPr lang="en-US" err="1">
                <a:cs typeface="Calibri"/>
              </a:rPr>
              <a:t>Befunden</a:t>
            </a:r>
            <a:r>
              <a:rPr lang="en-US">
                <a:cs typeface="Calibri"/>
              </a:rPr>
              <a:t> die Basis für die nun </a:t>
            </a:r>
            <a:r>
              <a:rPr lang="en-US" err="1">
                <a:cs typeface="Calibri"/>
              </a:rPr>
              <a:t>weiteren</a:t>
            </a:r>
            <a:r>
              <a:rPr lang="en-US">
                <a:cs typeface="Calibri"/>
              </a:rPr>
              <a:t> </a:t>
            </a:r>
            <a:r>
              <a:rPr lang="en-US" err="1">
                <a:cs typeface="Calibri"/>
              </a:rPr>
              <a:t>Schritte</a:t>
            </a:r>
            <a:r>
              <a:rPr lang="en-US">
                <a:cs typeface="Calibri"/>
              </a:rPr>
              <a:t> </a:t>
            </a:r>
            <a:r>
              <a:rPr lang="en-US" err="1">
                <a:cs typeface="Calibri"/>
              </a:rPr>
              <a:t>bildet</a:t>
            </a:r>
            <a:r>
              <a:rPr lang="en-US">
                <a:cs typeface="Calibri"/>
              </a:rPr>
              <a:t>.</a:t>
            </a:r>
            <a:endParaRPr lang="en-US"/>
          </a:p>
          <a:p>
            <a:pPr marL="171450" indent="-171450">
              <a:buFont typeface="Arial"/>
              <a:buChar char="•"/>
            </a:pPr>
            <a:r>
              <a:rPr lang="en-US">
                <a:cs typeface="Calibri"/>
              </a:rPr>
              <a:t>Als </a:t>
            </a:r>
            <a:r>
              <a:rPr lang="en-US" err="1">
                <a:cs typeface="Calibri"/>
              </a:rPr>
              <a:t>Zielgruppen</a:t>
            </a:r>
            <a:r>
              <a:rPr lang="en-US">
                <a:cs typeface="Calibri"/>
              </a:rPr>
              <a:t> </a:t>
            </a:r>
            <a:r>
              <a:rPr lang="en-US" err="1">
                <a:cs typeface="Calibri"/>
              </a:rPr>
              <a:t>adressiert</a:t>
            </a:r>
            <a:r>
              <a:rPr lang="en-US">
                <a:cs typeface="Calibri"/>
              </a:rPr>
              <a:t> dieses </a:t>
            </a:r>
            <a:r>
              <a:rPr lang="en-US" err="1">
                <a:cs typeface="Calibri"/>
              </a:rPr>
              <a:t>Forschungsprojekt</a:t>
            </a:r>
            <a:r>
              <a:rPr lang="en-US">
                <a:cs typeface="Calibri"/>
              </a:rPr>
              <a:t> </a:t>
            </a:r>
            <a:r>
              <a:rPr lang="en-US" err="1">
                <a:cs typeface="Calibri"/>
              </a:rPr>
              <a:t>neben</a:t>
            </a:r>
            <a:r>
              <a:rPr lang="en-US">
                <a:cs typeface="Calibri"/>
              </a:rPr>
              <a:t> </a:t>
            </a:r>
            <a:r>
              <a:rPr lang="en-US" err="1">
                <a:cs typeface="Calibri"/>
              </a:rPr>
              <a:t>Personen</a:t>
            </a:r>
            <a:r>
              <a:rPr lang="en-US">
                <a:cs typeface="Calibri"/>
              </a:rPr>
              <a:t> </a:t>
            </a:r>
            <a:r>
              <a:rPr lang="en-US" err="1">
                <a:cs typeface="Calibri"/>
              </a:rPr>
              <a:t>mit</a:t>
            </a:r>
            <a:r>
              <a:rPr lang="en-US">
                <a:cs typeface="Calibri"/>
              </a:rPr>
              <a:t> </a:t>
            </a:r>
            <a:r>
              <a:rPr lang="en-US" err="1">
                <a:cs typeface="Calibri"/>
              </a:rPr>
              <a:t>Behinderung</a:t>
            </a:r>
            <a:r>
              <a:rPr lang="en-US">
                <a:cs typeface="Calibri"/>
              </a:rPr>
              <a:t> </a:t>
            </a:r>
            <a:r>
              <a:rPr lang="en-US" err="1">
                <a:cs typeface="Calibri"/>
              </a:rPr>
              <a:t>selbst</a:t>
            </a:r>
            <a:r>
              <a:rPr lang="en-US">
                <a:cs typeface="Calibri"/>
              </a:rPr>
              <a:t>, </a:t>
            </a:r>
            <a:r>
              <a:rPr lang="en-US" err="1">
                <a:cs typeface="Calibri"/>
              </a:rPr>
              <a:t>auch</a:t>
            </a:r>
            <a:r>
              <a:rPr lang="en-US">
                <a:cs typeface="Calibri"/>
              </a:rPr>
              <a:t> alle </a:t>
            </a:r>
            <a:r>
              <a:rPr lang="en-US" err="1">
                <a:cs typeface="Calibri"/>
              </a:rPr>
              <a:t>Bediensteten</a:t>
            </a:r>
            <a:r>
              <a:rPr lang="en-US">
                <a:cs typeface="Calibri"/>
              </a:rPr>
              <a:t>, die in </a:t>
            </a:r>
            <a:r>
              <a:rPr lang="en-US" err="1">
                <a:cs typeface="Calibri"/>
              </a:rPr>
              <a:t>pädagogischen</a:t>
            </a:r>
            <a:r>
              <a:rPr lang="en-US">
                <a:cs typeface="Calibri"/>
              </a:rPr>
              <a:t> </a:t>
            </a:r>
            <a:r>
              <a:rPr lang="en-US" err="1">
                <a:cs typeface="Calibri"/>
              </a:rPr>
              <a:t>Einrichtungen</a:t>
            </a:r>
            <a:r>
              <a:rPr lang="en-US">
                <a:cs typeface="Calibri"/>
              </a:rPr>
              <a:t> </a:t>
            </a:r>
            <a:r>
              <a:rPr lang="en-US" err="1">
                <a:cs typeface="Calibri"/>
              </a:rPr>
              <a:t>sowie</a:t>
            </a:r>
            <a:r>
              <a:rPr lang="en-US">
                <a:cs typeface="Calibri"/>
              </a:rPr>
              <a:t> in Kunst- und Kultur </a:t>
            </a:r>
            <a:r>
              <a:rPr lang="en-US" err="1">
                <a:cs typeface="Calibri"/>
              </a:rPr>
              <a:t>mit</a:t>
            </a:r>
            <a:r>
              <a:rPr lang="en-US">
                <a:cs typeface="Calibri"/>
              </a:rPr>
              <a:t> </a:t>
            </a:r>
            <a:r>
              <a:rPr lang="en-US" err="1">
                <a:cs typeface="Calibri"/>
              </a:rPr>
              <a:t>inklusiver</a:t>
            </a:r>
            <a:r>
              <a:rPr lang="en-US">
                <a:cs typeface="Calibri"/>
              </a:rPr>
              <a:t> </a:t>
            </a:r>
            <a:r>
              <a:rPr lang="en-US" err="1">
                <a:cs typeface="Calibri"/>
              </a:rPr>
              <a:t>Kunstvermittlung</a:t>
            </a:r>
            <a:r>
              <a:rPr lang="en-US">
                <a:cs typeface="Calibri"/>
              </a:rPr>
              <a:t> und </a:t>
            </a:r>
            <a:r>
              <a:rPr lang="en-US" err="1">
                <a:cs typeface="Calibri"/>
              </a:rPr>
              <a:t>Produktion</a:t>
            </a:r>
            <a:r>
              <a:rPr lang="en-US">
                <a:cs typeface="Calibri"/>
              </a:rPr>
              <a:t> </a:t>
            </a:r>
            <a:r>
              <a:rPr lang="en-US" err="1">
                <a:cs typeface="Calibri"/>
              </a:rPr>
              <a:t>befasst</a:t>
            </a:r>
            <a:r>
              <a:rPr lang="en-US">
                <a:cs typeface="Calibri"/>
              </a:rPr>
              <a:t> </a:t>
            </a:r>
            <a:r>
              <a:rPr lang="en-US" err="1">
                <a:cs typeface="Calibri"/>
              </a:rPr>
              <a:t>sind</a:t>
            </a:r>
            <a:r>
              <a:rPr lang="en-US">
                <a:cs typeface="Calibri"/>
              </a:rPr>
              <a:t>. </a:t>
            </a:r>
            <a:endParaRPr lang="en-US">
              <a:ea typeface="Calibri"/>
              <a:cs typeface="Calibri"/>
            </a:endParaRPr>
          </a:p>
          <a:p>
            <a:pPr marL="171450" indent="-171450">
              <a:buFont typeface="Arial"/>
              <a:buChar char="•"/>
            </a:pPr>
            <a:r>
              <a:rPr lang="en-US" err="1">
                <a:cs typeface="Calibri"/>
              </a:rPr>
              <a:t>Darüberhinaus</a:t>
            </a:r>
            <a:r>
              <a:rPr lang="en-US">
                <a:cs typeface="Calibri"/>
              </a:rPr>
              <a:t> </a:t>
            </a:r>
            <a:r>
              <a:rPr lang="en-US" err="1">
                <a:cs typeface="Calibri"/>
              </a:rPr>
              <a:t>bezweckt</a:t>
            </a:r>
            <a:r>
              <a:rPr lang="en-US">
                <a:cs typeface="Calibri"/>
              </a:rPr>
              <a:t> das Projekt </a:t>
            </a:r>
            <a:r>
              <a:rPr lang="en-US" err="1">
                <a:cs typeface="Calibri"/>
              </a:rPr>
              <a:t>eine</a:t>
            </a:r>
            <a:r>
              <a:rPr lang="en-US">
                <a:cs typeface="Calibri"/>
              </a:rPr>
              <a:t> </a:t>
            </a:r>
            <a:r>
              <a:rPr lang="en-US" err="1">
                <a:cs typeface="Calibri"/>
              </a:rPr>
              <a:t>Qualitätsentwicklung</a:t>
            </a:r>
            <a:r>
              <a:rPr lang="en-US">
                <a:cs typeface="Calibri"/>
              </a:rPr>
              <a:t> in </a:t>
            </a:r>
            <a:r>
              <a:rPr lang="en-US" err="1">
                <a:cs typeface="Calibri"/>
              </a:rPr>
              <a:t>Institutionen</a:t>
            </a:r>
            <a:r>
              <a:rPr lang="en-US">
                <a:cs typeface="Calibri"/>
              </a:rPr>
              <a:t> der </a:t>
            </a:r>
            <a:r>
              <a:rPr lang="en-US" err="1">
                <a:cs typeface="Calibri"/>
              </a:rPr>
              <a:t>Erziehung</a:t>
            </a:r>
            <a:r>
              <a:rPr lang="en-US">
                <a:cs typeface="Calibri"/>
              </a:rPr>
              <a:t> und Kultur, </a:t>
            </a:r>
            <a:r>
              <a:rPr lang="en-US" err="1">
                <a:cs typeface="Calibri"/>
              </a:rPr>
              <a:t>sowie</a:t>
            </a:r>
            <a:r>
              <a:rPr lang="en-US">
                <a:cs typeface="Calibri"/>
              </a:rPr>
              <a:t> die </a:t>
            </a:r>
            <a:r>
              <a:rPr lang="en-US" err="1">
                <a:cs typeface="Calibri"/>
              </a:rPr>
              <a:t>Sensibilisierung</a:t>
            </a:r>
            <a:r>
              <a:rPr lang="en-US">
                <a:cs typeface="Calibri"/>
              </a:rPr>
              <a:t> von </a:t>
            </a:r>
            <a:r>
              <a:rPr lang="en-US" err="1">
                <a:cs typeface="Calibri"/>
              </a:rPr>
              <a:t>relevanten</a:t>
            </a:r>
            <a:r>
              <a:rPr lang="en-US">
                <a:cs typeface="Calibri"/>
              </a:rPr>
              <a:t> </a:t>
            </a:r>
            <a:r>
              <a:rPr lang="en-US" err="1">
                <a:cs typeface="Calibri"/>
              </a:rPr>
              <a:t>Stakeholdern</a:t>
            </a:r>
            <a:r>
              <a:rPr lang="en-US">
                <a:cs typeface="Calibri"/>
              </a:rPr>
              <a:t>, </a:t>
            </a:r>
            <a:r>
              <a:rPr lang="en-US" err="1">
                <a:cs typeface="Calibri"/>
              </a:rPr>
              <a:t>welche</a:t>
            </a:r>
            <a:r>
              <a:rPr lang="en-US">
                <a:cs typeface="Calibri"/>
              </a:rPr>
              <a:t> die </a:t>
            </a:r>
            <a:r>
              <a:rPr lang="en-US" err="1">
                <a:cs typeface="Calibri"/>
              </a:rPr>
              <a:t>Verbreitung</a:t>
            </a:r>
            <a:r>
              <a:rPr lang="en-US">
                <a:cs typeface="Calibri"/>
              </a:rPr>
              <a:t> der </a:t>
            </a:r>
            <a:r>
              <a:rPr lang="en-US" err="1">
                <a:cs typeface="Calibri"/>
              </a:rPr>
              <a:t>Erkenntnisse</a:t>
            </a:r>
            <a:r>
              <a:rPr lang="en-US">
                <a:cs typeface="Calibri"/>
              </a:rPr>
              <a:t> </a:t>
            </a:r>
            <a:r>
              <a:rPr lang="en-US" err="1">
                <a:cs typeface="Calibri"/>
              </a:rPr>
              <a:t>aus</a:t>
            </a:r>
            <a:r>
              <a:rPr lang="en-US">
                <a:cs typeface="Calibri"/>
              </a:rPr>
              <a:t> den </a:t>
            </a:r>
            <a:r>
              <a:rPr lang="en-US" err="1">
                <a:cs typeface="Calibri"/>
              </a:rPr>
              <a:t>Forschungsprojekt</a:t>
            </a:r>
            <a:r>
              <a:rPr lang="en-US">
                <a:cs typeface="Calibri"/>
              </a:rPr>
              <a:t> </a:t>
            </a:r>
            <a:r>
              <a:rPr lang="en-US" err="1">
                <a:cs typeface="Calibri"/>
              </a:rPr>
              <a:t>unterstützen</a:t>
            </a:r>
            <a:r>
              <a:rPr lang="en-US">
                <a:cs typeface="Calibri"/>
              </a:rPr>
              <a:t> </a:t>
            </a:r>
            <a:r>
              <a:rPr lang="en-US" err="1">
                <a:cs typeface="Calibri"/>
              </a:rPr>
              <a:t>können</a:t>
            </a:r>
            <a:endParaRPr lang="en-US" err="1">
              <a:ea typeface="Calibri"/>
              <a:cs typeface="Calibri"/>
            </a:endParaRPr>
          </a:p>
        </p:txBody>
      </p:sp>
      <p:sp>
        <p:nvSpPr>
          <p:cNvPr id="4" name="Slide Number Placeholder 3"/>
          <p:cNvSpPr>
            <a:spLocks noGrp="1"/>
          </p:cNvSpPr>
          <p:nvPr>
            <p:ph type="sldNum" sz="quarter" idx="5"/>
          </p:nvPr>
        </p:nvSpPr>
        <p:spPr/>
        <p:txBody>
          <a:bodyPr/>
          <a:lstStyle/>
          <a:p>
            <a:fld id="{627A6BAF-53A7-4ACA-A448-5947C6256F17}" type="slidenum">
              <a:rPr lang="en-GB" smtClean="0"/>
              <a:t>22</a:t>
            </a:fld>
            <a:endParaRPr lang="en-GB"/>
          </a:p>
        </p:txBody>
      </p:sp>
    </p:spTree>
    <p:extLst>
      <p:ext uri="{BB962C8B-B14F-4D97-AF65-F5344CB8AC3E}">
        <p14:creationId xmlns:p14="http://schemas.microsoft.com/office/powerpoint/2010/main" val="10948321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r>
              <a:rPr lang="de-DE" dirty="0">
                <a:ea typeface="Calibri"/>
                <a:cs typeface="Calibri"/>
              </a:rPr>
              <a:t>Herzlich willkommen, unser Symposium zum Thema "Zusammenarbeit mit Mehrwert für alle" wird Ihnen das </a:t>
            </a:r>
            <a:r>
              <a:rPr lang="de-DE" dirty="0" err="1">
                <a:ea typeface="Calibri"/>
                <a:cs typeface="Calibri"/>
              </a:rPr>
              <a:t>INARTdis</a:t>
            </a:r>
            <a:r>
              <a:rPr lang="de-DE" dirty="0">
                <a:ea typeface="Calibri"/>
                <a:cs typeface="Calibri"/>
              </a:rPr>
              <a:t>-Projekt vorstellen.</a:t>
            </a:r>
          </a:p>
          <a:p>
            <a:r>
              <a:rPr lang="de-DE" dirty="0">
                <a:ea typeface="Calibri"/>
                <a:cs typeface="Calibri"/>
              </a:rPr>
              <a:t>Mein Name ist GM, ich freue mich gemeinsam mit meiner Kollegin Amanda Robledo die nächsten zwei Stunden mit Ihnen zu verbringen.</a:t>
            </a:r>
          </a:p>
          <a:p>
            <a:endParaRPr lang="de-DE" dirty="0">
              <a:ea typeface="Calibri"/>
              <a:cs typeface="Calibri"/>
            </a:endParaRPr>
          </a:p>
          <a:p>
            <a:r>
              <a:rPr lang="de-DE" dirty="0">
                <a:ea typeface="Calibri"/>
                <a:cs typeface="Calibri"/>
              </a:rPr>
              <a:t>Dieser Beitrag gliedert sich in vier Teile, jeweils in der Länge von 20 min mit der Möglichkeit kurz nachzufragen.</a:t>
            </a:r>
          </a:p>
          <a:p>
            <a:r>
              <a:rPr lang="de-DE" dirty="0">
                <a:ea typeface="Calibri"/>
                <a:cs typeface="Calibri"/>
              </a:rPr>
              <a:t>Am Ende des Symposiums kann noch eine Diskussion zu grundsätzlichen Aspekten erfolgen. </a:t>
            </a:r>
          </a:p>
        </p:txBody>
      </p:sp>
      <p:sp>
        <p:nvSpPr>
          <p:cNvPr id="4" name="Foliennummernplatzhalter 3"/>
          <p:cNvSpPr>
            <a:spLocks noGrp="1"/>
          </p:cNvSpPr>
          <p:nvPr>
            <p:ph type="sldNum" sz="quarter" idx="5"/>
          </p:nvPr>
        </p:nvSpPr>
        <p:spPr/>
        <p:txBody>
          <a:bodyPr/>
          <a:lstStyle/>
          <a:p>
            <a:fld id="{627A6BAF-53A7-4ACA-A448-5947C6256F17}" type="slidenum">
              <a:rPr lang="en-GB" smtClean="0"/>
              <a:t>2</a:t>
            </a:fld>
            <a:endParaRPr lang="en-GB"/>
          </a:p>
        </p:txBody>
      </p:sp>
    </p:spTree>
    <p:extLst>
      <p:ext uri="{BB962C8B-B14F-4D97-AF65-F5344CB8AC3E}">
        <p14:creationId xmlns:p14="http://schemas.microsoft.com/office/powerpoint/2010/main" val="39314695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ea typeface="Calibri"/>
                <a:cs typeface="Calibri"/>
              </a:rPr>
              <a:t>Forschungsfrage</a:t>
            </a:r>
            <a:r>
              <a:rPr lang="en-US">
                <a:ea typeface="Calibri"/>
                <a:cs typeface="Calibri"/>
              </a:rPr>
              <a:t>: </a:t>
            </a:r>
            <a:r>
              <a:rPr lang="en-US" err="1">
                <a:ea typeface="Calibri"/>
                <a:cs typeface="Calibri"/>
              </a:rPr>
              <a:t>generell</a:t>
            </a:r>
            <a:endParaRPr lang="en-US">
              <a:ea typeface="Calibri"/>
              <a:cs typeface="Calibri"/>
            </a:endParaRPr>
          </a:p>
          <a:p>
            <a:endParaRPr lang="en-US">
              <a:ea typeface="Calibri"/>
              <a:cs typeface="Calibri"/>
            </a:endParaRPr>
          </a:p>
          <a:p>
            <a:r>
              <a:rPr lang="de"/>
              <a:t>Was ist umfassende inklusive künstlerische Bildung aus Sicht von Lehrpersonen, Stakeholdern sowie Betroffenen und wie kann diese durch Kooperationen gefördert werden?  </a:t>
            </a:r>
          </a:p>
          <a:p>
            <a:r>
              <a:rPr lang="de">
                <a:ea typeface="Calibri"/>
                <a:cs typeface="Calibri"/>
              </a:rPr>
              <a:t>Teilhabe als passive Teilhabe- Zugang zu Kultur</a:t>
            </a:r>
          </a:p>
          <a:p>
            <a:r>
              <a:rPr lang="de">
                <a:ea typeface="Calibri"/>
                <a:cs typeface="Calibri"/>
              </a:rPr>
              <a:t>Teilhabe als aktive Teilhabe – Potentiale der künstlerischen Bildung für alle nutzbar</a:t>
            </a:r>
          </a:p>
        </p:txBody>
      </p:sp>
      <p:sp>
        <p:nvSpPr>
          <p:cNvPr id="4" name="Slide Number Placeholder 3"/>
          <p:cNvSpPr>
            <a:spLocks noGrp="1"/>
          </p:cNvSpPr>
          <p:nvPr>
            <p:ph type="sldNum" sz="quarter" idx="5"/>
          </p:nvPr>
        </p:nvSpPr>
        <p:spPr/>
        <p:txBody>
          <a:bodyPr/>
          <a:lstStyle/>
          <a:p>
            <a:fld id="{627A6BAF-53A7-4ACA-A448-5947C6256F17}" type="slidenum">
              <a:rPr lang="en-GB" smtClean="0"/>
              <a:t>23</a:t>
            </a:fld>
            <a:endParaRPr lang="en-GB"/>
          </a:p>
        </p:txBody>
      </p:sp>
    </p:spTree>
    <p:extLst>
      <p:ext uri="{BB962C8B-B14F-4D97-AF65-F5344CB8AC3E}">
        <p14:creationId xmlns:p14="http://schemas.microsoft.com/office/powerpoint/2010/main" val="2118046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Ziele:</a:t>
            </a:r>
          </a:p>
          <a:p>
            <a:r>
              <a:rPr lang="en-US" err="1">
                <a:ea typeface="Calibri"/>
                <a:cs typeface="Calibri"/>
              </a:rPr>
              <a:t>Versuch</a:t>
            </a:r>
            <a:r>
              <a:rPr lang="en-US">
                <a:ea typeface="Calibri"/>
                <a:cs typeface="Calibri"/>
              </a:rPr>
              <a:t> das Feld </a:t>
            </a:r>
            <a:r>
              <a:rPr lang="en-US" err="1">
                <a:ea typeface="Calibri"/>
                <a:cs typeface="Calibri"/>
              </a:rPr>
              <a:t>Inklusion</a:t>
            </a:r>
            <a:r>
              <a:rPr lang="en-US">
                <a:ea typeface="Calibri"/>
                <a:cs typeface="Calibri"/>
              </a:rPr>
              <a:t> in </a:t>
            </a:r>
            <a:r>
              <a:rPr lang="en-US" err="1">
                <a:ea typeface="Calibri"/>
                <a:cs typeface="Calibri"/>
              </a:rPr>
              <a:t>Verbindung</a:t>
            </a:r>
            <a:r>
              <a:rPr lang="en-US">
                <a:ea typeface="Calibri"/>
                <a:cs typeface="Calibri"/>
              </a:rPr>
              <a:t> </a:t>
            </a:r>
            <a:r>
              <a:rPr lang="en-US" err="1">
                <a:ea typeface="Calibri"/>
                <a:cs typeface="Calibri"/>
              </a:rPr>
              <a:t>mit</a:t>
            </a:r>
            <a:r>
              <a:rPr lang="en-US">
                <a:ea typeface="Calibri"/>
                <a:cs typeface="Calibri"/>
              </a:rPr>
              <a:t> Kunst(</a:t>
            </a:r>
            <a:r>
              <a:rPr lang="en-US" err="1">
                <a:ea typeface="Calibri"/>
                <a:cs typeface="Calibri"/>
              </a:rPr>
              <a:t>projekten</a:t>
            </a:r>
            <a:r>
              <a:rPr lang="en-US">
                <a:ea typeface="Calibri"/>
                <a:cs typeface="Calibri"/>
              </a:rPr>
              <a:t>) </a:t>
            </a:r>
            <a:r>
              <a:rPr lang="en-US" err="1">
                <a:ea typeface="Calibri"/>
                <a:cs typeface="Calibri"/>
              </a:rPr>
              <a:t>zu</a:t>
            </a:r>
            <a:r>
              <a:rPr lang="en-US">
                <a:ea typeface="Calibri"/>
                <a:cs typeface="Calibri"/>
              </a:rPr>
              <a:t> </a:t>
            </a:r>
            <a:r>
              <a:rPr lang="en-US" err="1">
                <a:ea typeface="Calibri"/>
                <a:cs typeface="Calibri"/>
              </a:rPr>
              <a:t>definieren</a:t>
            </a:r>
          </a:p>
          <a:p>
            <a:r>
              <a:rPr lang="en-US" err="1">
                <a:ea typeface="Calibri"/>
                <a:cs typeface="Calibri"/>
              </a:rPr>
              <a:t>Beschreiben</a:t>
            </a:r>
            <a:r>
              <a:rPr lang="en-US">
                <a:ea typeface="Calibri"/>
                <a:cs typeface="Calibri"/>
              </a:rPr>
              <a:t> des </a:t>
            </a:r>
            <a:r>
              <a:rPr lang="en-US" err="1">
                <a:ea typeface="Calibri"/>
                <a:cs typeface="Calibri"/>
              </a:rPr>
              <a:t>Beitrags</a:t>
            </a:r>
            <a:r>
              <a:rPr lang="en-US">
                <a:ea typeface="Calibri"/>
                <a:cs typeface="Calibri"/>
              </a:rPr>
              <a:t>, den Kunst für </a:t>
            </a:r>
            <a:r>
              <a:rPr lang="en-US" err="1">
                <a:ea typeface="Calibri"/>
                <a:cs typeface="Calibri"/>
              </a:rPr>
              <a:t>soziale</a:t>
            </a:r>
            <a:r>
              <a:rPr lang="en-US">
                <a:ea typeface="Calibri"/>
                <a:cs typeface="Calibri"/>
              </a:rPr>
              <a:t> </a:t>
            </a:r>
            <a:r>
              <a:rPr lang="en-US" err="1">
                <a:ea typeface="Calibri"/>
                <a:cs typeface="Calibri"/>
              </a:rPr>
              <a:t>Inklusion</a:t>
            </a:r>
            <a:r>
              <a:rPr lang="en-US">
                <a:ea typeface="Calibri"/>
                <a:cs typeface="Calibri"/>
              </a:rPr>
              <a:t> </a:t>
            </a:r>
            <a:r>
              <a:rPr lang="en-US" err="1">
                <a:ea typeface="Calibri"/>
                <a:cs typeface="Calibri"/>
              </a:rPr>
              <a:t>leisten</a:t>
            </a:r>
            <a:r>
              <a:rPr lang="en-US">
                <a:ea typeface="Calibri"/>
                <a:cs typeface="Calibri"/>
              </a:rPr>
              <a:t> </a:t>
            </a:r>
            <a:r>
              <a:rPr lang="en-US" err="1">
                <a:ea typeface="Calibri"/>
                <a:cs typeface="Calibri"/>
              </a:rPr>
              <a:t>kann</a:t>
            </a:r>
            <a:endParaRPr lang="en-US">
              <a:ea typeface="Calibri"/>
              <a:cs typeface="Calibri"/>
            </a:endParaRPr>
          </a:p>
          <a:p>
            <a:r>
              <a:rPr lang="en-US" err="1">
                <a:ea typeface="Calibri"/>
                <a:cs typeface="Calibri"/>
              </a:rPr>
              <a:t>Barrieren</a:t>
            </a:r>
            <a:r>
              <a:rPr lang="en-US">
                <a:ea typeface="Calibri"/>
                <a:cs typeface="Calibri"/>
              </a:rPr>
              <a:t>, </a:t>
            </a:r>
            <a:r>
              <a:rPr lang="en-US" err="1">
                <a:ea typeface="Calibri"/>
                <a:cs typeface="Calibri"/>
              </a:rPr>
              <a:t>Potentiale</a:t>
            </a:r>
            <a:r>
              <a:rPr lang="en-US">
                <a:ea typeface="Calibri"/>
                <a:cs typeface="Calibri"/>
              </a:rPr>
              <a:t> und </a:t>
            </a:r>
            <a:r>
              <a:rPr lang="en-US" err="1">
                <a:ea typeface="Calibri"/>
                <a:cs typeface="Calibri"/>
              </a:rPr>
              <a:t>Merkmale</a:t>
            </a:r>
            <a:r>
              <a:rPr lang="en-US">
                <a:ea typeface="Calibri"/>
                <a:cs typeface="Calibri"/>
              </a:rPr>
              <a:t> </a:t>
            </a:r>
            <a:r>
              <a:rPr lang="en-US" err="1">
                <a:ea typeface="Calibri"/>
                <a:cs typeface="Calibri"/>
              </a:rPr>
              <a:t>inklusiver</a:t>
            </a:r>
            <a:r>
              <a:rPr lang="en-US">
                <a:ea typeface="Calibri"/>
                <a:cs typeface="Calibri"/>
              </a:rPr>
              <a:t> Kunst/Kreativ-Projekte</a:t>
            </a:r>
          </a:p>
          <a:p>
            <a:r>
              <a:rPr lang="en-US" err="1">
                <a:ea typeface="Calibri"/>
                <a:cs typeface="Calibri"/>
              </a:rPr>
              <a:t>Einschätzung</a:t>
            </a:r>
            <a:r>
              <a:rPr lang="en-US">
                <a:ea typeface="Calibri"/>
                <a:cs typeface="Calibri"/>
              </a:rPr>
              <a:t> der </a:t>
            </a:r>
            <a:r>
              <a:rPr lang="en-US" err="1">
                <a:ea typeface="Calibri"/>
                <a:cs typeface="Calibri"/>
              </a:rPr>
              <a:t>eigenen</a:t>
            </a:r>
            <a:r>
              <a:rPr lang="en-US">
                <a:ea typeface="Calibri"/>
                <a:cs typeface="Calibri"/>
              </a:rPr>
              <a:t> </a:t>
            </a:r>
            <a:r>
              <a:rPr lang="en-US" err="1">
                <a:ea typeface="Calibri"/>
                <a:cs typeface="Calibri"/>
              </a:rPr>
              <a:t>Kompetenzen</a:t>
            </a:r>
            <a:r>
              <a:rPr lang="en-US">
                <a:ea typeface="Calibri"/>
                <a:cs typeface="Calibri"/>
              </a:rPr>
              <a:t> in den </a:t>
            </a:r>
            <a:r>
              <a:rPr lang="en-US" err="1">
                <a:ea typeface="Calibri"/>
                <a:cs typeface="Calibri"/>
              </a:rPr>
              <a:t>professionellen</a:t>
            </a:r>
            <a:r>
              <a:rPr lang="en-US">
                <a:ea typeface="Calibri"/>
                <a:cs typeface="Calibri"/>
              </a:rPr>
              <a:t> </a:t>
            </a:r>
            <a:r>
              <a:rPr lang="en-US" err="1">
                <a:ea typeface="Calibri"/>
                <a:cs typeface="Calibri"/>
              </a:rPr>
              <a:t>Arbeitsfeldern</a:t>
            </a:r>
          </a:p>
          <a:p>
            <a:r>
              <a:rPr lang="en-US" err="1">
                <a:ea typeface="Calibri"/>
                <a:cs typeface="Calibri"/>
              </a:rPr>
              <a:t>Erheben</a:t>
            </a:r>
            <a:r>
              <a:rPr lang="en-US">
                <a:ea typeface="Calibri"/>
                <a:cs typeface="Calibri"/>
              </a:rPr>
              <a:t> des </a:t>
            </a:r>
            <a:r>
              <a:rPr lang="en-US" err="1">
                <a:ea typeface="Calibri"/>
                <a:cs typeface="Calibri"/>
              </a:rPr>
              <a:t>Schulungsbedarfs</a:t>
            </a:r>
            <a:r>
              <a:rPr lang="en-US">
                <a:ea typeface="Calibri"/>
                <a:cs typeface="Calibri"/>
              </a:rPr>
              <a:t> der </a:t>
            </a:r>
            <a:r>
              <a:rPr lang="en-US" err="1">
                <a:ea typeface="Calibri"/>
                <a:cs typeface="Calibri"/>
              </a:rPr>
              <a:t>Pädagoginnen</a:t>
            </a:r>
            <a:r>
              <a:rPr lang="en-US">
                <a:ea typeface="Calibri"/>
                <a:cs typeface="Calibri"/>
              </a:rPr>
              <a:t> </a:t>
            </a:r>
            <a:r>
              <a:rPr lang="en-US" err="1">
                <a:ea typeface="Calibri"/>
                <a:cs typeface="Calibri"/>
              </a:rPr>
              <a:t>aus</a:t>
            </a:r>
            <a:r>
              <a:rPr lang="en-US">
                <a:ea typeface="Calibri"/>
                <a:cs typeface="Calibri"/>
              </a:rPr>
              <a:t> </a:t>
            </a:r>
            <a:r>
              <a:rPr lang="en-US" err="1">
                <a:ea typeface="Calibri"/>
                <a:cs typeface="Calibri"/>
              </a:rPr>
              <a:t>Museen</a:t>
            </a:r>
            <a:r>
              <a:rPr lang="en-US">
                <a:ea typeface="Calibri"/>
                <a:cs typeface="Calibri"/>
              </a:rPr>
              <a:t> und </a:t>
            </a:r>
            <a:r>
              <a:rPr lang="en-US" err="1">
                <a:ea typeface="Calibri"/>
                <a:cs typeface="Calibri"/>
              </a:rPr>
              <a:t>Erziehungsinstitutionen</a:t>
            </a:r>
          </a:p>
          <a:p>
            <a:r>
              <a:rPr lang="en-US" err="1">
                <a:ea typeface="Calibri"/>
                <a:cs typeface="Calibri"/>
              </a:rPr>
              <a:t>Evaluaierung</a:t>
            </a:r>
            <a:r>
              <a:rPr lang="en-US">
                <a:ea typeface="Calibri"/>
                <a:cs typeface="Calibri"/>
              </a:rPr>
              <a:t> von </a:t>
            </a:r>
            <a:r>
              <a:rPr lang="en-US" err="1">
                <a:ea typeface="Calibri"/>
                <a:cs typeface="Calibri"/>
              </a:rPr>
              <a:t>Kreativprojekten</a:t>
            </a:r>
            <a:r>
              <a:rPr lang="en-US">
                <a:ea typeface="Calibri"/>
                <a:cs typeface="Calibri"/>
              </a:rPr>
              <a:t>, </a:t>
            </a:r>
            <a:r>
              <a:rPr lang="en-US" err="1">
                <a:ea typeface="Calibri"/>
                <a:cs typeface="Calibri"/>
              </a:rPr>
              <a:t>Möglichkeiten</a:t>
            </a:r>
            <a:r>
              <a:rPr lang="en-US">
                <a:ea typeface="Calibri"/>
                <a:cs typeface="Calibri"/>
              </a:rPr>
              <a:t> Feedback </a:t>
            </a:r>
            <a:r>
              <a:rPr lang="en-US" err="1">
                <a:ea typeface="Calibri"/>
                <a:cs typeface="Calibri"/>
              </a:rPr>
              <a:t>einzuholen</a:t>
            </a:r>
          </a:p>
        </p:txBody>
      </p:sp>
      <p:sp>
        <p:nvSpPr>
          <p:cNvPr id="4" name="Slide Number Placeholder 3"/>
          <p:cNvSpPr>
            <a:spLocks noGrp="1"/>
          </p:cNvSpPr>
          <p:nvPr>
            <p:ph type="sldNum" sz="quarter" idx="5"/>
          </p:nvPr>
        </p:nvSpPr>
        <p:spPr/>
        <p:txBody>
          <a:bodyPr/>
          <a:lstStyle/>
          <a:p>
            <a:fld id="{9356A0BD-F0A7-4645-9B41-1223B8895C0B}" type="slidenum">
              <a:rPr lang="en-GB" smtClean="0"/>
              <a:t>24</a:t>
            </a:fld>
            <a:endParaRPr lang="en-GB"/>
          </a:p>
        </p:txBody>
      </p:sp>
    </p:spTree>
    <p:extLst>
      <p:ext uri="{BB962C8B-B14F-4D97-AF65-F5344CB8AC3E}">
        <p14:creationId xmlns:p14="http://schemas.microsoft.com/office/powerpoint/2010/main" val="4446753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err="1">
                <a:ea typeface="Calibri"/>
                <a:cs typeface="Calibri"/>
              </a:rPr>
              <a:t>Im</a:t>
            </a:r>
            <a:r>
              <a:rPr lang="en-US">
                <a:ea typeface="Calibri"/>
                <a:cs typeface="Calibri"/>
              </a:rPr>
              <a:t> </a:t>
            </a:r>
            <a:r>
              <a:rPr lang="en-US" err="1">
                <a:ea typeface="Calibri"/>
                <a:cs typeface="Calibri"/>
              </a:rPr>
              <a:t>ersten</a:t>
            </a:r>
            <a:r>
              <a:rPr lang="en-US">
                <a:ea typeface="Calibri"/>
                <a:cs typeface="Calibri"/>
              </a:rPr>
              <a:t> Jahr 2020-2021 </a:t>
            </a:r>
            <a:r>
              <a:rPr lang="en-US" err="1">
                <a:ea typeface="Calibri"/>
                <a:cs typeface="Calibri"/>
              </a:rPr>
              <a:t>wurde</a:t>
            </a:r>
            <a:r>
              <a:rPr lang="en-US">
                <a:ea typeface="Calibri"/>
                <a:cs typeface="Calibri"/>
              </a:rPr>
              <a:t> Phase 1 </a:t>
            </a:r>
            <a:r>
              <a:rPr lang="en-US" err="1">
                <a:ea typeface="Calibri"/>
                <a:cs typeface="Calibri"/>
              </a:rPr>
              <a:t>umgesetzt</a:t>
            </a:r>
            <a:r>
              <a:rPr lang="en-US">
                <a:ea typeface="Calibri" panose="020F0502020204030204"/>
                <a:cs typeface="Calibri"/>
              </a:rPr>
              <a:t>:</a:t>
            </a:r>
          </a:p>
          <a:p>
            <a:r>
              <a:rPr lang="en-US" err="1">
                <a:ea typeface="Calibri" panose="020F0502020204030204"/>
                <a:cs typeface="Calibri"/>
              </a:rPr>
              <a:t>Umfassende</a:t>
            </a:r>
            <a:r>
              <a:rPr lang="en-US">
                <a:ea typeface="Calibri" panose="020F0502020204030204"/>
                <a:cs typeface="Calibri"/>
              </a:rPr>
              <a:t> </a:t>
            </a:r>
            <a:r>
              <a:rPr lang="en-US" err="1">
                <a:ea typeface="Calibri" panose="020F0502020204030204"/>
                <a:cs typeface="Calibri"/>
              </a:rPr>
              <a:t>Datenerhebung</a:t>
            </a:r>
            <a:r>
              <a:rPr lang="en-US">
                <a:ea typeface="Calibri" panose="020F0502020204030204"/>
                <a:cs typeface="Calibri"/>
              </a:rPr>
              <a:t> </a:t>
            </a:r>
            <a:r>
              <a:rPr lang="en-US" err="1">
                <a:ea typeface="Calibri" panose="020F0502020204030204"/>
                <a:cs typeface="Calibri"/>
              </a:rPr>
              <a:t>im</a:t>
            </a:r>
            <a:r>
              <a:rPr lang="en-US">
                <a:ea typeface="Calibri" panose="020F0502020204030204"/>
                <a:cs typeface="Calibri"/>
              </a:rPr>
              <a:t> Mixed-Methods Design</a:t>
            </a:r>
          </a:p>
          <a:p>
            <a:endParaRPr lang="en-US">
              <a:ea typeface="Calibri" panose="020F0502020204030204"/>
              <a:cs typeface="Calibri"/>
            </a:endParaRPr>
          </a:p>
          <a:p>
            <a:r>
              <a:rPr lang="en-US">
                <a:ea typeface="Calibri" panose="020F0502020204030204"/>
                <a:cs typeface="Calibri"/>
              </a:rPr>
              <a:t>In Phase 2 von Sept. 21 bis August 22 </a:t>
            </a:r>
          </a:p>
          <a:p>
            <a:r>
              <a:rPr lang="en-US" err="1">
                <a:ea typeface="Calibri" panose="020F0502020204030204"/>
                <a:cs typeface="Calibri"/>
              </a:rPr>
              <a:t>wurden</a:t>
            </a:r>
            <a:r>
              <a:rPr lang="en-US">
                <a:ea typeface="Calibri" panose="020F0502020204030204"/>
                <a:cs typeface="Calibri"/>
              </a:rPr>
              <a:t> </a:t>
            </a:r>
            <a:r>
              <a:rPr lang="en-US" err="1">
                <a:ea typeface="Calibri" panose="020F0502020204030204"/>
                <a:cs typeface="Calibri"/>
              </a:rPr>
              <a:t>zuerst</a:t>
            </a:r>
            <a:r>
              <a:rPr lang="en-US">
                <a:ea typeface="Calibri" panose="020F0502020204030204"/>
                <a:cs typeface="Calibri"/>
              </a:rPr>
              <a:t> </a:t>
            </a:r>
            <a:r>
              <a:rPr lang="en-US" err="1">
                <a:ea typeface="Calibri" panose="020F0502020204030204"/>
                <a:cs typeface="Calibri"/>
              </a:rPr>
              <a:t>Museumsbesuche</a:t>
            </a:r>
            <a:r>
              <a:rPr lang="en-US">
                <a:ea typeface="Calibri" panose="020F0502020204030204"/>
                <a:cs typeface="Calibri"/>
              </a:rPr>
              <a:t> </a:t>
            </a:r>
            <a:r>
              <a:rPr lang="en-US" err="1">
                <a:ea typeface="Calibri" panose="020F0502020204030204"/>
                <a:cs typeface="Calibri"/>
              </a:rPr>
              <a:t>durchgeführt</a:t>
            </a:r>
            <a:endParaRPr lang="en-US">
              <a:ea typeface="Calibri" panose="020F0502020204030204"/>
              <a:cs typeface="Calibri"/>
            </a:endParaRPr>
          </a:p>
          <a:p>
            <a:r>
              <a:rPr lang="en-US" err="1">
                <a:ea typeface="Calibri" panose="020F0502020204030204"/>
                <a:cs typeface="Calibri"/>
              </a:rPr>
              <a:t>Anschließend</a:t>
            </a:r>
            <a:r>
              <a:rPr lang="en-US">
                <a:ea typeface="Calibri" panose="020F0502020204030204"/>
                <a:cs typeface="Calibri"/>
              </a:rPr>
              <a:t> </a:t>
            </a:r>
            <a:r>
              <a:rPr lang="en-US" err="1">
                <a:ea typeface="Calibri" panose="020F0502020204030204"/>
                <a:cs typeface="Calibri"/>
              </a:rPr>
              <a:t>haben</a:t>
            </a:r>
            <a:r>
              <a:rPr lang="en-US">
                <a:ea typeface="Calibri" panose="020F0502020204030204"/>
                <a:cs typeface="Calibri"/>
              </a:rPr>
              <a:t> </a:t>
            </a:r>
            <a:r>
              <a:rPr lang="en-US" err="1">
                <a:ea typeface="Calibri" panose="020F0502020204030204"/>
                <a:cs typeface="Calibri"/>
              </a:rPr>
              <a:t>wir</a:t>
            </a:r>
            <a:r>
              <a:rPr lang="en-US">
                <a:ea typeface="Calibri" panose="020F0502020204030204"/>
                <a:cs typeface="Calibri"/>
              </a:rPr>
              <a:t> </a:t>
            </a:r>
            <a:r>
              <a:rPr lang="en-US" err="1">
                <a:ea typeface="Calibri" panose="020F0502020204030204"/>
                <a:cs typeface="Calibri"/>
              </a:rPr>
              <a:t>Trainingsmaterialien</a:t>
            </a:r>
            <a:r>
              <a:rPr lang="en-US">
                <a:ea typeface="Calibri" panose="020F0502020204030204"/>
                <a:cs typeface="Calibri"/>
              </a:rPr>
              <a:t> für </a:t>
            </a:r>
            <a:r>
              <a:rPr lang="en-US" err="1">
                <a:ea typeface="Calibri" panose="020F0502020204030204"/>
                <a:cs typeface="Calibri"/>
              </a:rPr>
              <a:t>Schulungen</a:t>
            </a:r>
            <a:r>
              <a:rPr lang="en-US">
                <a:ea typeface="Calibri" panose="020F0502020204030204"/>
                <a:cs typeface="Calibri"/>
              </a:rPr>
              <a:t> </a:t>
            </a:r>
            <a:r>
              <a:rPr lang="en-US" err="1">
                <a:ea typeface="Calibri" panose="020F0502020204030204"/>
                <a:cs typeface="Calibri"/>
              </a:rPr>
              <a:t>entwickelt</a:t>
            </a:r>
            <a:r>
              <a:rPr lang="en-US">
                <a:ea typeface="Calibri" panose="020F0502020204030204"/>
                <a:cs typeface="Calibri"/>
              </a:rPr>
              <a:t> und </a:t>
            </a:r>
            <a:r>
              <a:rPr lang="en-US" err="1">
                <a:ea typeface="Calibri" panose="020F0502020204030204"/>
                <a:cs typeface="Calibri"/>
              </a:rPr>
              <a:t>Kooperationsprojekte</a:t>
            </a:r>
            <a:r>
              <a:rPr lang="en-US">
                <a:ea typeface="Calibri" panose="020F0502020204030204"/>
                <a:cs typeface="Calibri"/>
              </a:rPr>
              <a:t> </a:t>
            </a:r>
            <a:r>
              <a:rPr lang="en-US" err="1">
                <a:ea typeface="Calibri" panose="020F0502020204030204"/>
                <a:cs typeface="Calibri"/>
              </a:rPr>
              <a:t>zwischen</a:t>
            </a:r>
            <a:r>
              <a:rPr lang="en-US">
                <a:ea typeface="Calibri" panose="020F0502020204030204"/>
                <a:cs typeface="Calibri"/>
              </a:rPr>
              <a:t> </a:t>
            </a:r>
            <a:r>
              <a:rPr lang="en-US" err="1">
                <a:ea typeface="Calibri" panose="020F0502020204030204"/>
                <a:cs typeface="Calibri"/>
              </a:rPr>
              <a:t>Bildungseinrichtungen</a:t>
            </a:r>
            <a:r>
              <a:rPr lang="en-US">
                <a:ea typeface="Calibri" panose="020F0502020204030204"/>
                <a:cs typeface="Calibri"/>
              </a:rPr>
              <a:t> und </a:t>
            </a:r>
            <a:r>
              <a:rPr lang="en-US" err="1">
                <a:ea typeface="Calibri" panose="020F0502020204030204"/>
                <a:cs typeface="Calibri"/>
              </a:rPr>
              <a:t>Museen</a:t>
            </a:r>
            <a:r>
              <a:rPr lang="en-US">
                <a:ea typeface="Calibri" panose="020F0502020204030204"/>
                <a:cs typeface="Calibri"/>
              </a:rPr>
              <a:t> </a:t>
            </a:r>
            <a:r>
              <a:rPr lang="en-US" err="1">
                <a:ea typeface="Calibri" panose="020F0502020204030204"/>
                <a:cs typeface="Calibri"/>
              </a:rPr>
              <a:t>vorerst</a:t>
            </a:r>
            <a:r>
              <a:rPr lang="en-US">
                <a:ea typeface="Calibri" panose="020F0502020204030204"/>
                <a:cs typeface="Calibri"/>
              </a:rPr>
              <a:t> </a:t>
            </a:r>
            <a:r>
              <a:rPr lang="en-US" err="1">
                <a:ea typeface="Calibri" panose="020F0502020204030204"/>
                <a:cs typeface="Calibri"/>
              </a:rPr>
              <a:t>einmal</a:t>
            </a:r>
            <a:r>
              <a:rPr lang="en-US">
                <a:ea typeface="Calibri" panose="020F0502020204030204"/>
                <a:cs typeface="Calibri"/>
              </a:rPr>
              <a:t> </a:t>
            </a:r>
            <a:r>
              <a:rPr lang="en-US" err="1">
                <a:ea typeface="Calibri" panose="020F0502020204030204"/>
                <a:cs typeface="Calibri"/>
              </a:rPr>
              <a:t>grob</a:t>
            </a:r>
            <a:r>
              <a:rPr lang="en-US">
                <a:ea typeface="Calibri" panose="020F0502020204030204"/>
                <a:cs typeface="Calibri"/>
              </a:rPr>
              <a:t> </a:t>
            </a:r>
            <a:r>
              <a:rPr lang="en-US" err="1">
                <a:ea typeface="Calibri" panose="020F0502020204030204"/>
                <a:cs typeface="Calibri"/>
              </a:rPr>
              <a:t>skizziert</a:t>
            </a:r>
            <a:r>
              <a:rPr lang="en-US">
                <a:ea typeface="Calibri" panose="020F0502020204030204"/>
                <a:cs typeface="Calibri"/>
              </a:rPr>
              <a:t> und </a:t>
            </a:r>
            <a:r>
              <a:rPr lang="en-US" err="1">
                <a:ea typeface="Calibri" panose="020F0502020204030204"/>
                <a:cs typeface="Calibri"/>
              </a:rPr>
              <a:t>geplant</a:t>
            </a:r>
            <a:endParaRPr lang="en-US">
              <a:ea typeface="Calibri" panose="020F0502020204030204"/>
              <a:cs typeface="Calibri"/>
            </a:endParaRPr>
          </a:p>
          <a:p>
            <a:endParaRPr lang="en-US">
              <a:ea typeface="Calibri" panose="020F0502020204030204"/>
              <a:cs typeface="Calibri"/>
            </a:endParaRPr>
          </a:p>
          <a:p>
            <a:r>
              <a:rPr lang="en-US">
                <a:ea typeface="Calibri" panose="020F0502020204030204"/>
                <a:cs typeface="Calibri"/>
              </a:rPr>
              <a:t>Phase 3 und 4 </a:t>
            </a:r>
            <a:r>
              <a:rPr lang="en-US" err="1">
                <a:ea typeface="Calibri" panose="020F0502020204030204"/>
                <a:cs typeface="Calibri"/>
              </a:rPr>
              <a:t>sind</a:t>
            </a:r>
            <a:r>
              <a:rPr lang="en-US">
                <a:ea typeface="Calibri" panose="020F0502020204030204"/>
                <a:cs typeface="Calibri"/>
              </a:rPr>
              <a:t> </a:t>
            </a:r>
            <a:r>
              <a:rPr lang="en-US" err="1">
                <a:ea typeface="Calibri" panose="020F0502020204030204"/>
                <a:cs typeface="Calibri"/>
              </a:rPr>
              <a:t>noch</a:t>
            </a:r>
            <a:r>
              <a:rPr lang="en-US">
                <a:ea typeface="Calibri" panose="020F0502020204030204"/>
                <a:cs typeface="Calibri"/>
              </a:rPr>
              <a:t> </a:t>
            </a:r>
            <a:r>
              <a:rPr lang="en-US" err="1">
                <a:ea typeface="Calibri" panose="020F0502020204030204"/>
                <a:cs typeface="Calibri"/>
              </a:rPr>
              <a:t>ausständig</a:t>
            </a:r>
            <a:r>
              <a:rPr lang="en-US">
                <a:ea typeface="Calibri" panose="020F0502020204030204"/>
                <a:cs typeface="Calibri"/>
              </a:rPr>
              <a:t>: Hier </a:t>
            </a:r>
            <a:r>
              <a:rPr lang="en-US" err="1">
                <a:ea typeface="Calibri" panose="020F0502020204030204"/>
                <a:cs typeface="Calibri"/>
              </a:rPr>
              <a:t>werden</a:t>
            </a:r>
            <a:r>
              <a:rPr lang="en-US">
                <a:ea typeface="Calibri" panose="020F0502020204030204"/>
                <a:cs typeface="Calibri"/>
              </a:rPr>
              <a:t> </a:t>
            </a:r>
            <a:r>
              <a:rPr lang="en-US" err="1">
                <a:ea typeface="Calibri" panose="020F0502020204030204"/>
                <a:cs typeface="Calibri"/>
              </a:rPr>
              <a:t>Inklusive</a:t>
            </a:r>
            <a:r>
              <a:rPr lang="en-US">
                <a:ea typeface="Calibri" panose="020F0502020204030204"/>
                <a:cs typeface="Calibri"/>
              </a:rPr>
              <a:t> </a:t>
            </a:r>
            <a:r>
              <a:rPr lang="en-US" err="1">
                <a:ea typeface="Calibri" panose="020F0502020204030204"/>
                <a:cs typeface="Calibri"/>
              </a:rPr>
              <a:t>Kreativprojekte</a:t>
            </a:r>
            <a:r>
              <a:rPr lang="en-US">
                <a:ea typeface="Calibri" panose="020F0502020204030204"/>
                <a:cs typeface="Calibri"/>
              </a:rPr>
              <a:t> in </a:t>
            </a:r>
            <a:r>
              <a:rPr lang="en-US" err="1">
                <a:ea typeface="Calibri" panose="020F0502020204030204"/>
                <a:cs typeface="Calibri"/>
              </a:rPr>
              <a:t>Kooperation</a:t>
            </a:r>
            <a:r>
              <a:rPr lang="en-US">
                <a:ea typeface="Calibri" panose="020F0502020204030204"/>
                <a:cs typeface="Calibri"/>
              </a:rPr>
              <a:t> </a:t>
            </a:r>
            <a:r>
              <a:rPr lang="en-US" err="1">
                <a:ea typeface="Calibri" panose="020F0502020204030204"/>
                <a:cs typeface="Calibri"/>
              </a:rPr>
              <a:t>zwischen</a:t>
            </a:r>
            <a:r>
              <a:rPr lang="en-US">
                <a:ea typeface="Calibri" panose="020F0502020204030204"/>
                <a:cs typeface="Calibri"/>
              </a:rPr>
              <a:t> </a:t>
            </a:r>
            <a:r>
              <a:rPr lang="en-US" err="1">
                <a:ea typeface="Calibri" panose="020F0502020204030204"/>
                <a:cs typeface="Calibri"/>
              </a:rPr>
              <a:t>Bildungseinrichtungen</a:t>
            </a:r>
            <a:r>
              <a:rPr lang="en-US">
                <a:ea typeface="Calibri" panose="020F0502020204030204"/>
                <a:cs typeface="Calibri"/>
              </a:rPr>
              <a:t> und den </a:t>
            </a:r>
            <a:r>
              <a:rPr lang="en-US" err="1">
                <a:ea typeface="Calibri" panose="020F0502020204030204"/>
                <a:cs typeface="Calibri"/>
              </a:rPr>
              <a:t>Museen</a:t>
            </a:r>
            <a:r>
              <a:rPr lang="en-US">
                <a:ea typeface="Calibri" panose="020F0502020204030204"/>
                <a:cs typeface="Calibri"/>
              </a:rPr>
              <a:t> </a:t>
            </a:r>
            <a:r>
              <a:rPr lang="en-US" err="1">
                <a:ea typeface="Calibri" panose="020F0502020204030204"/>
                <a:cs typeface="Calibri"/>
              </a:rPr>
              <a:t>Kunsthaus</a:t>
            </a:r>
            <a:r>
              <a:rPr lang="en-US">
                <a:ea typeface="Calibri" panose="020F0502020204030204"/>
                <a:cs typeface="Calibri"/>
              </a:rPr>
              <a:t>, Eggenberg, </a:t>
            </a:r>
            <a:r>
              <a:rPr lang="en-US" err="1">
                <a:ea typeface="Calibri" panose="020F0502020204030204"/>
                <a:cs typeface="Calibri"/>
              </a:rPr>
              <a:t>Naturkunde</a:t>
            </a:r>
            <a:r>
              <a:rPr lang="en-US">
                <a:ea typeface="Calibri" panose="020F0502020204030204"/>
                <a:cs typeface="Calibri"/>
              </a:rPr>
              <a:t> </a:t>
            </a:r>
            <a:r>
              <a:rPr lang="en-US" err="1">
                <a:ea typeface="Calibri" panose="020F0502020204030204"/>
                <a:cs typeface="Calibri"/>
              </a:rPr>
              <a:t>umgesetzt</a:t>
            </a:r>
            <a:r>
              <a:rPr lang="en-US">
                <a:ea typeface="Calibri" panose="020F0502020204030204"/>
                <a:cs typeface="Calibri"/>
              </a:rPr>
              <a:t>.</a:t>
            </a:r>
          </a:p>
          <a:p>
            <a:r>
              <a:rPr lang="en-US">
                <a:ea typeface="Calibri" panose="020F0502020204030204"/>
                <a:cs typeface="Calibri"/>
              </a:rPr>
              <a:t>Die </a:t>
            </a:r>
            <a:r>
              <a:rPr lang="en-US" err="1">
                <a:ea typeface="Calibri" panose="020F0502020204030204"/>
                <a:cs typeface="Calibri"/>
              </a:rPr>
              <a:t>dabei</a:t>
            </a:r>
            <a:r>
              <a:rPr lang="en-US">
                <a:ea typeface="Calibri" panose="020F0502020204030204"/>
                <a:cs typeface="Calibri"/>
              </a:rPr>
              <a:t> </a:t>
            </a:r>
            <a:r>
              <a:rPr lang="en-US" err="1">
                <a:ea typeface="Calibri" panose="020F0502020204030204"/>
                <a:cs typeface="Calibri"/>
              </a:rPr>
              <a:t>entstehenenden</a:t>
            </a:r>
            <a:r>
              <a:rPr lang="en-US">
                <a:ea typeface="Calibri" panose="020F0502020204030204"/>
                <a:cs typeface="Calibri"/>
              </a:rPr>
              <a:t> Werke </a:t>
            </a:r>
            <a:r>
              <a:rPr lang="en-US" err="1">
                <a:ea typeface="Calibri" panose="020F0502020204030204"/>
                <a:cs typeface="Calibri"/>
              </a:rPr>
              <a:t>werden</a:t>
            </a:r>
            <a:r>
              <a:rPr lang="en-US">
                <a:ea typeface="Calibri" panose="020F0502020204030204"/>
                <a:cs typeface="Calibri"/>
              </a:rPr>
              <a:t> in </a:t>
            </a:r>
            <a:r>
              <a:rPr lang="en-US" err="1">
                <a:ea typeface="Calibri" panose="020F0502020204030204"/>
                <a:cs typeface="Calibri"/>
              </a:rPr>
              <a:t>einer</a:t>
            </a:r>
            <a:r>
              <a:rPr lang="en-US">
                <a:ea typeface="Calibri" panose="020F0502020204030204"/>
                <a:cs typeface="Calibri"/>
              </a:rPr>
              <a:t> </a:t>
            </a:r>
            <a:r>
              <a:rPr lang="en-US" err="1">
                <a:ea typeface="Calibri" panose="020F0502020204030204"/>
                <a:cs typeface="Calibri"/>
              </a:rPr>
              <a:t>Ausstellung</a:t>
            </a:r>
            <a:r>
              <a:rPr lang="en-US">
                <a:ea typeface="Calibri" panose="020F0502020204030204"/>
                <a:cs typeface="Calibri"/>
              </a:rPr>
              <a:t>, die für alle </a:t>
            </a:r>
            <a:r>
              <a:rPr lang="en-US" err="1">
                <a:ea typeface="Calibri" panose="020F0502020204030204"/>
                <a:cs typeface="Calibri"/>
              </a:rPr>
              <a:t>zugänglich</a:t>
            </a:r>
            <a:r>
              <a:rPr lang="en-US">
                <a:ea typeface="Calibri" panose="020F0502020204030204"/>
                <a:cs typeface="Calibri"/>
              </a:rPr>
              <a:t> sein </a:t>
            </a:r>
            <a:r>
              <a:rPr lang="en-US" err="1">
                <a:ea typeface="Calibri" panose="020F0502020204030204"/>
                <a:cs typeface="Calibri"/>
              </a:rPr>
              <a:t>soll</a:t>
            </a:r>
            <a:r>
              <a:rPr lang="en-US">
                <a:ea typeface="Calibri" panose="020F0502020204030204"/>
                <a:cs typeface="Calibri"/>
              </a:rPr>
              <a:t>, </a:t>
            </a:r>
            <a:r>
              <a:rPr lang="en-US" err="1">
                <a:ea typeface="Calibri" panose="020F0502020204030204"/>
                <a:cs typeface="Calibri"/>
              </a:rPr>
              <a:t>münden</a:t>
            </a:r>
            <a:r>
              <a:rPr lang="en-US">
                <a:ea typeface="Calibri" panose="020F0502020204030204"/>
                <a:cs typeface="Calibri"/>
              </a:rPr>
              <a:t>.</a:t>
            </a:r>
          </a:p>
          <a:p>
            <a:endParaRPr lang="en-US">
              <a:ea typeface="Calibri" panose="020F0502020204030204"/>
              <a:cs typeface="Calibri"/>
            </a:endParaRPr>
          </a:p>
          <a:p>
            <a:r>
              <a:rPr lang="en-US" err="1">
                <a:ea typeface="Calibri" panose="020F0502020204030204"/>
                <a:cs typeface="Calibri"/>
              </a:rPr>
              <a:t>Diese</a:t>
            </a:r>
            <a:r>
              <a:rPr lang="en-US">
                <a:ea typeface="Calibri" panose="020F0502020204030204"/>
                <a:cs typeface="Calibri"/>
              </a:rPr>
              <a:t> </a:t>
            </a:r>
            <a:r>
              <a:rPr lang="en-US" err="1">
                <a:ea typeface="Calibri" panose="020F0502020204030204"/>
                <a:cs typeface="Calibri"/>
              </a:rPr>
              <a:t>Datenerhebungen</a:t>
            </a:r>
            <a:r>
              <a:rPr lang="en-US">
                <a:ea typeface="Calibri" panose="020F0502020204030204"/>
                <a:cs typeface="Calibri"/>
              </a:rPr>
              <a:t> </a:t>
            </a:r>
            <a:r>
              <a:rPr lang="en-US" err="1">
                <a:ea typeface="Calibri" panose="020F0502020204030204"/>
                <a:cs typeface="Calibri"/>
              </a:rPr>
              <a:t>aus</a:t>
            </a:r>
            <a:r>
              <a:rPr lang="en-US">
                <a:ea typeface="Calibri" panose="020F0502020204030204"/>
                <a:cs typeface="Calibri"/>
              </a:rPr>
              <a:t> den </a:t>
            </a:r>
            <a:r>
              <a:rPr lang="en-US" err="1">
                <a:ea typeface="Calibri" panose="020F0502020204030204"/>
                <a:cs typeface="Calibri"/>
              </a:rPr>
              <a:t>Phasen</a:t>
            </a:r>
            <a:r>
              <a:rPr lang="en-US">
                <a:ea typeface="Calibri" panose="020F0502020204030204"/>
                <a:cs typeface="Calibri"/>
              </a:rPr>
              <a:t> 1 und 2 </a:t>
            </a:r>
            <a:r>
              <a:rPr lang="en-US" err="1">
                <a:ea typeface="Calibri" panose="020F0502020204030204"/>
                <a:cs typeface="Calibri"/>
              </a:rPr>
              <a:t>werden</a:t>
            </a:r>
            <a:r>
              <a:rPr lang="en-US">
                <a:ea typeface="Calibri" panose="020F0502020204030204"/>
                <a:cs typeface="Calibri"/>
              </a:rPr>
              <a:t> </a:t>
            </a:r>
            <a:r>
              <a:rPr lang="en-US" err="1">
                <a:ea typeface="Calibri" panose="020F0502020204030204"/>
                <a:cs typeface="Calibri"/>
              </a:rPr>
              <a:t>wir</a:t>
            </a:r>
            <a:r>
              <a:rPr lang="en-US">
                <a:ea typeface="Calibri" panose="020F0502020204030204"/>
                <a:cs typeface="Calibri"/>
              </a:rPr>
              <a:t> </a:t>
            </a:r>
            <a:r>
              <a:rPr lang="en-US" err="1">
                <a:ea typeface="Calibri" panose="020F0502020204030204"/>
                <a:cs typeface="Calibri"/>
              </a:rPr>
              <a:t>ihnen</a:t>
            </a:r>
            <a:r>
              <a:rPr lang="en-US">
                <a:ea typeface="Calibri" panose="020F0502020204030204"/>
                <a:cs typeface="Calibri"/>
              </a:rPr>
              <a:t> </a:t>
            </a:r>
            <a:r>
              <a:rPr lang="en-US" err="1">
                <a:ea typeface="Calibri" panose="020F0502020204030204"/>
                <a:cs typeface="Calibri"/>
              </a:rPr>
              <a:t>heute</a:t>
            </a:r>
            <a:r>
              <a:rPr lang="en-US">
                <a:ea typeface="Calibri" panose="020F0502020204030204"/>
                <a:cs typeface="Calibri"/>
              </a:rPr>
              <a:t> </a:t>
            </a:r>
            <a:r>
              <a:rPr lang="en-US" err="1">
                <a:ea typeface="Calibri" panose="020F0502020204030204"/>
                <a:cs typeface="Calibri"/>
              </a:rPr>
              <a:t>präsentieren</a:t>
            </a:r>
            <a:r>
              <a:rPr lang="en-US">
                <a:ea typeface="Calibri" panose="020F0502020204030204"/>
                <a:cs typeface="Calibri"/>
              </a:rPr>
              <a:t>.</a:t>
            </a:r>
          </a:p>
          <a:p>
            <a:endParaRPr lang="en-US">
              <a:ea typeface="Calibri" panose="020F0502020204030204"/>
              <a:cs typeface="Calibri"/>
            </a:endParaRPr>
          </a:p>
          <a:p>
            <a:r>
              <a:rPr lang="en-US" err="1">
                <a:ea typeface="Calibri" panose="020F0502020204030204"/>
                <a:cs typeface="Calibri"/>
              </a:rPr>
              <a:t>Gibt</a:t>
            </a:r>
            <a:r>
              <a:rPr lang="en-US">
                <a:ea typeface="Calibri" panose="020F0502020204030204"/>
                <a:cs typeface="Calibri"/>
              </a:rPr>
              <a:t> es bis </a:t>
            </a:r>
            <a:r>
              <a:rPr lang="en-US" err="1">
                <a:ea typeface="Calibri" panose="020F0502020204030204"/>
                <a:cs typeface="Calibri"/>
              </a:rPr>
              <a:t>hierher</a:t>
            </a:r>
            <a:r>
              <a:rPr lang="en-US">
                <a:ea typeface="Calibri" panose="020F0502020204030204"/>
                <a:cs typeface="Calibri"/>
              </a:rPr>
              <a:t> </a:t>
            </a:r>
            <a:r>
              <a:rPr lang="en-US" err="1">
                <a:ea typeface="Calibri" panose="020F0502020204030204"/>
                <a:cs typeface="Calibri"/>
              </a:rPr>
              <a:t>Fragen</a:t>
            </a:r>
            <a:r>
              <a:rPr lang="en-US">
                <a:ea typeface="Calibri" panose="020F0502020204030204"/>
                <a:cs typeface="Calibri"/>
              </a:rPr>
              <a:t>?</a:t>
            </a:r>
          </a:p>
          <a:p>
            <a:r>
              <a:rPr lang="en-US" err="1">
                <a:ea typeface="Calibri" panose="020F0502020204030204"/>
                <a:cs typeface="Calibri"/>
              </a:rPr>
              <a:t>Ansonsten</a:t>
            </a:r>
            <a:r>
              <a:rPr lang="en-US">
                <a:ea typeface="Calibri" panose="020F0502020204030204"/>
                <a:cs typeface="Calibri"/>
              </a:rPr>
              <a:t> </a:t>
            </a:r>
            <a:r>
              <a:rPr lang="en-US" err="1">
                <a:ea typeface="Calibri" panose="020F0502020204030204"/>
                <a:cs typeface="Calibri"/>
              </a:rPr>
              <a:t>darf</a:t>
            </a:r>
            <a:r>
              <a:rPr lang="en-US">
                <a:ea typeface="Calibri" panose="020F0502020204030204"/>
                <a:cs typeface="Calibri"/>
              </a:rPr>
              <a:t> ich </a:t>
            </a:r>
            <a:r>
              <a:rPr lang="en-US" err="1">
                <a:ea typeface="Calibri" panose="020F0502020204030204"/>
                <a:cs typeface="Calibri"/>
              </a:rPr>
              <a:t>gleich</a:t>
            </a:r>
            <a:r>
              <a:rPr lang="en-US">
                <a:ea typeface="Calibri" panose="020F0502020204030204"/>
                <a:cs typeface="Calibri"/>
              </a:rPr>
              <a:t> </a:t>
            </a:r>
            <a:r>
              <a:rPr lang="en-US" err="1">
                <a:ea typeface="Calibri" panose="020F0502020204030204"/>
                <a:cs typeface="Calibri"/>
              </a:rPr>
              <a:t>weiter</a:t>
            </a:r>
            <a:r>
              <a:rPr lang="en-US">
                <a:ea typeface="Calibri" panose="020F0502020204030204"/>
                <a:cs typeface="Calibri"/>
              </a:rPr>
              <a:t> </a:t>
            </a:r>
            <a:r>
              <a:rPr lang="en-US" err="1">
                <a:ea typeface="Calibri" panose="020F0502020204030204"/>
                <a:cs typeface="Calibri"/>
              </a:rPr>
              <a:t>machen</a:t>
            </a:r>
            <a:r>
              <a:rPr lang="en-US">
                <a:ea typeface="Calibri" panose="020F0502020204030204"/>
                <a:cs typeface="Calibri"/>
              </a:rPr>
              <a:t> </a:t>
            </a:r>
            <a:r>
              <a:rPr lang="en-US" err="1">
                <a:ea typeface="Calibri" panose="020F0502020204030204"/>
                <a:cs typeface="Calibri"/>
              </a:rPr>
              <a:t>mit</a:t>
            </a:r>
            <a:r>
              <a:rPr lang="en-US">
                <a:ea typeface="Calibri" panose="020F0502020204030204"/>
                <a:cs typeface="Calibri"/>
              </a:rPr>
              <a:t> der </a:t>
            </a:r>
            <a:r>
              <a:rPr lang="en-US" err="1">
                <a:ea typeface="Calibri" panose="020F0502020204030204"/>
                <a:cs typeface="Calibri"/>
              </a:rPr>
              <a:t>quantitativen</a:t>
            </a:r>
            <a:r>
              <a:rPr lang="en-US">
                <a:ea typeface="Calibri" panose="020F0502020204030204"/>
                <a:cs typeface="Calibri"/>
              </a:rPr>
              <a:t> </a:t>
            </a:r>
            <a:r>
              <a:rPr lang="en-US" err="1">
                <a:ea typeface="Calibri" panose="020F0502020204030204"/>
                <a:cs typeface="Calibri"/>
              </a:rPr>
              <a:t>Erhebung</a:t>
            </a:r>
            <a:r>
              <a:rPr lang="en-US">
                <a:ea typeface="Calibri" panose="020F0502020204030204"/>
                <a:cs typeface="Calibri"/>
              </a:rPr>
              <a:t> </a:t>
            </a:r>
            <a:r>
              <a:rPr lang="en-US" err="1">
                <a:ea typeface="Calibri" panose="020F0502020204030204"/>
                <a:cs typeface="Calibri"/>
              </a:rPr>
              <a:t>aus</a:t>
            </a:r>
            <a:r>
              <a:rPr lang="en-US">
                <a:ea typeface="Calibri" panose="020F0502020204030204"/>
                <a:cs typeface="Calibri"/>
              </a:rPr>
              <a:t> dem 2. Teil.</a:t>
            </a:r>
          </a:p>
        </p:txBody>
      </p:sp>
      <p:sp>
        <p:nvSpPr>
          <p:cNvPr id="4" name="Foliennummernplatzhalter 3"/>
          <p:cNvSpPr>
            <a:spLocks noGrp="1"/>
          </p:cNvSpPr>
          <p:nvPr>
            <p:ph type="sldNum" sz="quarter" idx="5"/>
          </p:nvPr>
        </p:nvSpPr>
        <p:spPr/>
        <p:txBody>
          <a:bodyPr/>
          <a:lstStyle/>
          <a:p>
            <a:fld id="{9356A0BD-F0A7-4645-9B41-1223B8895C0B}" type="slidenum">
              <a:rPr lang="en-GB" smtClean="0"/>
              <a:t>25</a:t>
            </a:fld>
            <a:endParaRPr lang="en-GB"/>
          </a:p>
        </p:txBody>
      </p:sp>
    </p:spTree>
    <p:extLst>
      <p:ext uri="{BB962C8B-B14F-4D97-AF65-F5344CB8AC3E}">
        <p14:creationId xmlns:p14="http://schemas.microsoft.com/office/powerpoint/2010/main" val="21101892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627A6BAF-53A7-4ACA-A448-5947C6256F17}" type="slidenum">
              <a:rPr lang="en-GB" smtClean="0"/>
              <a:t>26</a:t>
            </a:fld>
            <a:endParaRPr lang="en-GB"/>
          </a:p>
        </p:txBody>
      </p:sp>
    </p:spTree>
    <p:extLst>
      <p:ext uri="{BB962C8B-B14F-4D97-AF65-F5344CB8AC3E}">
        <p14:creationId xmlns:p14="http://schemas.microsoft.com/office/powerpoint/2010/main" val="11321738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627A6BAF-53A7-4ACA-A448-5947C6256F17}" type="slidenum">
              <a:rPr lang="en-GB" smtClean="0"/>
              <a:t>27</a:t>
            </a:fld>
            <a:endParaRPr lang="en-GB"/>
          </a:p>
        </p:txBody>
      </p:sp>
    </p:spTree>
    <p:extLst>
      <p:ext uri="{BB962C8B-B14F-4D97-AF65-F5344CB8AC3E}">
        <p14:creationId xmlns:p14="http://schemas.microsoft.com/office/powerpoint/2010/main" val="12840965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a:t> Alle 6 </a:t>
            </a:r>
            <a:r>
              <a:rPr lang="en-US" err="1"/>
              <a:t>Partnerinstitutionen</a:t>
            </a:r>
            <a:r>
              <a:rPr lang="en-US"/>
              <a:t> </a:t>
            </a:r>
            <a:r>
              <a:rPr lang="en-US" err="1"/>
              <a:t>erreichten</a:t>
            </a:r>
            <a:r>
              <a:rPr lang="en-US"/>
              <a:t> </a:t>
            </a:r>
            <a:r>
              <a:rPr lang="en-US" err="1"/>
              <a:t>gemeinsam</a:t>
            </a:r>
            <a:r>
              <a:rPr lang="en-US"/>
              <a:t> </a:t>
            </a:r>
            <a:r>
              <a:rPr lang="en-US" err="1"/>
              <a:t>einen</a:t>
            </a:r>
            <a:r>
              <a:rPr lang="en-US"/>
              <a:t> </a:t>
            </a:r>
            <a:r>
              <a:rPr lang="en-US" err="1"/>
              <a:t>Rücklauf</a:t>
            </a:r>
            <a:r>
              <a:rPr lang="en-US"/>
              <a:t> von 388 </a:t>
            </a:r>
            <a:r>
              <a:rPr lang="en-US" err="1"/>
              <a:t>ausgefüllten</a:t>
            </a:r>
            <a:r>
              <a:rPr lang="en-US"/>
              <a:t> </a:t>
            </a:r>
            <a:r>
              <a:rPr lang="en-US" err="1"/>
              <a:t>Fragebögen</a:t>
            </a:r>
            <a:r>
              <a:rPr lang="en-US"/>
              <a:t>, </a:t>
            </a:r>
            <a:r>
              <a:rPr lang="en-US" err="1"/>
              <a:t>davon</a:t>
            </a:r>
            <a:r>
              <a:rPr lang="en-US"/>
              <a:t> </a:t>
            </a:r>
            <a:r>
              <a:rPr lang="en-US" err="1"/>
              <a:t>stammten</a:t>
            </a:r>
            <a:r>
              <a:rPr lang="en-US"/>
              <a:t> 120 </a:t>
            </a:r>
            <a:r>
              <a:rPr lang="en-US" err="1"/>
              <a:t>aus</a:t>
            </a:r>
            <a:r>
              <a:rPr lang="en-US"/>
              <a:t> </a:t>
            </a:r>
            <a:r>
              <a:rPr lang="en-US" err="1"/>
              <a:t>NordMazedonien</a:t>
            </a:r>
            <a:r>
              <a:rPr lang="en-US"/>
              <a:t>, 113 </a:t>
            </a:r>
            <a:r>
              <a:rPr lang="en-US" err="1"/>
              <a:t>aus</a:t>
            </a:r>
            <a:r>
              <a:rPr lang="en-US"/>
              <a:t> </a:t>
            </a:r>
            <a:r>
              <a:rPr lang="en-US" err="1"/>
              <a:t>Österreich</a:t>
            </a:r>
            <a:r>
              <a:rPr lang="en-US"/>
              <a:t> und 69 </a:t>
            </a:r>
            <a:r>
              <a:rPr lang="en-US" err="1"/>
              <a:t>aus</a:t>
            </a:r>
            <a:r>
              <a:rPr lang="en-US"/>
              <a:t> Barcelona</a:t>
            </a:r>
          </a:p>
          <a:p>
            <a:pPr algn="just"/>
            <a:r>
              <a:rPr lang="en-US" err="1">
                <a:ea typeface="Calibri"/>
                <a:cs typeface="Calibri"/>
              </a:rPr>
              <a:t>Diese</a:t>
            </a:r>
            <a:r>
              <a:rPr lang="en-US">
                <a:ea typeface="Calibri"/>
                <a:cs typeface="Calibri"/>
              </a:rPr>
              <a:t> Daten </a:t>
            </a:r>
            <a:r>
              <a:rPr lang="en-US" err="1">
                <a:ea typeface="Calibri"/>
                <a:cs typeface="Calibri"/>
              </a:rPr>
              <a:t>erheben</a:t>
            </a:r>
            <a:r>
              <a:rPr lang="en-US">
                <a:ea typeface="Calibri"/>
                <a:cs typeface="Calibri"/>
              </a:rPr>
              <a:t> </a:t>
            </a:r>
            <a:r>
              <a:rPr lang="en-US" err="1">
                <a:ea typeface="Calibri"/>
                <a:cs typeface="Calibri"/>
              </a:rPr>
              <a:t>keinen</a:t>
            </a:r>
            <a:r>
              <a:rPr lang="en-US">
                <a:ea typeface="Calibri"/>
                <a:cs typeface="Calibri"/>
              </a:rPr>
              <a:t> </a:t>
            </a:r>
            <a:r>
              <a:rPr lang="en-US" err="1">
                <a:ea typeface="Calibri"/>
                <a:cs typeface="Calibri"/>
              </a:rPr>
              <a:t>Anspruch</a:t>
            </a:r>
            <a:r>
              <a:rPr lang="en-US">
                <a:ea typeface="Calibri"/>
                <a:cs typeface="Calibri"/>
              </a:rPr>
              <a:t> auf </a:t>
            </a:r>
            <a:r>
              <a:rPr lang="en-US" err="1">
                <a:ea typeface="Calibri"/>
                <a:cs typeface="Calibri"/>
              </a:rPr>
              <a:t>Repräsentativität</a:t>
            </a:r>
            <a:r>
              <a:rPr lang="en-US">
                <a:ea typeface="Calibri"/>
                <a:cs typeface="Calibri"/>
              </a:rPr>
              <a:t>, die </a:t>
            </a:r>
            <a:r>
              <a:rPr lang="en-US" err="1">
                <a:ea typeface="Calibri"/>
                <a:cs typeface="Calibri"/>
              </a:rPr>
              <a:t>Sammlung</a:t>
            </a:r>
            <a:r>
              <a:rPr lang="en-US">
                <a:ea typeface="Calibri"/>
                <a:cs typeface="Calibri"/>
              </a:rPr>
              <a:t> </a:t>
            </a:r>
            <a:r>
              <a:rPr lang="en-US" err="1">
                <a:ea typeface="Calibri"/>
                <a:cs typeface="Calibri"/>
              </a:rPr>
              <a:t>erfolgte</a:t>
            </a:r>
            <a:r>
              <a:rPr lang="en-US">
                <a:ea typeface="Calibri"/>
                <a:cs typeface="Calibri"/>
              </a:rPr>
              <a:t> </a:t>
            </a:r>
            <a:r>
              <a:rPr lang="en-US" err="1">
                <a:ea typeface="Calibri"/>
                <a:cs typeface="Calibri"/>
              </a:rPr>
              <a:t>im</a:t>
            </a:r>
            <a:r>
              <a:rPr lang="en-US">
                <a:ea typeface="Calibri"/>
                <a:cs typeface="Calibri"/>
              </a:rPr>
              <a:t> </a:t>
            </a:r>
            <a:r>
              <a:rPr lang="en-US" err="1">
                <a:ea typeface="Calibri"/>
                <a:cs typeface="Calibri"/>
              </a:rPr>
              <a:t>Schneeballsystem</a:t>
            </a:r>
            <a:r>
              <a:rPr lang="en-US">
                <a:ea typeface="Calibri"/>
                <a:cs typeface="Calibri"/>
              </a:rPr>
              <a:t> </a:t>
            </a:r>
            <a:r>
              <a:rPr lang="en-US" err="1">
                <a:ea typeface="Calibri"/>
                <a:cs typeface="Calibri"/>
              </a:rPr>
              <a:t>innerhalb</a:t>
            </a:r>
            <a:r>
              <a:rPr lang="en-US">
                <a:ea typeface="Calibri"/>
                <a:cs typeface="Calibri"/>
              </a:rPr>
              <a:t> der </a:t>
            </a:r>
            <a:r>
              <a:rPr lang="en-US" err="1">
                <a:ea typeface="Calibri"/>
                <a:cs typeface="Calibri"/>
              </a:rPr>
              <a:t>kooperierenden</a:t>
            </a:r>
            <a:r>
              <a:rPr lang="en-US">
                <a:ea typeface="Calibri"/>
                <a:cs typeface="Calibri"/>
              </a:rPr>
              <a:t> </a:t>
            </a:r>
            <a:r>
              <a:rPr lang="en-US" err="1">
                <a:ea typeface="Calibri"/>
                <a:cs typeface="Calibri"/>
              </a:rPr>
              <a:t>Institutionen</a:t>
            </a:r>
            <a:r>
              <a:rPr lang="en-US">
                <a:ea typeface="Calibri"/>
                <a:cs typeface="Calibri"/>
              </a:rPr>
              <a:t>: </a:t>
            </a:r>
            <a:r>
              <a:rPr lang="en-US" err="1">
                <a:ea typeface="Calibri"/>
                <a:cs typeface="Calibri"/>
              </a:rPr>
              <a:t>aus</a:t>
            </a:r>
            <a:r>
              <a:rPr lang="en-US">
                <a:ea typeface="Calibri"/>
                <a:cs typeface="Calibri"/>
              </a:rPr>
              <a:t> </a:t>
            </a:r>
            <a:r>
              <a:rPr lang="en-US" err="1">
                <a:ea typeface="Calibri"/>
                <a:cs typeface="Calibri"/>
              </a:rPr>
              <a:t>Bildungseinrichtungen</a:t>
            </a:r>
            <a:r>
              <a:rPr lang="en-US">
                <a:ea typeface="Calibri"/>
                <a:cs typeface="Calibri"/>
              </a:rPr>
              <a:t>, </a:t>
            </a:r>
            <a:r>
              <a:rPr lang="en-US" err="1">
                <a:ea typeface="Calibri"/>
                <a:cs typeface="Calibri"/>
              </a:rPr>
              <a:t>Museen</a:t>
            </a:r>
            <a:r>
              <a:rPr lang="en-US">
                <a:ea typeface="Calibri"/>
                <a:cs typeface="Calibri"/>
              </a:rPr>
              <a:t> und </a:t>
            </a:r>
            <a:r>
              <a:rPr lang="en-US" err="1">
                <a:ea typeface="Calibri"/>
                <a:cs typeface="Calibri"/>
              </a:rPr>
              <a:t>bekannten</a:t>
            </a:r>
            <a:r>
              <a:rPr lang="en-US">
                <a:ea typeface="Calibri"/>
                <a:cs typeface="Calibri"/>
              </a:rPr>
              <a:t> </a:t>
            </a:r>
            <a:r>
              <a:rPr lang="en-US" err="1">
                <a:ea typeface="Calibri"/>
                <a:cs typeface="Calibri"/>
              </a:rPr>
              <a:t>Stakeholderinstitutionen</a:t>
            </a:r>
            <a:r>
              <a:rPr lang="en-US">
                <a:ea typeface="Calibri"/>
                <a:cs typeface="Calibri"/>
              </a:rPr>
              <a:t>.</a:t>
            </a:r>
          </a:p>
        </p:txBody>
      </p:sp>
      <p:sp>
        <p:nvSpPr>
          <p:cNvPr id="4" name="Slide Number Placeholder 3"/>
          <p:cNvSpPr>
            <a:spLocks noGrp="1"/>
          </p:cNvSpPr>
          <p:nvPr>
            <p:ph type="sldNum" sz="quarter" idx="5"/>
          </p:nvPr>
        </p:nvSpPr>
        <p:spPr/>
        <p:txBody>
          <a:bodyPr/>
          <a:lstStyle/>
          <a:p>
            <a:fld id="{627A6BAF-53A7-4ACA-A448-5947C6256F17}" type="slidenum">
              <a:rPr lang="en-GB" smtClean="0"/>
              <a:t>28</a:t>
            </a:fld>
            <a:endParaRPr lang="en-GB"/>
          </a:p>
        </p:txBody>
      </p:sp>
    </p:spTree>
    <p:extLst>
      <p:ext uri="{BB962C8B-B14F-4D97-AF65-F5344CB8AC3E}">
        <p14:creationId xmlns:p14="http://schemas.microsoft.com/office/powerpoint/2010/main" val="36143754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a:ea typeface="Calibri"/>
                <a:cs typeface="Calibri"/>
              </a:rPr>
              <a:t>Damit Sie </a:t>
            </a:r>
            <a:r>
              <a:rPr lang="en-US" err="1">
                <a:ea typeface="Calibri"/>
                <a:cs typeface="Calibri"/>
              </a:rPr>
              <a:t>sich</a:t>
            </a:r>
            <a:r>
              <a:rPr lang="en-US">
                <a:ea typeface="Calibri"/>
                <a:cs typeface="Calibri"/>
              </a:rPr>
              <a:t> die </a:t>
            </a:r>
            <a:r>
              <a:rPr lang="en-US" err="1">
                <a:ea typeface="Calibri"/>
                <a:cs typeface="Calibri"/>
              </a:rPr>
              <a:t>Personengruppen</a:t>
            </a:r>
            <a:r>
              <a:rPr lang="en-US">
                <a:ea typeface="Calibri"/>
                <a:cs typeface="Calibri"/>
              </a:rPr>
              <a:t> </a:t>
            </a:r>
            <a:r>
              <a:rPr lang="en-US" err="1">
                <a:ea typeface="Calibri"/>
                <a:cs typeface="Calibri"/>
              </a:rPr>
              <a:t>vorstellen</a:t>
            </a:r>
            <a:r>
              <a:rPr lang="en-US">
                <a:ea typeface="Calibri"/>
                <a:cs typeface="Calibri"/>
              </a:rPr>
              <a:t> </a:t>
            </a:r>
            <a:r>
              <a:rPr lang="en-US" err="1">
                <a:ea typeface="Calibri"/>
                <a:cs typeface="Calibri"/>
              </a:rPr>
              <a:t>können</a:t>
            </a:r>
            <a:r>
              <a:rPr lang="en-US">
                <a:ea typeface="Calibri"/>
                <a:cs typeface="Calibri"/>
              </a:rPr>
              <a:t>, </a:t>
            </a:r>
            <a:r>
              <a:rPr lang="en-US" err="1">
                <a:ea typeface="Calibri"/>
                <a:cs typeface="Calibri"/>
              </a:rPr>
              <a:t>mit</a:t>
            </a:r>
            <a:r>
              <a:rPr lang="en-US">
                <a:ea typeface="Calibri"/>
                <a:cs typeface="Calibri"/>
              </a:rPr>
              <a:t> den </a:t>
            </a:r>
            <a:r>
              <a:rPr lang="en-US" err="1">
                <a:ea typeface="Calibri"/>
                <a:cs typeface="Calibri"/>
              </a:rPr>
              <a:t>wir</a:t>
            </a:r>
            <a:r>
              <a:rPr lang="en-US">
                <a:ea typeface="Calibri"/>
                <a:cs typeface="Calibri"/>
              </a:rPr>
              <a:t> </a:t>
            </a:r>
            <a:r>
              <a:rPr lang="en-US" err="1">
                <a:ea typeface="Calibri"/>
                <a:cs typeface="Calibri"/>
              </a:rPr>
              <a:t>hier</a:t>
            </a:r>
            <a:r>
              <a:rPr lang="en-US">
                <a:ea typeface="Calibri"/>
                <a:cs typeface="Calibri"/>
              </a:rPr>
              <a:t> in der Forschung </a:t>
            </a:r>
            <a:r>
              <a:rPr lang="en-US" err="1">
                <a:ea typeface="Calibri"/>
                <a:cs typeface="Calibri"/>
              </a:rPr>
              <a:t>arbeiteten</a:t>
            </a:r>
            <a:r>
              <a:rPr lang="en-US">
                <a:ea typeface="Calibri"/>
                <a:cs typeface="Calibri"/>
              </a:rPr>
              <a:t>, </a:t>
            </a:r>
            <a:r>
              <a:rPr lang="en-US" err="1">
                <a:ea typeface="Calibri"/>
                <a:cs typeface="Calibri"/>
              </a:rPr>
              <a:t>ein</a:t>
            </a:r>
            <a:r>
              <a:rPr lang="en-US">
                <a:ea typeface="Calibri"/>
                <a:cs typeface="Calibri"/>
              </a:rPr>
              <a:t> </a:t>
            </a:r>
            <a:r>
              <a:rPr lang="en-US" err="1">
                <a:ea typeface="Calibri"/>
                <a:cs typeface="Calibri"/>
              </a:rPr>
              <a:t>paar</a:t>
            </a:r>
            <a:r>
              <a:rPr lang="en-US">
                <a:ea typeface="Calibri"/>
                <a:cs typeface="Calibri"/>
              </a:rPr>
              <a:t> </a:t>
            </a:r>
            <a:r>
              <a:rPr lang="en-US" err="1">
                <a:ea typeface="Calibri"/>
                <a:cs typeface="Calibri"/>
              </a:rPr>
              <a:t>Merkmale</a:t>
            </a:r>
            <a:r>
              <a:rPr lang="en-US">
                <a:ea typeface="Calibri"/>
                <a:cs typeface="Calibri"/>
              </a:rPr>
              <a:t> </a:t>
            </a:r>
            <a:r>
              <a:rPr lang="en-US" err="1">
                <a:ea typeface="Calibri"/>
                <a:cs typeface="Calibri"/>
              </a:rPr>
              <a:t>zur</a:t>
            </a:r>
            <a:r>
              <a:rPr lang="en-US">
                <a:ea typeface="Calibri"/>
                <a:cs typeface="Calibri"/>
              </a:rPr>
              <a:t> </a:t>
            </a:r>
            <a:r>
              <a:rPr lang="en-US" err="1">
                <a:ea typeface="Calibri"/>
                <a:cs typeface="Calibri"/>
              </a:rPr>
              <a:t>Stichprobe</a:t>
            </a:r>
            <a:r>
              <a:rPr lang="en-US">
                <a:ea typeface="Calibri"/>
                <a:cs typeface="Calibri"/>
              </a:rPr>
              <a:t> </a:t>
            </a:r>
            <a:r>
              <a:rPr lang="en-US" b="1" err="1">
                <a:ea typeface="Calibri"/>
                <a:cs typeface="Calibri"/>
              </a:rPr>
              <a:t>aus</a:t>
            </a:r>
            <a:r>
              <a:rPr lang="en-US" b="1">
                <a:ea typeface="Calibri"/>
                <a:cs typeface="Calibri"/>
              </a:rPr>
              <a:t> </a:t>
            </a:r>
            <a:r>
              <a:rPr lang="en-US" b="1" err="1">
                <a:ea typeface="Calibri"/>
                <a:cs typeface="Calibri"/>
              </a:rPr>
              <a:t>Österreich</a:t>
            </a:r>
            <a:r>
              <a:rPr lang="en-US" b="1">
                <a:ea typeface="Calibri"/>
                <a:cs typeface="Calibri"/>
              </a:rPr>
              <a:t>:</a:t>
            </a:r>
          </a:p>
          <a:p>
            <a:pPr algn="just"/>
            <a:endParaRPr lang="en-US">
              <a:ea typeface="Calibri"/>
              <a:cs typeface="Calibri"/>
            </a:endParaRPr>
          </a:p>
          <a:p>
            <a:pPr algn="just"/>
            <a:r>
              <a:rPr lang="en-US" err="1">
                <a:ea typeface="Calibri"/>
                <a:cs typeface="Calibri"/>
              </a:rPr>
              <a:t>Etwa</a:t>
            </a:r>
            <a:r>
              <a:rPr lang="en-US">
                <a:ea typeface="Calibri"/>
                <a:cs typeface="Calibri"/>
              </a:rPr>
              <a:t> ¾ der </a:t>
            </a:r>
            <a:r>
              <a:rPr lang="en-US" err="1">
                <a:ea typeface="Calibri"/>
                <a:cs typeface="Calibri"/>
              </a:rPr>
              <a:t>Personen</a:t>
            </a:r>
            <a:r>
              <a:rPr lang="en-US">
                <a:ea typeface="Calibri"/>
                <a:cs typeface="Calibri"/>
              </a:rPr>
              <a:t> </a:t>
            </a:r>
            <a:r>
              <a:rPr lang="en-US" err="1">
                <a:ea typeface="Calibri"/>
                <a:cs typeface="Calibri"/>
              </a:rPr>
              <a:t>waren</a:t>
            </a:r>
            <a:r>
              <a:rPr lang="en-US">
                <a:ea typeface="Calibri"/>
                <a:cs typeface="Calibri"/>
              </a:rPr>
              <a:t> </a:t>
            </a:r>
            <a:r>
              <a:rPr lang="en-US" err="1">
                <a:ea typeface="Calibri"/>
                <a:cs typeface="Calibri"/>
              </a:rPr>
              <a:t>weiblich</a:t>
            </a:r>
            <a:r>
              <a:rPr lang="en-US">
                <a:ea typeface="Calibri"/>
                <a:cs typeface="Calibri"/>
              </a:rPr>
              <a:t>, die </a:t>
            </a:r>
            <a:r>
              <a:rPr lang="en-US" err="1">
                <a:ea typeface="Calibri"/>
                <a:cs typeface="Calibri"/>
              </a:rPr>
              <a:t>Altersgruppen</a:t>
            </a:r>
            <a:r>
              <a:rPr lang="en-US">
                <a:ea typeface="Calibri"/>
                <a:cs typeface="Calibri"/>
              </a:rPr>
              <a:t> der 51-60 </a:t>
            </a:r>
            <a:r>
              <a:rPr lang="en-US" err="1">
                <a:ea typeface="Calibri"/>
                <a:cs typeface="Calibri"/>
              </a:rPr>
              <a:t>Jährigen</a:t>
            </a:r>
            <a:r>
              <a:rPr lang="en-US">
                <a:ea typeface="Calibri"/>
                <a:cs typeface="Calibri"/>
              </a:rPr>
              <a:t> </a:t>
            </a:r>
            <a:r>
              <a:rPr lang="en-US" err="1">
                <a:ea typeface="Calibri"/>
                <a:cs typeface="Calibri"/>
              </a:rPr>
              <a:t>waren</a:t>
            </a:r>
            <a:r>
              <a:rPr lang="en-US">
                <a:ea typeface="Calibri"/>
                <a:cs typeface="Calibri"/>
              </a:rPr>
              <a:t> </a:t>
            </a:r>
            <a:r>
              <a:rPr lang="en-US" err="1">
                <a:ea typeface="Calibri"/>
                <a:cs typeface="Calibri"/>
              </a:rPr>
              <a:t>dabei</a:t>
            </a:r>
            <a:r>
              <a:rPr lang="en-US">
                <a:ea typeface="Calibri"/>
                <a:cs typeface="Calibri"/>
              </a:rPr>
              <a:t> am </a:t>
            </a:r>
            <a:r>
              <a:rPr lang="en-US" err="1">
                <a:ea typeface="Calibri"/>
                <a:cs typeface="Calibri"/>
              </a:rPr>
              <a:t>stärksten</a:t>
            </a:r>
            <a:r>
              <a:rPr lang="en-US">
                <a:ea typeface="Calibri"/>
                <a:cs typeface="Calibri"/>
              </a:rPr>
              <a:t> </a:t>
            </a:r>
            <a:r>
              <a:rPr lang="en-US" err="1">
                <a:ea typeface="Calibri"/>
                <a:cs typeface="Calibri"/>
              </a:rPr>
              <a:t>vertreten</a:t>
            </a:r>
            <a:r>
              <a:rPr lang="en-US">
                <a:ea typeface="Calibri"/>
                <a:cs typeface="Calibri"/>
              </a:rPr>
              <a:t>.</a:t>
            </a:r>
          </a:p>
        </p:txBody>
      </p:sp>
      <p:sp>
        <p:nvSpPr>
          <p:cNvPr id="4" name="Slide Number Placeholder 3"/>
          <p:cNvSpPr>
            <a:spLocks noGrp="1"/>
          </p:cNvSpPr>
          <p:nvPr>
            <p:ph type="sldNum" sz="quarter" idx="5"/>
          </p:nvPr>
        </p:nvSpPr>
        <p:spPr/>
        <p:txBody>
          <a:bodyPr/>
          <a:lstStyle/>
          <a:p>
            <a:fld id="{627A6BAF-53A7-4ACA-A448-5947C6256F17}" type="slidenum">
              <a:rPr lang="en-GB" smtClean="0"/>
              <a:t>29</a:t>
            </a:fld>
            <a:endParaRPr lang="en-GB"/>
          </a:p>
        </p:txBody>
      </p:sp>
    </p:spTree>
    <p:extLst>
      <p:ext uri="{BB962C8B-B14F-4D97-AF65-F5344CB8AC3E}">
        <p14:creationId xmlns:p14="http://schemas.microsoft.com/office/powerpoint/2010/main" val="26076953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a:ea typeface="Calibri"/>
                <a:cs typeface="Calibri"/>
              </a:rPr>
              <a:t>Die </a:t>
            </a:r>
            <a:r>
              <a:rPr lang="en-US" err="1">
                <a:ea typeface="Calibri"/>
                <a:cs typeface="Calibri"/>
              </a:rPr>
              <a:t>Stichprobe</a:t>
            </a:r>
            <a:r>
              <a:rPr lang="en-US">
                <a:ea typeface="Calibri"/>
                <a:cs typeface="Calibri"/>
              </a:rPr>
              <a:t> der </a:t>
            </a:r>
            <a:r>
              <a:rPr lang="en-US"/>
              <a:t>in </a:t>
            </a:r>
            <a:r>
              <a:rPr lang="en-US" err="1"/>
              <a:t>Österreich</a:t>
            </a:r>
            <a:r>
              <a:rPr lang="en-US"/>
              <a:t> </a:t>
            </a:r>
            <a:r>
              <a:rPr lang="en-US" err="1">
                <a:ea typeface="Calibri"/>
                <a:cs typeface="Calibri"/>
              </a:rPr>
              <a:t>beitragenden</a:t>
            </a:r>
            <a:r>
              <a:rPr lang="en-US">
                <a:ea typeface="Calibri"/>
                <a:cs typeface="Calibri"/>
              </a:rPr>
              <a:t> </a:t>
            </a:r>
            <a:r>
              <a:rPr lang="en-US" err="1">
                <a:ea typeface="Calibri"/>
                <a:cs typeface="Calibri"/>
              </a:rPr>
              <a:t>Personen</a:t>
            </a:r>
            <a:r>
              <a:rPr lang="en-US">
                <a:ea typeface="Calibri"/>
                <a:cs typeface="Calibri"/>
              </a:rPr>
              <a:t> </a:t>
            </a:r>
            <a:r>
              <a:rPr lang="en-US" err="1">
                <a:ea typeface="Calibri"/>
                <a:cs typeface="Calibri"/>
              </a:rPr>
              <a:t>hatte</a:t>
            </a:r>
            <a:r>
              <a:rPr lang="en-US">
                <a:ea typeface="Calibri"/>
                <a:cs typeface="Calibri"/>
              </a:rPr>
              <a:t> </a:t>
            </a:r>
            <a:r>
              <a:rPr lang="en-US" err="1">
                <a:ea typeface="Calibri"/>
                <a:cs typeface="Calibri"/>
              </a:rPr>
              <a:t>mehrheitlich</a:t>
            </a:r>
            <a:r>
              <a:rPr lang="en-US">
                <a:ea typeface="Calibri"/>
                <a:cs typeface="Calibri"/>
              </a:rPr>
              <a:t> </a:t>
            </a:r>
            <a:r>
              <a:rPr lang="en-US" err="1">
                <a:ea typeface="Calibri"/>
                <a:cs typeface="Calibri"/>
              </a:rPr>
              <a:t>eine</a:t>
            </a:r>
            <a:r>
              <a:rPr lang="en-US">
                <a:ea typeface="Calibri"/>
                <a:cs typeface="Calibri"/>
              </a:rPr>
              <a:t> </a:t>
            </a:r>
            <a:r>
              <a:rPr lang="en-US" err="1">
                <a:ea typeface="Calibri"/>
                <a:cs typeface="Calibri"/>
              </a:rPr>
              <a:t>akademische</a:t>
            </a:r>
            <a:r>
              <a:rPr lang="en-US">
                <a:ea typeface="Calibri"/>
                <a:cs typeface="Calibri"/>
              </a:rPr>
              <a:t> </a:t>
            </a:r>
            <a:r>
              <a:rPr lang="en-US" err="1">
                <a:ea typeface="Calibri"/>
                <a:cs typeface="Calibri"/>
              </a:rPr>
              <a:t>Ausbildung</a:t>
            </a:r>
            <a:r>
              <a:rPr lang="en-US">
                <a:ea typeface="Calibri"/>
                <a:cs typeface="Calibri"/>
              </a:rPr>
              <a:t> </a:t>
            </a:r>
            <a:r>
              <a:rPr lang="en-US" err="1">
                <a:ea typeface="Calibri"/>
                <a:cs typeface="Calibri"/>
              </a:rPr>
              <a:t>absolviert</a:t>
            </a:r>
            <a:r>
              <a:rPr lang="en-US">
                <a:ea typeface="Calibri"/>
                <a:cs typeface="Calibri"/>
              </a:rPr>
              <a:t>; Master und </a:t>
            </a:r>
            <a:r>
              <a:rPr lang="en-US" err="1">
                <a:ea typeface="Calibri"/>
                <a:cs typeface="Calibri"/>
              </a:rPr>
              <a:t>Bachelorstudium</a:t>
            </a:r>
            <a:r>
              <a:rPr lang="en-US">
                <a:ea typeface="Calibri"/>
                <a:cs typeface="Calibri"/>
              </a:rPr>
              <a:t> </a:t>
            </a:r>
            <a:r>
              <a:rPr lang="en-US" err="1">
                <a:ea typeface="Calibri"/>
                <a:cs typeface="Calibri"/>
              </a:rPr>
              <a:t>wurden</a:t>
            </a:r>
            <a:r>
              <a:rPr lang="en-US">
                <a:ea typeface="Calibri"/>
                <a:cs typeface="Calibri"/>
              </a:rPr>
              <a:t> </a:t>
            </a:r>
            <a:r>
              <a:rPr lang="en-US" err="1">
                <a:ea typeface="Calibri"/>
                <a:cs typeface="Calibri"/>
              </a:rPr>
              <a:t>dabei</a:t>
            </a:r>
            <a:r>
              <a:rPr lang="en-US">
                <a:ea typeface="Calibri"/>
                <a:cs typeface="Calibri"/>
              </a:rPr>
              <a:t> am </a:t>
            </a:r>
            <a:r>
              <a:rPr lang="en-US" err="1">
                <a:ea typeface="Calibri"/>
                <a:cs typeface="Calibri"/>
              </a:rPr>
              <a:t>häufigsten</a:t>
            </a:r>
            <a:r>
              <a:rPr lang="en-US">
                <a:ea typeface="Calibri"/>
                <a:cs typeface="Calibri"/>
              </a:rPr>
              <a:t> </a:t>
            </a:r>
            <a:r>
              <a:rPr lang="en-US" err="1">
                <a:ea typeface="Calibri"/>
                <a:cs typeface="Calibri"/>
              </a:rPr>
              <a:t>genannt</a:t>
            </a:r>
            <a:r>
              <a:rPr lang="en-US">
                <a:ea typeface="Calibri"/>
                <a:cs typeface="Calibri"/>
              </a:rPr>
              <a:t>.</a:t>
            </a:r>
          </a:p>
          <a:p>
            <a:pPr algn="just"/>
            <a:endParaRPr lang="en-US">
              <a:ea typeface="Calibri"/>
              <a:cs typeface="Calibri"/>
            </a:endParaRPr>
          </a:p>
          <a:p>
            <a:pPr algn="just"/>
            <a:r>
              <a:rPr lang="en-US">
                <a:ea typeface="Calibri"/>
                <a:cs typeface="Calibri"/>
              </a:rPr>
              <a:t>Zur </a:t>
            </a:r>
            <a:r>
              <a:rPr lang="en-US" err="1">
                <a:ea typeface="Calibri"/>
                <a:cs typeface="Calibri"/>
              </a:rPr>
              <a:t>Studienrichtung</a:t>
            </a:r>
            <a:r>
              <a:rPr lang="en-US">
                <a:ea typeface="Calibri"/>
                <a:cs typeface="Calibri"/>
              </a:rPr>
              <a:t> </a:t>
            </a:r>
            <a:r>
              <a:rPr lang="en-US" err="1">
                <a:ea typeface="Calibri"/>
                <a:cs typeface="Calibri"/>
              </a:rPr>
              <a:t>lässt</a:t>
            </a:r>
            <a:r>
              <a:rPr lang="en-US">
                <a:ea typeface="Calibri"/>
                <a:cs typeface="Calibri"/>
              </a:rPr>
              <a:t> </a:t>
            </a:r>
            <a:r>
              <a:rPr lang="en-US" err="1">
                <a:ea typeface="Calibri"/>
                <a:cs typeface="Calibri"/>
              </a:rPr>
              <a:t>sich</a:t>
            </a:r>
            <a:r>
              <a:rPr lang="en-US">
                <a:ea typeface="Calibri"/>
                <a:cs typeface="Calibri"/>
              </a:rPr>
              <a:t> </a:t>
            </a:r>
            <a:r>
              <a:rPr lang="en-US" err="1">
                <a:ea typeface="Calibri"/>
                <a:cs typeface="Calibri"/>
              </a:rPr>
              <a:t>festhalten</a:t>
            </a:r>
            <a:r>
              <a:rPr lang="en-US">
                <a:ea typeface="Calibri"/>
                <a:cs typeface="Calibri"/>
              </a:rPr>
              <a:t>, </a:t>
            </a:r>
            <a:r>
              <a:rPr lang="en-US" err="1">
                <a:ea typeface="Calibri"/>
                <a:cs typeface="Calibri"/>
              </a:rPr>
              <a:t>dass</a:t>
            </a:r>
            <a:r>
              <a:rPr lang="en-US">
                <a:ea typeface="Calibri"/>
                <a:cs typeface="Calibri"/>
              </a:rPr>
              <a:t> Kunst am </a:t>
            </a:r>
            <a:r>
              <a:rPr lang="en-US" err="1">
                <a:ea typeface="Calibri"/>
                <a:cs typeface="Calibri"/>
              </a:rPr>
              <a:t>häufigsten</a:t>
            </a:r>
            <a:r>
              <a:rPr lang="en-US">
                <a:ea typeface="Calibri"/>
                <a:cs typeface="Calibri"/>
              </a:rPr>
              <a:t> und Pädagogik </a:t>
            </a:r>
            <a:r>
              <a:rPr lang="en-US" err="1">
                <a:ea typeface="Calibri"/>
                <a:cs typeface="Calibri"/>
              </a:rPr>
              <a:t>als</a:t>
            </a:r>
            <a:r>
              <a:rPr lang="en-US">
                <a:ea typeface="Calibri"/>
                <a:cs typeface="Calibri"/>
              </a:rPr>
              <a:t> </a:t>
            </a:r>
            <a:r>
              <a:rPr lang="en-US" err="1">
                <a:ea typeface="Calibri"/>
                <a:cs typeface="Calibri"/>
              </a:rPr>
              <a:t>zweithäufigste</a:t>
            </a:r>
            <a:r>
              <a:rPr lang="en-US">
                <a:ea typeface="Calibri"/>
                <a:cs typeface="Calibri"/>
              </a:rPr>
              <a:t> </a:t>
            </a:r>
            <a:r>
              <a:rPr lang="en-US" err="1">
                <a:ea typeface="Calibri"/>
                <a:cs typeface="Calibri"/>
              </a:rPr>
              <a:t>Richtung</a:t>
            </a:r>
            <a:r>
              <a:rPr lang="en-US">
                <a:ea typeface="Calibri"/>
                <a:cs typeface="Calibri"/>
              </a:rPr>
              <a:t> </a:t>
            </a:r>
            <a:r>
              <a:rPr lang="en-US" err="1">
                <a:ea typeface="Calibri"/>
                <a:cs typeface="Calibri"/>
              </a:rPr>
              <a:t>genannt</a:t>
            </a:r>
            <a:r>
              <a:rPr lang="en-US">
                <a:ea typeface="Calibri"/>
                <a:cs typeface="Calibri"/>
              </a:rPr>
              <a:t> </a:t>
            </a:r>
            <a:r>
              <a:rPr lang="en-US" err="1">
                <a:ea typeface="Calibri"/>
                <a:cs typeface="Calibri"/>
              </a:rPr>
              <a:t>wurden</a:t>
            </a:r>
            <a:r>
              <a:rPr lang="en-US">
                <a:ea typeface="Calibri"/>
                <a:cs typeface="Calibri"/>
              </a:rPr>
              <a:t>.</a:t>
            </a:r>
            <a:endParaRPr lang="en-US"/>
          </a:p>
        </p:txBody>
      </p:sp>
      <p:sp>
        <p:nvSpPr>
          <p:cNvPr id="4" name="Slide Number Placeholder 3"/>
          <p:cNvSpPr>
            <a:spLocks noGrp="1"/>
          </p:cNvSpPr>
          <p:nvPr>
            <p:ph type="sldNum" sz="quarter" idx="5"/>
          </p:nvPr>
        </p:nvSpPr>
        <p:spPr/>
        <p:txBody>
          <a:bodyPr/>
          <a:lstStyle/>
          <a:p>
            <a:fld id="{627A6BAF-53A7-4ACA-A448-5947C6256F17}" type="slidenum">
              <a:rPr lang="en-GB" smtClean="0"/>
              <a:t>30</a:t>
            </a:fld>
            <a:endParaRPr lang="en-GB"/>
          </a:p>
        </p:txBody>
      </p:sp>
    </p:spTree>
    <p:extLst>
      <p:ext uri="{BB962C8B-B14F-4D97-AF65-F5344CB8AC3E}">
        <p14:creationId xmlns:p14="http://schemas.microsoft.com/office/powerpoint/2010/main" val="94337673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a:ea typeface="Calibri"/>
                <a:cs typeface="Calibri"/>
              </a:rPr>
              <a:t>Die </a:t>
            </a:r>
            <a:r>
              <a:rPr lang="en-US" err="1">
                <a:ea typeface="Calibri"/>
                <a:cs typeface="Calibri"/>
              </a:rPr>
              <a:t>befragten</a:t>
            </a:r>
            <a:r>
              <a:rPr lang="en-US">
                <a:ea typeface="Calibri"/>
                <a:cs typeface="Calibri"/>
              </a:rPr>
              <a:t> </a:t>
            </a:r>
            <a:r>
              <a:rPr lang="en-US" err="1">
                <a:ea typeface="Calibri"/>
                <a:cs typeface="Calibri"/>
              </a:rPr>
              <a:t>Personen</a:t>
            </a:r>
            <a:r>
              <a:rPr lang="en-US">
                <a:ea typeface="Calibri"/>
                <a:cs typeface="Calibri"/>
              </a:rPr>
              <a:t> </a:t>
            </a:r>
            <a:r>
              <a:rPr lang="en-US" err="1">
                <a:ea typeface="Calibri"/>
                <a:cs typeface="Calibri"/>
              </a:rPr>
              <a:t>arbeiteten</a:t>
            </a:r>
            <a:r>
              <a:rPr lang="en-US">
                <a:ea typeface="Calibri"/>
                <a:cs typeface="Calibri"/>
              </a:rPr>
              <a:t> in den </a:t>
            </a:r>
            <a:r>
              <a:rPr lang="en-US" err="1">
                <a:ea typeface="Calibri"/>
                <a:cs typeface="Calibri"/>
              </a:rPr>
              <a:t>hier</a:t>
            </a:r>
            <a:r>
              <a:rPr lang="en-US">
                <a:ea typeface="Calibri"/>
                <a:cs typeface="Calibri"/>
              </a:rPr>
              <a:t> </a:t>
            </a:r>
            <a:r>
              <a:rPr lang="en-US" err="1">
                <a:ea typeface="Calibri"/>
                <a:cs typeface="Calibri"/>
              </a:rPr>
              <a:t>angeführten</a:t>
            </a:r>
            <a:r>
              <a:rPr lang="en-US">
                <a:ea typeface="Calibri"/>
                <a:cs typeface="Calibri"/>
              </a:rPr>
              <a:t> </a:t>
            </a:r>
            <a:r>
              <a:rPr lang="en-US" err="1">
                <a:ea typeface="Calibri"/>
                <a:cs typeface="Calibri"/>
              </a:rPr>
              <a:t>BerufsfelderN</a:t>
            </a:r>
            <a:r>
              <a:rPr lang="en-US">
                <a:ea typeface="Calibri"/>
                <a:cs typeface="Calibri"/>
              </a:rPr>
              <a:t>.</a:t>
            </a:r>
          </a:p>
          <a:p>
            <a:pPr algn="just"/>
            <a:endParaRPr lang="en-US">
              <a:ea typeface="Calibri"/>
              <a:cs typeface="Calibri"/>
            </a:endParaRPr>
          </a:p>
          <a:p>
            <a:pPr algn="just"/>
            <a:r>
              <a:rPr lang="en-US">
                <a:ea typeface="Calibri"/>
                <a:cs typeface="Calibri"/>
              </a:rPr>
              <a:t>57 </a:t>
            </a:r>
            <a:r>
              <a:rPr lang="en-US" err="1">
                <a:ea typeface="Calibri"/>
                <a:cs typeface="Calibri"/>
              </a:rPr>
              <a:t>Personen</a:t>
            </a:r>
            <a:r>
              <a:rPr lang="en-US">
                <a:ea typeface="Calibri"/>
                <a:cs typeface="Calibri"/>
              </a:rPr>
              <a:t> </a:t>
            </a:r>
            <a:r>
              <a:rPr lang="en-US" err="1">
                <a:ea typeface="Calibri"/>
                <a:cs typeface="Calibri"/>
              </a:rPr>
              <a:t>sind</a:t>
            </a:r>
            <a:r>
              <a:rPr lang="en-US">
                <a:ea typeface="Calibri"/>
                <a:cs typeface="Calibri"/>
              </a:rPr>
              <a:t> in </a:t>
            </a:r>
            <a:r>
              <a:rPr lang="en-US" err="1">
                <a:ea typeface="Calibri"/>
                <a:cs typeface="Calibri"/>
              </a:rPr>
              <a:t>Kulturinstitutionen</a:t>
            </a:r>
            <a:r>
              <a:rPr lang="en-US">
                <a:ea typeface="Calibri"/>
                <a:cs typeface="Calibri"/>
              </a:rPr>
              <a:t> </a:t>
            </a:r>
            <a:r>
              <a:rPr lang="en-US" err="1">
                <a:ea typeface="Calibri"/>
                <a:cs typeface="Calibri"/>
              </a:rPr>
              <a:t>tätig</a:t>
            </a:r>
          </a:p>
          <a:p>
            <a:pPr algn="just"/>
            <a:r>
              <a:rPr lang="en-US">
                <a:ea typeface="Calibri"/>
                <a:cs typeface="Calibri"/>
              </a:rPr>
              <a:t>24 </a:t>
            </a:r>
            <a:r>
              <a:rPr lang="en-US" err="1">
                <a:ea typeface="Calibri"/>
                <a:cs typeface="Calibri"/>
              </a:rPr>
              <a:t>Personen</a:t>
            </a:r>
            <a:r>
              <a:rPr lang="en-US">
                <a:ea typeface="Calibri"/>
                <a:cs typeface="Calibri"/>
              </a:rPr>
              <a:t> in </a:t>
            </a:r>
            <a:r>
              <a:rPr lang="en-US" err="1">
                <a:ea typeface="Calibri"/>
                <a:cs typeface="Calibri"/>
              </a:rPr>
              <a:t>sozialökonomischen</a:t>
            </a:r>
            <a:r>
              <a:rPr lang="en-US">
                <a:ea typeface="Calibri"/>
                <a:cs typeface="Calibri"/>
              </a:rPr>
              <a:t> </a:t>
            </a:r>
            <a:r>
              <a:rPr lang="en-US" err="1">
                <a:ea typeface="Calibri"/>
                <a:cs typeface="Calibri"/>
              </a:rPr>
              <a:t>Betrieben</a:t>
            </a:r>
            <a:r>
              <a:rPr lang="en-US">
                <a:ea typeface="Calibri"/>
                <a:cs typeface="Calibri"/>
              </a:rPr>
              <a:t> </a:t>
            </a:r>
            <a:r>
              <a:rPr lang="en-US" err="1">
                <a:ea typeface="Calibri"/>
                <a:cs typeface="Calibri"/>
              </a:rPr>
              <a:t>wie</a:t>
            </a:r>
            <a:r>
              <a:rPr lang="en-US">
                <a:ea typeface="Calibri"/>
                <a:cs typeface="Calibri"/>
              </a:rPr>
              <a:t> </a:t>
            </a:r>
            <a:r>
              <a:rPr lang="en-US" err="1">
                <a:ea typeface="Calibri"/>
                <a:cs typeface="Calibri"/>
              </a:rPr>
              <a:t>beispielsweise</a:t>
            </a:r>
            <a:r>
              <a:rPr lang="en-US">
                <a:ea typeface="Calibri"/>
                <a:cs typeface="Calibri"/>
              </a:rPr>
              <a:t> </a:t>
            </a:r>
            <a:r>
              <a:rPr lang="en-US" err="1">
                <a:ea typeface="Calibri"/>
                <a:cs typeface="Calibri"/>
              </a:rPr>
              <a:t>Tageswerkstätten</a:t>
            </a:r>
          </a:p>
          <a:p>
            <a:pPr algn="just"/>
            <a:r>
              <a:rPr lang="en-US" err="1">
                <a:ea typeface="Calibri"/>
                <a:cs typeface="Calibri"/>
              </a:rPr>
              <a:t>Im</a:t>
            </a:r>
            <a:r>
              <a:rPr lang="en-US">
                <a:ea typeface="Calibri"/>
                <a:cs typeface="Calibri"/>
              </a:rPr>
              <a:t> </a:t>
            </a:r>
            <a:r>
              <a:rPr lang="en-US" err="1">
                <a:ea typeface="Calibri"/>
                <a:cs typeface="Calibri"/>
              </a:rPr>
              <a:t>schulischen</a:t>
            </a:r>
            <a:r>
              <a:rPr lang="en-US">
                <a:ea typeface="Calibri"/>
                <a:cs typeface="Calibri"/>
              </a:rPr>
              <a:t> </a:t>
            </a:r>
            <a:r>
              <a:rPr lang="en-US" err="1">
                <a:ea typeface="Calibri"/>
                <a:cs typeface="Calibri"/>
              </a:rPr>
              <a:t>Arbeitsfeld</a:t>
            </a:r>
            <a:r>
              <a:rPr lang="en-US">
                <a:ea typeface="Calibri"/>
                <a:cs typeface="Calibri"/>
              </a:rPr>
              <a:t> </a:t>
            </a:r>
            <a:r>
              <a:rPr lang="en-US" err="1">
                <a:ea typeface="Calibri"/>
                <a:cs typeface="Calibri"/>
              </a:rPr>
              <a:t>waren</a:t>
            </a:r>
            <a:r>
              <a:rPr lang="en-US">
                <a:ea typeface="Calibri"/>
                <a:cs typeface="Calibri"/>
              </a:rPr>
              <a:t> VS-</a:t>
            </a:r>
            <a:r>
              <a:rPr lang="en-US" err="1">
                <a:ea typeface="Calibri"/>
                <a:cs typeface="Calibri"/>
              </a:rPr>
              <a:t>Lehrkräfte</a:t>
            </a:r>
            <a:r>
              <a:rPr lang="en-US">
                <a:ea typeface="Calibri"/>
                <a:cs typeface="Calibri"/>
              </a:rPr>
              <a:t> </a:t>
            </a:r>
            <a:r>
              <a:rPr lang="en-US" err="1">
                <a:ea typeface="Calibri"/>
                <a:cs typeface="Calibri"/>
              </a:rPr>
              <a:t>mit</a:t>
            </a:r>
            <a:r>
              <a:rPr lang="en-US">
                <a:ea typeface="Calibri"/>
                <a:cs typeface="Calibri"/>
              </a:rPr>
              <a:t> 16 </a:t>
            </a:r>
            <a:r>
              <a:rPr lang="en-US" err="1">
                <a:ea typeface="Calibri"/>
                <a:cs typeface="Calibri"/>
              </a:rPr>
              <a:t>Personen</a:t>
            </a:r>
            <a:r>
              <a:rPr lang="en-US">
                <a:ea typeface="Calibri"/>
                <a:cs typeface="Calibri"/>
              </a:rPr>
              <a:t> am </a:t>
            </a:r>
            <a:r>
              <a:rPr lang="en-US" err="1">
                <a:ea typeface="Calibri"/>
                <a:cs typeface="Calibri"/>
              </a:rPr>
              <a:t>stärksten</a:t>
            </a:r>
            <a:r>
              <a:rPr lang="en-US">
                <a:ea typeface="Calibri"/>
                <a:cs typeface="Calibri"/>
              </a:rPr>
              <a:t> </a:t>
            </a:r>
            <a:r>
              <a:rPr lang="en-US" err="1">
                <a:ea typeface="Calibri"/>
                <a:cs typeface="Calibri"/>
              </a:rPr>
              <a:t>vertreten</a:t>
            </a:r>
            <a:r>
              <a:rPr lang="en-US">
                <a:ea typeface="Calibri"/>
                <a:cs typeface="Calibri"/>
              </a:rPr>
              <a:t>.</a:t>
            </a:r>
          </a:p>
        </p:txBody>
      </p:sp>
      <p:sp>
        <p:nvSpPr>
          <p:cNvPr id="4" name="Slide Number Placeholder 3"/>
          <p:cNvSpPr>
            <a:spLocks noGrp="1"/>
          </p:cNvSpPr>
          <p:nvPr>
            <p:ph type="sldNum" sz="quarter" idx="5"/>
          </p:nvPr>
        </p:nvSpPr>
        <p:spPr/>
        <p:txBody>
          <a:bodyPr/>
          <a:lstStyle/>
          <a:p>
            <a:fld id="{627A6BAF-53A7-4ACA-A448-5947C6256F17}" type="slidenum">
              <a:rPr lang="en-GB" smtClean="0"/>
              <a:t>31</a:t>
            </a:fld>
            <a:endParaRPr lang="en-GB"/>
          </a:p>
        </p:txBody>
      </p:sp>
    </p:spTree>
    <p:extLst>
      <p:ext uri="{BB962C8B-B14F-4D97-AF65-F5344CB8AC3E}">
        <p14:creationId xmlns:p14="http://schemas.microsoft.com/office/powerpoint/2010/main" val="123268928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a:ea typeface="Calibri"/>
                <a:cs typeface="Calibri"/>
              </a:rPr>
              <a:t>Weniger </a:t>
            </a:r>
            <a:r>
              <a:rPr lang="en-US" err="1">
                <a:ea typeface="Calibri"/>
                <a:cs typeface="Calibri"/>
              </a:rPr>
              <a:t>Erfahrung</a:t>
            </a:r>
            <a:r>
              <a:rPr lang="en-US">
                <a:ea typeface="Calibri"/>
                <a:cs typeface="Calibri"/>
              </a:rPr>
              <a:t> </a:t>
            </a:r>
            <a:r>
              <a:rPr lang="en-US" err="1">
                <a:ea typeface="Calibri"/>
                <a:cs typeface="Calibri"/>
              </a:rPr>
              <a:t>wurde</a:t>
            </a:r>
            <a:r>
              <a:rPr lang="en-US">
                <a:ea typeface="Calibri"/>
                <a:cs typeface="Calibri"/>
              </a:rPr>
              <a:t> von den </a:t>
            </a:r>
            <a:r>
              <a:rPr lang="en-US" err="1">
                <a:ea typeface="Calibri"/>
                <a:cs typeface="Calibri"/>
              </a:rPr>
              <a:t>Befragten</a:t>
            </a:r>
            <a:r>
              <a:rPr lang="en-US">
                <a:ea typeface="Calibri"/>
                <a:cs typeface="Calibri"/>
              </a:rPr>
              <a:t> </a:t>
            </a:r>
            <a:r>
              <a:rPr lang="en-US" err="1">
                <a:ea typeface="Calibri"/>
                <a:cs typeface="Calibri"/>
              </a:rPr>
              <a:t>zur</a:t>
            </a:r>
            <a:r>
              <a:rPr lang="en-US">
                <a:ea typeface="Calibri"/>
                <a:cs typeface="Calibri"/>
              </a:rPr>
              <a:t> </a:t>
            </a:r>
            <a:r>
              <a:rPr lang="en-US" err="1">
                <a:ea typeface="Calibri"/>
                <a:cs typeface="Calibri"/>
              </a:rPr>
              <a:t>Erfahrung</a:t>
            </a:r>
            <a:r>
              <a:rPr lang="en-US">
                <a:ea typeface="Calibri"/>
                <a:cs typeface="Calibri"/>
              </a:rPr>
              <a:t> </a:t>
            </a:r>
            <a:r>
              <a:rPr lang="en-US" err="1">
                <a:ea typeface="Calibri"/>
                <a:cs typeface="Calibri"/>
              </a:rPr>
              <a:t>mit</a:t>
            </a:r>
            <a:r>
              <a:rPr lang="en-US">
                <a:ea typeface="Calibri"/>
                <a:cs typeface="Calibri"/>
              </a:rPr>
              <a:t> </a:t>
            </a:r>
            <a:r>
              <a:rPr lang="en-US" err="1">
                <a:ea typeface="Calibri"/>
                <a:cs typeface="Calibri"/>
              </a:rPr>
              <a:t>Inklusionsprozessen</a:t>
            </a:r>
            <a:r>
              <a:rPr lang="en-US">
                <a:ea typeface="Calibri"/>
                <a:cs typeface="Calibri"/>
              </a:rPr>
              <a:t> </a:t>
            </a:r>
            <a:r>
              <a:rPr lang="en-US" err="1">
                <a:ea typeface="Calibri"/>
                <a:cs typeface="Calibri"/>
              </a:rPr>
              <a:t>durch</a:t>
            </a:r>
            <a:r>
              <a:rPr lang="en-US">
                <a:ea typeface="Calibri"/>
                <a:cs typeface="Calibri"/>
              </a:rPr>
              <a:t> Kunst und </a:t>
            </a:r>
            <a:r>
              <a:rPr lang="en-US" err="1">
                <a:ea typeface="Calibri"/>
                <a:cs typeface="Calibri"/>
              </a:rPr>
              <a:t>künstlerische</a:t>
            </a:r>
            <a:r>
              <a:rPr lang="en-US">
                <a:ea typeface="Calibri"/>
                <a:cs typeface="Calibri"/>
              </a:rPr>
              <a:t> </a:t>
            </a:r>
            <a:r>
              <a:rPr lang="en-US" err="1">
                <a:ea typeface="Calibri"/>
                <a:cs typeface="Calibri"/>
              </a:rPr>
              <a:t>Bildung</a:t>
            </a:r>
            <a:r>
              <a:rPr lang="en-US">
                <a:ea typeface="Calibri"/>
                <a:cs typeface="Calibri"/>
              </a:rPr>
              <a:t> </a:t>
            </a:r>
            <a:r>
              <a:rPr lang="en-US" err="1">
                <a:ea typeface="Calibri"/>
                <a:cs typeface="Calibri"/>
              </a:rPr>
              <a:t>angegeben</a:t>
            </a:r>
            <a:r>
              <a:rPr lang="en-US">
                <a:ea typeface="Calibri"/>
                <a:cs typeface="Calibri"/>
              </a:rPr>
              <a:t>:</a:t>
            </a:r>
          </a:p>
          <a:p>
            <a:pPr algn="just"/>
            <a:endParaRPr lang="en-US">
              <a:ea typeface="Calibri"/>
              <a:cs typeface="Calibri"/>
            </a:endParaRPr>
          </a:p>
          <a:p>
            <a:pPr algn="just"/>
            <a:r>
              <a:rPr lang="en-US">
                <a:ea typeface="Calibri"/>
                <a:cs typeface="Calibri"/>
              </a:rPr>
              <a:t>Die Daten </a:t>
            </a:r>
            <a:r>
              <a:rPr lang="en-US" err="1">
                <a:ea typeface="Calibri"/>
                <a:cs typeface="Calibri"/>
              </a:rPr>
              <a:t>aus</a:t>
            </a:r>
            <a:r>
              <a:rPr lang="en-US">
                <a:ea typeface="Calibri"/>
                <a:cs typeface="Calibri"/>
              </a:rPr>
              <a:t> </a:t>
            </a:r>
            <a:r>
              <a:rPr lang="en-US" err="1">
                <a:ea typeface="Calibri"/>
                <a:cs typeface="Calibri"/>
              </a:rPr>
              <a:t>Österreich</a:t>
            </a:r>
            <a:r>
              <a:rPr lang="en-US">
                <a:ea typeface="Calibri"/>
                <a:cs typeface="Calibri"/>
              </a:rPr>
              <a:t> </a:t>
            </a:r>
            <a:r>
              <a:rPr lang="en-US" err="1">
                <a:ea typeface="Calibri"/>
                <a:cs typeface="Calibri"/>
              </a:rPr>
              <a:t>sind</a:t>
            </a:r>
            <a:r>
              <a:rPr lang="en-US">
                <a:ea typeface="Calibri"/>
                <a:cs typeface="Calibri"/>
              </a:rPr>
              <a:t> </a:t>
            </a:r>
            <a:r>
              <a:rPr lang="en-US" err="1">
                <a:ea typeface="Calibri"/>
                <a:cs typeface="Calibri"/>
              </a:rPr>
              <a:t>hier</a:t>
            </a:r>
            <a:r>
              <a:rPr lang="en-US">
                <a:ea typeface="Calibri"/>
                <a:cs typeface="Calibri"/>
              </a:rPr>
              <a:t> in der </a:t>
            </a:r>
            <a:r>
              <a:rPr lang="en-US" err="1">
                <a:ea typeface="Calibri"/>
                <a:cs typeface="Calibri"/>
              </a:rPr>
              <a:t>Farbe</a:t>
            </a:r>
            <a:r>
              <a:rPr lang="en-US">
                <a:ea typeface="Calibri"/>
                <a:cs typeface="Calibri"/>
              </a:rPr>
              <a:t> GRÜN </a:t>
            </a:r>
            <a:r>
              <a:rPr lang="en-US" err="1">
                <a:ea typeface="Calibri"/>
                <a:cs typeface="Calibri"/>
              </a:rPr>
              <a:t>zu</a:t>
            </a:r>
            <a:r>
              <a:rPr lang="en-US">
                <a:ea typeface="Calibri"/>
                <a:cs typeface="Calibri"/>
              </a:rPr>
              <a:t> </a:t>
            </a:r>
            <a:r>
              <a:rPr lang="en-US" err="1">
                <a:ea typeface="Calibri"/>
                <a:cs typeface="Calibri"/>
              </a:rPr>
              <a:t>ersehen</a:t>
            </a:r>
            <a:r>
              <a:rPr lang="en-US">
                <a:ea typeface="Calibri"/>
                <a:cs typeface="Calibri"/>
              </a:rPr>
              <a:t>:</a:t>
            </a:r>
          </a:p>
          <a:p>
            <a:pPr algn="just"/>
            <a:r>
              <a:rPr lang="en-US">
                <a:ea typeface="Calibri"/>
                <a:cs typeface="Calibri"/>
              </a:rPr>
              <a:t>Hier </a:t>
            </a:r>
            <a:r>
              <a:rPr lang="en-US" err="1">
                <a:ea typeface="Calibri"/>
                <a:cs typeface="Calibri"/>
              </a:rPr>
              <a:t>antworteten</a:t>
            </a:r>
            <a:r>
              <a:rPr lang="en-US">
                <a:ea typeface="Calibri"/>
                <a:cs typeface="Calibri"/>
              </a:rPr>
              <a:t> 52,5% (53 </a:t>
            </a:r>
            <a:r>
              <a:rPr lang="en-US" err="1">
                <a:ea typeface="Calibri"/>
                <a:cs typeface="Calibri"/>
              </a:rPr>
              <a:t>Personen</a:t>
            </a:r>
            <a:r>
              <a:rPr lang="en-US">
                <a:ea typeface="Calibri"/>
                <a:cs typeface="Calibri"/>
              </a:rPr>
              <a:t>) </a:t>
            </a:r>
            <a:r>
              <a:rPr lang="en-US" err="1">
                <a:ea typeface="Calibri"/>
                <a:cs typeface="Calibri"/>
              </a:rPr>
              <a:t>mit</a:t>
            </a:r>
            <a:r>
              <a:rPr lang="en-US">
                <a:ea typeface="Calibri"/>
                <a:cs typeface="Calibri"/>
              </a:rPr>
              <a:t> </a:t>
            </a:r>
            <a:r>
              <a:rPr lang="en-US" b="1">
                <a:ea typeface="Calibri"/>
                <a:cs typeface="Calibri"/>
              </a:rPr>
              <a:t>NEIN</a:t>
            </a:r>
          </a:p>
          <a:p>
            <a:pPr algn="just"/>
            <a:r>
              <a:rPr lang="en-US">
                <a:ea typeface="Calibri"/>
                <a:cs typeface="Calibri"/>
              </a:rPr>
              <a:t>Die </a:t>
            </a:r>
            <a:r>
              <a:rPr lang="en-US" err="1">
                <a:ea typeface="Calibri"/>
                <a:cs typeface="Calibri"/>
              </a:rPr>
              <a:t>anderen</a:t>
            </a:r>
            <a:r>
              <a:rPr lang="en-US">
                <a:ea typeface="Calibri"/>
                <a:cs typeface="Calibri"/>
              </a:rPr>
              <a:t> 48 </a:t>
            </a:r>
            <a:r>
              <a:rPr lang="en-US" err="1">
                <a:ea typeface="Calibri"/>
                <a:cs typeface="Calibri"/>
              </a:rPr>
              <a:t>Personen</a:t>
            </a:r>
            <a:r>
              <a:rPr lang="en-US">
                <a:ea typeface="Calibri"/>
                <a:cs typeface="Calibri"/>
              </a:rPr>
              <a:t> (47,5%) </a:t>
            </a:r>
            <a:r>
              <a:rPr lang="en-US" err="1">
                <a:ea typeface="Calibri"/>
                <a:cs typeface="Calibri"/>
              </a:rPr>
              <a:t>gaben</a:t>
            </a:r>
            <a:r>
              <a:rPr lang="en-US">
                <a:ea typeface="Calibri"/>
                <a:cs typeface="Calibri"/>
              </a:rPr>
              <a:t> JA auf die Frage </a:t>
            </a:r>
            <a:r>
              <a:rPr lang="en-US" err="1">
                <a:ea typeface="Calibri"/>
                <a:cs typeface="Calibri"/>
              </a:rPr>
              <a:t>als</a:t>
            </a:r>
            <a:r>
              <a:rPr lang="en-US">
                <a:ea typeface="Calibri"/>
                <a:cs typeface="Calibri"/>
              </a:rPr>
              <a:t> </a:t>
            </a:r>
            <a:r>
              <a:rPr lang="en-US" err="1">
                <a:ea typeface="Calibri"/>
                <a:cs typeface="Calibri"/>
              </a:rPr>
              <a:t>Antwort</a:t>
            </a:r>
          </a:p>
          <a:p>
            <a:pPr algn="just"/>
            <a:endParaRPr lang="en-US">
              <a:ea typeface="Calibri"/>
              <a:cs typeface="Calibri"/>
            </a:endParaRPr>
          </a:p>
          <a:p>
            <a:pPr algn="just"/>
            <a:r>
              <a:rPr lang="en-US" err="1">
                <a:ea typeface="Calibri"/>
                <a:cs typeface="Calibri"/>
              </a:rPr>
              <a:t>Im</a:t>
            </a:r>
            <a:r>
              <a:rPr lang="en-US">
                <a:ea typeface="Calibri"/>
                <a:cs typeface="Calibri"/>
              </a:rPr>
              <a:t> </a:t>
            </a:r>
            <a:r>
              <a:rPr lang="en-US" err="1">
                <a:ea typeface="Calibri"/>
                <a:cs typeface="Calibri"/>
              </a:rPr>
              <a:t>Vergleich</a:t>
            </a:r>
            <a:r>
              <a:rPr lang="en-US">
                <a:ea typeface="Calibri"/>
                <a:cs typeface="Calibri"/>
              </a:rPr>
              <a:t> </a:t>
            </a:r>
            <a:r>
              <a:rPr lang="en-US" err="1">
                <a:ea typeface="Calibri"/>
                <a:cs typeface="Calibri"/>
              </a:rPr>
              <a:t>dazu</a:t>
            </a:r>
            <a:r>
              <a:rPr lang="en-US">
                <a:ea typeface="Calibri"/>
                <a:cs typeface="Calibri"/>
              </a:rPr>
              <a:t> </a:t>
            </a:r>
            <a:r>
              <a:rPr lang="en-US" err="1">
                <a:ea typeface="Calibri"/>
                <a:cs typeface="Calibri"/>
              </a:rPr>
              <a:t>sehen</a:t>
            </a:r>
            <a:r>
              <a:rPr lang="en-US">
                <a:ea typeface="Calibri"/>
                <a:cs typeface="Calibri"/>
              </a:rPr>
              <a:t> </a:t>
            </a:r>
            <a:r>
              <a:rPr lang="en-US" err="1">
                <a:ea typeface="Calibri"/>
                <a:cs typeface="Calibri"/>
              </a:rPr>
              <a:t>sie</a:t>
            </a:r>
            <a:r>
              <a:rPr lang="en-US">
                <a:ea typeface="Calibri"/>
                <a:cs typeface="Calibri"/>
              </a:rPr>
              <a:t> auf der </a:t>
            </a:r>
            <a:r>
              <a:rPr lang="en-US" err="1">
                <a:ea typeface="Calibri"/>
                <a:cs typeface="Calibri"/>
              </a:rPr>
              <a:t>rechten</a:t>
            </a:r>
            <a:r>
              <a:rPr lang="en-US">
                <a:ea typeface="Calibri"/>
                <a:cs typeface="Calibri"/>
              </a:rPr>
              <a:t> </a:t>
            </a:r>
            <a:r>
              <a:rPr lang="en-US" err="1">
                <a:ea typeface="Calibri"/>
                <a:cs typeface="Calibri"/>
              </a:rPr>
              <a:t>Seite</a:t>
            </a:r>
            <a:r>
              <a:rPr lang="en-US">
                <a:ea typeface="Calibri"/>
                <a:cs typeface="Calibri"/>
              </a:rPr>
              <a:t> in der </a:t>
            </a:r>
            <a:r>
              <a:rPr lang="en-US" err="1">
                <a:ea typeface="Calibri"/>
                <a:cs typeface="Calibri"/>
              </a:rPr>
              <a:t>Farbe</a:t>
            </a:r>
            <a:r>
              <a:rPr lang="en-US">
                <a:ea typeface="Calibri"/>
                <a:cs typeface="Calibri"/>
              </a:rPr>
              <a:t> ORANGE den </a:t>
            </a:r>
            <a:r>
              <a:rPr lang="en-US" err="1">
                <a:ea typeface="Calibri"/>
                <a:cs typeface="Calibri"/>
              </a:rPr>
              <a:t>internationalen</a:t>
            </a:r>
            <a:r>
              <a:rPr lang="en-US">
                <a:ea typeface="Calibri"/>
                <a:cs typeface="Calibri"/>
              </a:rPr>
              <a:t> </a:t>
            </a:r>
            <a:r>
              <a:rPr lang="en-US" err="1">
                <a:ea typeface="Calibri"/>
                <a:cs typeface="Calibri"/>
              </a:rPr>
              <a:t>Schnitt</a:t>
            </a:r>
            <a:r>
              <a:rPr lang="en-US">
                <a:ea typeface="Calibri"/>
                <a:cs typeface="Calibri"/>
              </a:rPr>
              <a:t>:</a:t>
            </a:r>
          </a:p>
          <a:p>
            <a:pPr algn="just"/>
            <a:r>
              <a:rPr lang="en-US" err="1">
                <a:ea typeface="Calibri"/>
                <a:cs typeface="Calibri"/>
              </a:rPr>
              <a:t>Im</a:t>
            </a:r>
            <a:r>
              <a:rPr lang="en-US">
                <a:ea typeface="Calibri"/>
                <a:cs typeface="Calibri"/>
              </a:rPr>
              <a:t> </a:t>
            </a:r>
            <a:r>
              <a:rPr lang="en-US" err="1">
                <a:ea typeface="Calibri"/>
                <a:cs typeface="Calibri"/>
              </a:rPr>
              <a:t>Durchschnitt</a:t>
            </a:r>
            <a:r>
              <a:rPr lang="en-US">
                <a:ea typeface="Calibri"/>
                <a:cs typeface="Calibri"/>
              </a:rPr>
              <a:t> </a:t>
            </a:r>
            <a:r>
              <a:rPr lang="en-US" err="1">
                <a:ea typeface="Calibri"/>
                <a:cs typeface="Calibri"/>
              </a:rPr>
              <a:t>aller</a:t>
            </a:r>
            <a:r>
              <a:rPr lang="en-US">
                <a:ea typeface="Calibri"/>
                <a:cs typeface="Calibri"/>
              </a:rPr>
              <a:t> </a:t>
            </a:r>
            <a:r>
              <a:rPr lang="en-US" err="1">
                <a:ea typeface="Calibri"/>
                <a:cs typeface="Calibri"/>
              </a:rPr>
              <a:t>Partnerländer</a:t>
            </a:r>
            <a:r>
              <a:rPr lang="en-US">
                <a:ea typeface="Calibri"/>
                <a:cs typeface="Calibri"/>
              </a:rPr>
              <a:t> </a:t>
            </a:r>
            <a:r>
              <a:rPr lang="en-US" err="1">
                <a:ea typeface="Calibri"/>
                <a:cs typeface="Calibri"/>
              </a:rPr>
              <a:t>gaben</a:t>
            </a:r>
            <a:r>
              <a:rPr lang="en-US">
                <a:ea typeface="Calibri"/>
                <a:cs typeface="Calibri"/>
              </a:rPr>
              <a:t> 36,34% </a:t>
            </a:r>
            <a:r>
              <a:rPr lang="en-US" err="1">
                <a:ea typeface="Calibri"/>
                <a:cs typeface="Calibri"/>
              </a:rPr>
              <a:t>als</a:t>
            </a:r>
            <a:r>
              <a:rPr lang="en-US">
                <a:ea typeface="Calibri"/>
                <a:cs typeface="Calibri"/>
              </a:rPr>
              <a:t> </a:t>
            </a:r>
            <a:r>
              <a:rPr lang="en-US" err="1">
                <a:ea typeface="Calibri"/>
                <a:cs typeface="Calibri"/>
              </a:rPr>
              <a:t>Antwort</a:t>
            </a:r>
            <a:r>
              <a:rPr lang="en-US">
                <a:ea typeface="Calibri"/>
                <a:cs typeface="Calibri"/>
              </a:rPr>
              <a:t> JA,</a:t>
            </a:r>
          </a:p>
          <a:p>
            <a:pPr algn="just"/>
            <a:r>
              <a:rPr lang="en-US" err="1">
                <a:ea typeface="Calibri"/>
                <a:cs typeface="Calibri"/>
              </a:rPr>
              <a:t>Insgesamt</a:t>
            </a:r>
            <a:r>
              <a:rPr lang="en-US">
                <a:ea typeface="Calibri"/>
                <a:cs typeface="Calibri"/>
              </a:rPr>
              <a:t> 60,57% </a:t>
            </a:r>
            <a:r>
              <a:rPr lang="en-US" err="1">
                <a:ea typeface="Calibri"/>
                <a:cs typeface="Calibri"/>
              </a:rPr>
              <a:t>haben</a:t>
            </a:r>
            <a:r>
              <a:rPr lang="en-US">
                <a:ea typeface="Calibri"/>
                <a:cs typeface="Calibri"/>
              </a:rPr>
              <a:t> </a:t>
            </a:r>
            <a:r>
              <a:rPr lang="en-US" err="1">
                <a:ea typeface="Calibri"/>
                <a:cs typeface="Calibri"/>
              </a:rPr>
              <a:t>bislang</a:t>
            </a:r>
            <a:r>
              <a:rPr lang="en-US">
                <a:ea typeface="Calibri"/>
                <a:cs typeface="Calibri"/>
              </a:rPr>
              <a:t> </a:t>
            </a:r>
            <a:r>
              <a:rPr lang="en-US" b="1">
                <a:ea typeface="Calibri"/>
                <a:cs typeface="Calibri"/>
              </a:rPr>
              <a:t>KEINE </a:t>
            </a:r>
            <a:r>
              <a:rPr lang="en-US" b="1" err="1">
                <a:ea typeface="Calibri"/>
                <a:cs typeface="Calibri"/>
              </a:rPr>
              <a:t>Erfahrung</a:t>
            </a:r>
            <a:r>
              <a:rPr lang="en-US">
                <a:ea typeface="Calibri"/>
                <a:cs typeface="Calibri"/>
              </a:rPr>
              <a:t> </a:t>
            </a:r>
            <a:r>
              <a:rPr lang="en-US" err="1">
                <a:ea typeface="Calibri"/>
                <a:cs typeface="Calibri"/>
              </a:rPr>
              <a:t>mit</a:t>
            </a:r>
            <a:r>
              <a:rPr lang="en-US">
                <a:ea typeface="Calibri"/>
                <a:cs typeface="Calibri"/>
              </a:rPr>
              <a:t> </a:t>
            </a:r>
            <a:r>
              <a:rPr lang="en-US" err="1">
                <a:ea typeface="Calibri"/>
                <a:cs typeface="Calibri"/>
              </a:rPr>
              <a:t>Inklusion</a:t>
            </a:r>
            <a:r>
              <a:rPr lang="en-US">
                <a:ea typeface="Calibri"/>
                <a:cs typeface="Calibri"/>
              </a:rPr>
              <a:t> </a:t>
            </a:r>
            <a:r>
              <a:rPr lang="en-US" err="1">
                <a:ea typeface="Calibri"/>
                <a:cs typeface="Calibri"/>
              </a:rPr>
              <a:t>durch</a:t>
            </a:r>
            <a:r>
              <a:rPr lang="en-US">
                <a:ea typeface="Calibri"/>
                <a:cs typeface="Calibri"/>
              </a:rPr>
              <a:t> Kunst</a:t>
            </a:r>
          </a:p>
        </p:txBody>
      </p:sp>
      <p:sp>
        <p:nvSpPr>
          <p:cNvPr id="4" name="Slide Number Placeholder 3"/>
          <p:cNvSpPr>
            <a:spLocks noGrp="1"/>
          </p:cNvSpPr>
          <p:nvPr>
            <p:ph type="sldNum" sz="quarter" idx="5"/>
          </p:nvPr>
        </p:nvSpPr>
        <p:spPr/>
        <p:txBody>
          <a:bodyPr/>
          <a:lstStyle/>
          <a:p>
            <a:fld id="{627A6BAF-53A7-4ACA-A448-5947C6256F17}" type="slidenum">
              <a:rPr lang="en-GB" smtClean="0"/>
              <a:t>32</a:t>
            </a:fld>
            <a:endParaRPr lang="en-GB"/>
          </a:p>
        </p:txBody>
      </p:sp>
    </p:spTree>
    <p:extLst>
      <p:ext uri="{BB962C8B-B14F-4D97-AF65-F5344CB8AC3E}">
        <p14:creationId xmlns:p14="http://schemas.microsoft.com/office/powerpoint/2010/main" val="15614784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gn="just">
              <a:buFont typeface="Arial"/>
              <a:buChar char="•"/>
            </a:pPr>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627A6BAF-53A7-4ACA-A448-5947C6256F17}" type="slidenum">
              <a:rPr lang="en-GB" smtClean="0"/>
              <a:t>3</a:t>
            </a:fld>
            <a:endParaRPr lang="en-GB"/>
          </a:p>
        </p:txBody>
      </p:sp>
    </p:spTree>
    <p:extLst>
      <p:ext uri="{BB962C8B-B14F-4D97-AF65-F5344CB8AC3E}">
        <p14:creationId xmlns:p14="http://schemas.microsoft.com/office/powerpoint/2010/main" val="363807335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a:t>Als </a:t>
            </a:r>
            <a:r>
              <a:rPr lang="en-US" err="1"/>
              <a:t>Barrieren</a:t>
            </a:r>
            <a:r>
              <a:rPr lang="en-US"/>
              <a:t> und </a:t>
            </a:r>
            <a:r>
              <a:rPr lang="en-US" err="1"/>
              <a:t>Einschränkungen</a:t>
            </a:r>
            <a:r>
              <a:rPr lang="en-US"/>
              <a:t> </a:t>
            </a:r>
            <a:r>
              <a:rPr lang="en-US" err="1"/>
              <a:t>haben</a:t>
            </a:r>
            <a:r>
              <a:rPr lang="en-US"/>
              <a:t> die </a:t>
            </a:r>
            <a:r>
              <a:rPr lang="en-US" err="1"/>
              <a:t>Befragten</a:t>
            </a:r>
            <a:r>
              <a:rPr lang="en-US"/>
              <a:t> in </a:t>
            </a:r>
            <a:r>
              <a:rPr lang="en-US" err="1"/>
              <a:t>Österreich</a:t>
            </a:r>
            <a:r>
              <a:rPr lang="en-US"/>
              <a:t> </a:t>
            </a:r>
            <a:r>
              <a:rPr lang="en-US" err="1"/>
              <a:t>identifiziert</a:t>
            </a:r>
            <a:r>
              <a:rPr lang="en-US"/>
              <a:t>:</a:t>
            </a:r>
            <a:endParaRPr lang="de-DE"/>
          </a:p>
          <a:p>
            <a:pPr algn="just"/>
            <a:r>
              <a:rPr lang="en-US" err="1"/>
              <a:t>Mangelnde</a:t>
            </a:r>
            <a:r>
              <a:rPr lang="en-US"/>
              <a:t> </a:t>
            </a:r>
            <a:r>
              <a:rPr lang="en-US" err="1"/>
              <a:t>Infrastruktur</a:t>
            </a:r>
            <a:r>
              <a:rPr lang="en-US"/>
              <a:t>: </a:t>
            </a:r>
            <a:r>
              <a:rPr lang="en-US" err="1"/>
              <a:t>architektonische</a:t>
            </a:r>
            <a:r>
              <a:rPr lang="en-US"/>
              <a:t> </a:t>
            </a:r>
            <a:r>
              <a:rPr lang="en-US" err="1"/>
              <a:t>Barrieren</a:t>
            </a:r>
            <a:r>
              <a:rPr lang="en-US"/>
              <a:t> (natural and artificial) und </a:t>
            </a:r>
            <a:r>
              <a:rPr lang="en-US" err="1"/>
              <a:t>ein</a:t>
            </a:r>
            <a:r>
              <a:rPr lang="en-US"/>
              <a:t> Mangel an </a:t>
            </a:r>
            <a:r>
              <a:rPr lang="en-US" err="1"/>
              <a:t>passenden</a:t>
            </a:r>
            <a:r>
              <a:rPr lang="en-US"/>
              <a:t> </a:t>
            </a:r>
            <a:r>
              <a:rPr lang="en-US" err="1"/>
              <a:t>Räumlichkeiten</a:t>
            </a:r>
            <a:r>
              <a:rPr lang="en-US"/>
              <a:t> um </a:t>
            </a:r>
            <a:r>
              <a:rPr lang="en-US" err="1"/>
              <a:t>kreative</a:t>
            </a:r>
            <a:r>
              <a:rPr lang="en-US"/>
              <a:t> Projekte für alle </a:t>
            </a:r>
            <a:r>
              <a:rPr lang="en-US" err="1"/>
              <a:t>umzusetzen</a:t>
            </a:r>
            <a:r>
              <a:rPr lang="en-US"/>
              <a:t>. </a:t>
            </a:r>
            <a:endParaRPr lang="en-US">
              <a:cs typeface="Calibri"/>
            </a:endParaRPr>
          </a:p>
          <a:p>
            <a:pPr algn="just"/>
            <a:r>
              <a:rPr lang="en-US"/>
              <a:t> </a:t>
            </a:r>
            <a:endParaRPr lang="en-US">
              <a:cs typeface="Calibri"/>
            </a:endParaRPr>
          </a:p>
          <a:p>
            <a:pPr algn="just"/>
            <a:r>
              <a:rPr lang="en-US" err="1"/>
              <a:t>Darüberhinaus</a:t>
            </a:r>
            <a:r>
              <a:rPr lang="en-US"/>
              <a:t> </a:t>
            </a:r>
            <a:r>
              <a:rPr lang="en-US" err="1"/>
              <a:t>wird</a:t>
            </a:r>
            <a:r>
              <a:rPr lang="en-US"/>
              <a:t> </a:t>
            </a:r>
            <a:r>
              <a:rPr lang="en-US" err="1"/>
              <a:t>erwähnt</a:t>
            </a:r>
            <a:r>
              <a:rPr lang="en-US"/>
              <a:t> </a:t>
            </a:r>
            <a:r>
              <a:rPr lang="en-US" err="1"/>
              <a:t>dass</a:t>
            </a:r>
            <a:r>
              <a:rPr lang="en-US"/>
              <a:t> Vorurteile </a:t>
            </a:r>
            <a:r>
              <a:rPr lang="en-US" err="1"/>
              <a:t>zur</a:t>
            </a:r>
            <a:r>
              <a:rPr lang="en-US"/>
              <a:t> </a:t>
            </a:r>
            <a:r>
              <a:rPr lang="en-US" err="1"/>
              <a:t>Inklusion</a:t>
            </a:r>
            <a:r>
              <a:rPr lang="en-US"/>
              <a:t> </a:t>
            </a:r>
            <a:r>
              <a:rPr lang="en-US" err="1"/>
              <a:t>inklusive</a:t>
            </a:r>
            <a:r>
              <a:rPr lang="en-US"/>
              <a:t> Kunstprojekte </a:t>
            </a:r>
            <a:r>
              <a:rPr lang="en-US" err="1"/>
              <a:t>behindern</a:t>
            </a:r>
            <a:r>
              <a:rPr lang="en-US"/>
              <a:t> (</a:t>
            </a:r>
            <a:r>
              <a:rPr lang="en-US" err="1"/>
              <a:t>Unsicherheit</a:t>
            </a:r>
            <a:r>
              <a:rPr lang="en-US"/>
              <a:t> </a:t>
            </a:r>
            <a:r>
              <a:rPr lang="en-US" err="1"/>
              <a:t>im</a:t>
            </a:r>
            <a:r>
              <a:rPr lang="en-US"/>
              <a:t> </a:t>
            </a:r>
            <a:r>
              <a:rPr lang="en-US" err="1"/>
              <a:t>Umgang</a:t>
            </a:r>
            <a:r>
              <a:rPr lang="en-US"/>
              <a:t> </a:t>
            </a:r>
            <a:r>
              <a:rPr lang="en-US" err="1"/>
              <a:t>mit</a:t>
            </a:r>
            <a:r>
              <a:rPr lang="en-US"/>
              <a:t> Menschen </a:t>
            </a:r>
            <a:r>
              <a:rPr lang="en-US" err="1"/>
              <a:t>mit</a:t>
            </a:r>
            <a:r>
              <a:rPr lang="en-US"/>
              <a:t> </a:t>
            </a:r>
            <a:r>
              <a:rPr lang="en-US" err="1"/>
              <a:t>unterschieldichen</a:t>
            </a:r>
            <a:r>
              <a:rPr lang="en-US"/>
              <a:t> </a:t>
            </a:r>
            <a:r>
              <a:rPr lang="en-US" err="1"/>
              <a:t>Beeinträchtigungen,mangelndes</a:t>
            </a:r>
            <a:r>
              <a:rPr lang="en-US"/>
              <a:t> </a:t>
            </a:r>
            <a:r>
              <a:rPr lang="en-US" err="1"/>
              <a:t>Bewusstsein</a:t>
            </a:r>
            <a:r>
              <a:rPr lang="en-US"/>
              <a:t> der </a:t>
            </a:r>
            <a:r>
              <a:rPr lang="en-US" err="1"/>
              <a:t>Bedarfe</a:t>
            </a:r>
            <a:r>
              <a:rPr lang="en-US"/>
              <a:t> und </a:t>
            </a:r>
            <a:r>
              <a:rPr lang="en-US" err="1"/>
              <a:t>zu</a:t>
            </a:r>
            <a:r>
              <a:rPr lang="en-US"/>
              <a:t> </a:t>
            </a:r>
            <a:r>
              <a:rPr lang="en-US" err="1"/>
              <a:t>wenig</a:t>
            </a:r>
            <a:r>
              <a:rPr lang="en-US"/>
              <a:t> Information </a:t>
            </a:r>
            <a:r>
              <a:rPr lang="en-US" err="1"/>
              <a:t>sind</a:t>
            </a:r>
            <a:r>
              <a:rPr lang="en-US"/>
              <a:t> </a:t>
            </a:r>
            <a:r>
              <a:rPr lang="en-US" err="1"/>
              <a:t>angeführt</a:t>
            </a:r>
            <a:r>
              <a:rPr lang="en-US"/>
              <a:t> </a:t>
            </a:r>
            <a:r>
              <a:rPr lang="en-US" err="1"/>
              <a:t>worden</a:t>
            </a:r>
            <a:endParaRPr lang="en-US" err="1">
              <a:cs typeface="Calibri" panose="020F0502020204030204"/>
            </a:endParaRPr>
          </a:p>
          <a:p>
            <a:pPr algn="just"/>
            <a:r>
              <a:rPr lang="en-US"/>
              <a:t> </a:t>
            </a:r>
            <a:endParaRPr lang="en-US">
              <a:cs typeface="Calibri" panose="020F0502020204030204"/>
            </a:endParaRPr>
          </a:p>
          <a:p>
            <a:pPr algn="just"/>
            <a:r>
              <a:rPr lang="en-US"/>
              <a:t>An </a:t>
            </a:r>
            <a:r>
              <a:rPr lang="en-US" err="1"/>
              <a:t>dritter</a:t>
            </a:r>
            <a:r>
              <a:rPr lang="en-US"/>
              <a:t> Stelle </a:t>
            </a:r>
            <a:r>
              <a:rPr lang="en-US" err="1"/>
              <a:t>wurden</a:t>
            </a:r>
            <a:r>
              <a:rPr lang="en-US"/>
              <a:t> </a:t>
            </a:r>
            <a:r>
              <a:rPr lang="en-US" err="1"/>
              <a:t>genannt</a:t>
            </a:r>
            <a:r>
              <a:rPr lang="en-US"/>
              <a:t>, </a:t>
            </a:r>
            <a:r>
              <a:rPr lang="en-US" err="1"/>
              <a:t>dass</a:t>
            </a:r>
            <a:r>
              <a:rPr lang="en-US"/>
              <a:t> in </a:t>
            </a:r>
            <a:r>
              <a:rPr lang="en-US" err="1"/>
              <a:t>Kulturinstitutionen</a:t>
            </a:r>
            <a:r>
              <a:rPr lang="en-US"/>
              <a:t> </a:t>
            </a:r>
            <a:r>
              <a:rPr lang="en-US" err="1"/>
              <a:t>unklare</a:t>
            </a:r>
            <a:r>
              <a:rPr lang="en-US"/>
              <a:t> </a:t>
            </a:r>
            <a:r>
              <a:rPr lang="en-US" err="1"/>
              <a:t>Richtlinien</a:t>
            </a:r>
            <a:r>
              <a:rPr lang="en-US"/>
              <a:t> </a:t>
            </a:r>
            <a:r>
              <a:rPr lang="en-US" err="1"/>
              <a:t>bestehen</a:t>
            </a:r>
            <a:r>
              <a:rPr lang="en-US"/>
              <a:t>, </a:t>
            </a:r>
          </a:p>
          <a:p>
            <a:pPr algn="just"/>
            <a:r>
              <a:rPr lang="en-US"/>
              <a:t>Dass es </a:t>
            </a:r>
            <a:r>
              <a:rPr lang="en-US" err="1"/>
              <a:t>wenige</a:t>
            </a:r>
            <a:r>
              <a:rPr lang="en-US"/>
              <a:t> Ideen für </a:t>
            </a:r>
            <a:r>
              <a:rPr lang="en-US" err="1"/>
              <a:t>Zugänglichkeit</a:t>
            </a:r>
            <a:r>
              <a:rPr lang="en-US"/>
              <a:t> für alle </a:t>
            </a:r>
            <a:r>
              <a:rPr lang="en-US" err="1"/>
              <a:t>gibt</a:t>
            </a:r>
            <a:r>
              <a:rPr lang="en-US"/>
              <a:t>, </a:t>
            </a:r>
            <a:r>
              <a:rPr lang="en-US" err="1"/>
              <a:t>auch</a:t>
            </a:r>
            <a:r>
              <a:rPr lang="en-US"/>
              <a:t> </a:t>
            </a:r>
            <a:r>
              <a:rPr lang="en-US" err="1"/>
              <a:t>mangelnde</a:t>
            </a:r>
            <a:r>
              <a:rPr lang="en-US"/>
              <a:t> </a:t>
            </a:r>
            <a:r>
              <a:rPr lang="en-US" err="1"/>
              <a:t>Prioritätensetzung</a:t>
            </a:r>
            <a:r>
              <a:rPr lang="en-US"/>
              <a:t>, </a:t>
            </a:r>
            <a:r>
              <a:rPr lang="en-US" err="1"/>
              <a:t>ein</a:t>
            </a:r>
            <a:r>
              <a:rPr lang="en-US"/>
              <a:t> Mangel </a:t>
            </a:r>
            <a:r>
              <a:rPr lang="en-US" err="1"/>
              <a:t>daran</a:t>
            </a:r>
            <a:r>
              <a:rPr lang="en-US"/>
              <a:t>, </a:t>
            </a:r>
            <a:r>
              <a:rPr lang="en-US" err="1"/>
              <a:t>dass</a:t>
            </a:r>
            <a:r>
              <a:rPr lang="en-US"/>
              <a:t> </a:t>
            </a:r>
            <a:r>
              <a:rPr lang="en-US" err="1"/>
              <a:t>Programme</a:t>
            </a:r>
            <a:r>
              <a:rPr lang="en-US"/>
              <a:t> </a:t>
            </a:r>
            <a:r>
              <a:rPr lang="en-US" err="1"/>
              <a:t>flexibel</a:t>
            </a:r>
            <a:r>
              <a:rPr lang="en-US"/>
              <a:t> </a:t>
            </a:r>
            <a:r>
              <a:rPr lang="en-US" err="1"/>
              <a:t>gestaltet</a:t>
            </a:r>
            <a:r>
              <a:rPr lang="en-US"/>
              <a:t> </a:t>
            </a:r>
            <a:r>
              <a:rPr lang="en-US" err="1"/>
              <a:t>werden</a:t>
            </a:r>
            <a:r>
              <a:rPr lang="en-US"/>
              <a:t>, </a:t>
            </a:r>
            <a:r>
              <a:rPr lang="en-US" err="1"/>
              <a:t>wurde</a:t>
            </a:r>
            <a:r>
              <a:rPr lang="en-US"/>
              <a:t> </a:t>
            </a:r>
            <a:r>
              <a:rPr lang="en-US" err="1"/>
              <a:t>hier</a:t>
            </a:r>
            <a:r>
              <a:rPr lang="en-US"/>
              <a:t> </a:t>
            </a:r>
            <a:r>
              <a:rPr lang="en-US" err="1"/>
              <a:t>genannt</a:t>
            </a:r>
            <a:r>
              <a:rPr lang="en-US"/>
              <a:t>. </a:t>
            </a:r>
            <a:endParaRPr lang="en-US">
              <a:ea typeface="Calibri"/>
              <a:cs typeface="Calibri" panose="020F0502020204030204"/>
            </a:endParaRPr>
          </a:p>
          <a:p>
            <a:pPr algn="just"/>
            <a:r>
              <a:rPr lang="en-US" err="1"/>
              <a:t>Darüberhinaus</a:t>
            </a:r>
            <a:r>
              <a:rPr lang="en-US"/>
              <a:t> </a:t>
            </a:r>
            <a:r>
              <a:rPr lang="en-US" err="1"/>
              <a:t>wird</a:t>
            </a:r>
            <a:r>
              <a:rPr lang="en-US"/>
              <a:t> </a:t>
            </a:r>
            <a:r>
              <a:rPr lang="en-US" err="1"/>
              <a:t>angegeben</a:t>
            </a:r>
            <a:r>
              <a:rPr lang="en-US"/>
              <a:t>, </a:t>
            </a:r>
            <a:r>
              <a:rPr lang="en-US" err="1"/>
              <a:t>dass</a:t>
            </a:r>
            <a:r>
              <a:rPr lang="en-US"/>
              <a:t> es </a:t>
            </a:r>
            <a:r>
              <a:rPr lang="en-US" err="1"/>
              <a:t>zu</a:t>
            </a:r>
            <a:r>
              <a:rPr lang="en-US"/>
              <a:t> </a:t>
            </a:r>
            <a:r>
              <a:rPr lang="en-US" err="1"/>
              <a:t>wenig</a:t>
            </a:r>
            <a:r>
              <a:rPr lang="en-US"/>
              <a:t> Personal </a:t>
            </a:r>
            <a:r>
              <a:rPr lang="en-US" err="1"/>
              <a:t>gibt</a:t>
            </a:r>
            <a:r>
              <a:rPr lang="en-US"/>
              <a:t>, </a:t>
            </a:r>
            <a:r>
              <a:rPr lang="en-US" err="1"/>
              <a:t>speziell</a:t>
            </a:r>
            <a:r>
              <a:rPr lang="en-US"/>
              <a:t> an Menschen die </a:t>
            </a:r>
            <a:r>
              <a:rPr lang="en-US" err="1"/>
              <a:t>geschult</a:t>
            </a:r>
            <a:r>
              <a:rPr lang="en-US"/>
              <a:t> und  </a:t>
            </a:r>
            <a:r>
              <a:rPr lang="en-US" err="1"/>
              <a:t>spezialisiert</a:t>
            </a:r>
            <a:r>
              <a:rPr lang="en-US"/>
              <a:t> </a:t>
            </a:r>
            <a:r>
              <a:rPr lang="en-US" err="1"/>
              <a:t>sind</a:t>
            </a:r>
            <a:r>
              <a:rPr lang="en-US"/>
              <a:t>: das </a:t>
            </a:r>
            <a:r>
              <a:rPr lang="en-US" err="1"/>
              <a:t>wurde</a:t>
            </a:r>
            <a:r>
              <a:rPr lang="en-US"/>
              <a:t> </a:t>
            </a:r>
            <a:r>
              <a:rPr lang="en-US" err="1"/>
              <a:t>sowohl</a:t>
            </a:r>
            <a:r>
              <a:rPr lang="en-US"/>
              <a:t> für </a:t>
            </a:r>
            <a:r>
              <a:rPr lang="en-US" err="1"/>
              <a:t>Kulturinstitutionen</a:t>
            </a:r>
            <a:r>
              <a:rPr lang="en-US"/>
              <a:t> </a:t>
            </a:r>
            <a:r>
              <a:rPr lang="en-US" err="1"/>
              <a:t>als</a:t>
            </a:r>
            <a:r>
              <a:rPr lang="en-US"/>
              <a:t> </a:t>
            </a:r>
            <a:r>
              <a:rPr lang="en-US" err="1"/>
              <a:t>auch</a:t>
            </a:r>
            <a:r>
              <a:rPr lang="en-US"/>
              <a:t> </a:t>
            </a:r>
            <a:r>
              <a:rPr lang="en-US" err="1"/>
              <a:t>Bildungseinrichtungen</a:t>
            </a:r>
            <a:r>
              <a:rPr lang="en-US"/>
              <a:t> </a:t>
            </a:r>
            <a:r>
              <a:rPr lang="en-US" err="1"/>
              <a:t>angeführt</a:t>
            </a:r>
            <a:endParaRPr lang="en-US" err="1">
              <a:ea typeface="Calibri"/>
              <a:cs typeface="Calibri"/>
            </a:endParaRPr>
          </a:p>
          <a:p>
            <a:pPr algn="just"/>
            <a:endParaRPr lang="en-US">
              <a:ea typeface="Calibri"/>
              <a:cs typeface="Calibri"/>
            </a:endParaRPr>
          </a:p>
          <a:p>
            <a:pPr algn="just"/>
            <a:r>
              <a:rPr lang="en-US">
                <a:ea typeface="Calibri"/>
                <a:cs typeface="Calibri"/>
              </a:rPr>
              <a:t>Auch </a:t>
            </a:r>
            <a:r>
              <a:rPr lang="en-US" err="1">
                <a:ea typeface="Calibri"/>
                <a:cs typeface="Calibri"/>
              </a:rPr>
              <a:t>geringe</a:t>
            </a:r>
            <a:r>
              <a:rPr lang="en-US">
                <a:ea typeface="Calibri"/>
                <a:cs typeface="Calibri"/>
              </a:rPr>
              <a:t> Motivation </a:t>
            </a:r>
            <a:r>
              <a:rPr lang="en-US" err="1">
                <a:ea typeface="Calibri"/>
                <a:cs typeface="Calibri"/>
              </a:rPr>
              <a:t>zur</a:t>
            </a:r>
            <a:r>
              <a:rPr lang="en-US">
                <a:ea typeface="Calibri"/>
                <a:cs typeface="Calibri"/>
              </a:rPr>
              <a:t> </a:t>
            </a:r>
            <a:r>
              <a:rPr lang="en-US" err="1">
                <a:ea typeface="Calibri"/>
                <a:cs typeface="Calibri"/>
              </a:rPr>
              <a:t>Umsetzung</a:t>
            </a:r>
            <a:r>
              <a:rPr lang="en-US">
                <a:ea typeface="Calibri"/>
                <a:cs typeface="Calibri"/>
              </a:rPr>
              <a:t> </a:t>
            </a:r>
            <a:r>
              <a:rPr lang="en-US" err="1">
                <a:ea typeface="Calibri"/>
                <a:cs typeface="Calibri"/>
              </a:rPr>
              <a:t>inklusiver</a:t>
            </a:r>
            <a:r>
              <a:rPr lang="en-US">
                <a:ea typeface="Calibri"/>
                <a:cs typeface="Calibri"/>
              </a:rPr>
              <a:t>, </a:t>
            </a:r>
            <a:r>
              <a:rPr lang="en-US" err="1">
                <a:ea typeface="Calibri"/>
                <a:cs typeface="Calibri"/>
              </a:rPr>
              <a:t>kreativer</a:t>
            </a:r>
            <a:r>
              <a:rPr lang="en-US">
                <a:ea typeface="Calibri"/>
                <a:cs typeface="Calibri"/>
              </a:rPr>
              <a:t> </a:t>
            </a:r>
            <a:r>
              <a:rPr lang="en-US" err="1">
                <a:ea typeface="Calibri"/>
                <a:cs typeface="Calibri"/>
              </a:rPr>
              <a:t>Programme</a:t>
            </a:r>
            <a:r>
              <a:rPr lang="en-US">
                <a:ea typeface="Calibri"/>
                <a:cs typeface="Calibri"/>
              </a:rPr>
              <a:t> </a:t>
            </a:r>
            <a:r>
              <a:rPr lang="en-US" err="1">
                <a:ea typeface="Calibri"/>
                <a:cs typeface="Calibri"/>
              </a:rPr>
              <a:t>wurde</a:t>
            </a:r>
            <a:r>
              <a:rPr lang="en-US">
                <a:ea typeface="Calibri"/>
                <a:cs typeface="Calibri"/>
              </a:rPr>
              <a:t> </a:t>
            </a:r>
            <a:r>
              <a:rPr lang="en-US" err="1">
                <a:ea typeface="Calibri"/>
                <a:cs typeface="Calibri"/>
              </a:rPr>
              <a:t>hier</a:t>
            </a:r>
            <a:r>
              <a:rPr lang="en-US">
                <a:ea typeface="Calibri"/>
                <a:cs typeface="Calibri"/>
              </a:rPr>
              <a:t> </a:t>
            </a:r>
            <a:r>
              <a:rPr lang="en-US" err="1">
                <a:ea typeface="Calibri"/>
                <a:cs typeface="Calibri"/>
              </a:rPr>
              <a:t>genannt</a:t>
            </a:r>
            <a:endParaRPr lang="en-US">
              <a:ea typeface="Calibri"/>
              <a:cs typeface="Calibri"/>
            </a:endParaRPr>
          </a:p>
        </p:txBody>
      </p:sp>
      <p:sp>
        <p:nvSpPr>
          <p:cNvPr id="4" name="Slide Number Placeholder 3"/>
          <p:cNvSpPr>
            <a:spLocks noGrp="1"/>
          </p:cNvSpPr>
          <p:nvPr>
            <p:ph type="sldNum" sz="quarter" idx="5"/>
          </p:nvPr>
        </p:nvSpPr>
        <p:spPr/>
        <p:txBody>
          <a:bodyPr/>
          <a:lstStyle/>
          <a:p>
            <a:fld id="{627A6BAF-53A7-4ACA-A448-5947C6256F17}" type="slidenum">
              <a:rPr lang="en-GB" smtClean="0"/>
              <a:t>33</a:t>
            </a:fld>
            <a:endParaRPr lang="en-GB"/>
          </a:p>
        </p:txBody>
      </p:sp>
    </p:spTree>
    <p:extLst>
      <p:ext uri="{BB962C8B-B14F-4D97-AF65-F5344CB8AC3E}">
        <p14:creationId xmlns:p14="http://schemas.microsoft.com/office/powerpoint/2010/main" val="194930828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a:t>Die Frage der </a:t>
            </a:r>
            <a:r>
              <a:rPr lang="en-US" err="1"/>
              <a:t>Erleichterung</a:t>
            </a:r>
            <a:r>
              <a:rPr lang="en-US"/>
              <a:t> von </a:t>
            </a:r>
            <a:r>
              <a:rPr lang="en-US" err="1"/>
              <a:t>inklusiven</a:t>
            </a:r>
            <a:r>
              <a:rPr lang="en-US"/>
              <a:t> </a:t>
            </a:r>
            <a:r>
              <a:rPr lang="en-US" err="1"/>
              <a:t>künstlerischen</a:t>
            </a:r>
            <a:r>
              <a:rPr lang="en-US"/>
              <a:t> Projekte </a:t>
            </a:r>
            <a:r>
              <a:rPr lang="en-US" err="1"/>
              <a:t>wurde</a:t>
            </a:r>
            <a:r>
              <a:rPr lang="en-US"/>
              <a:t> in </a:t>
            </a:r>
            <a:r>
              <a:rPr lang="en-US" err="1"/>
              <a:t>Mehrfachantworten</a:t>
            </a:r>
            <a:r>
              <a:rPr lang="en-US"/>
              <a:t> </a:t>
            </a:r>
            <a:r>
              <a:rPr lang="en-US" err="1"/>
              <a:t>erhoben</a:t>
            </a:r>
            <a:endParaRPr lang="en-US" err="1">
              <a:ea typeface="Calibri"/>
              <a:cs typeface="Calibri"/>
            </a:endParaRPr>
          </a:p>
          <a:p>
            <a:pPr algn="just"/>
            <a:r>
              <a:rPr lang="en-US"/>
              <a:t>193 </a:t>
            </a:r>
            <a:r>
              <a:rPr lang="en-US" err="1"/>
              <a:t>Rückmeldungen</a:t>
            </a:r>
            <a:r>
              <a:rPr lang="en-US"/>
              <a:t> </a:t>
            </a:r>
            <a:r>
              <a:rPr lang="en-US" err="1"/>
              <a:t>wurden</a:t>
            </a:r>
            <a:r>
              <a:rPr lang="en-US"/>
              <a:t> </a:t>
            </a:r>
            <a:r>
              <a:rPr lang="en-US" err="1"/>
              <a:t>dabei</a:t>
            </a:r>
            <a:r>
              <a:rPr lang="en-US"/>
              <a:t> </a:t>
            </a:r>
            <a:r>
              <a:rPr lang="en-US" err="1"/>
              <a:t>gegeben</a:t>
            </a:r>
            <a:r>
              <a:rPr lang="en-US"/>
              <a:t>.</a:t>
            </a:r>
            <a:endParaRPr lang="de-DE">
              <a:ea typeface="Calibri"/>
              <a:cs typeface="Calibri"/>
            </a:endParaRPr>
          </a:p>
          <a:p>
            <a:pPr algn="just"/>
            <a:r>
              <a:rPr lang="en-US"/>
              <a:t>Als die </a:t>
            </a:r>
            <a:r>
              <a:rPr lang="en-US" err="1"/>
              <a:t>drei</a:t>
            </a:r>
            <a:r>
              <a:rPr lang="en-US"/>
              <a:t> </a:t>
            </a:r>
            <a:r>
              <a:rPr lang="en-US" err="1"/>
              <a:t>wichtigsten</a:t>
            </a:r>
            <a:r>
              <a:rPr lang="en-US"/>
              <a:t> </a:t>
            </a:r>
            <a:r>
              <a:rPr lang="en-US" err="1"/>
              <a:t>Punkte</a:t>
            </a:r>
            <a:r>
              <a:rPr lang="en-US"/>
              <a:t> für </a:t>
            </a:r>
            <a:r>
              <a:rPr lang="en-US" err="1"/>
              <a:t>inklusive</a:t>
            </a:r>
            <a:r>
              <a:rPr lang="en-US"/>
              <a:t> </a:t>
            </a:r>
            <a:r>
              <a:rPr lang="en-US" err="1"/>
              <a:t>Kreativprojekte</a:t>
            </a:r>
            <a:r>
              <a:rPr lang="en-US"/>
              <a:t> </a:t>
            </a:r>
            <a:r>
              <a:rPr lang="en-US" err="1"/>
              <a:t>wurden</a:t>
            </a:r>
            <a:r>
              <a:rPr lang="en-US"/>
              <a:t> von den </a:t>
            </a:r>
            <a:r>
              <a:rPr lang="en-US" err="1"/>
              <a:t>Befragten</a:t>
            </a:r>
            <a:r>
              <a:rPr lang="en-US"/>
              <a:t> </a:t>
            </a:r>
            <a:r>
              <a:rPr lang="en-US" err="1"/>
              <a:t>genannt</a:t>
            </a:r>
            <a:r>
              <a:rPr lang="en-US"/>
              <a:t>:</a:t>
            </a:r>
            <a:endParaRPr lang="en-US">
              <a:ea typeface="Calibri"/>
              <a:cs typeface="Calibri"/>
            </a:endParaRPr>
          </a:p>
          <a:p>
            <a:pPr algn="just"/>
            <a:r>
              <a:rPr lang="en-US" err="1"/>
              <a:t>Vorweg</a:t>
            </a:r>
            <a:r>
              <a:rPr lang="en-US"/>
              <a:t> die </a:t>
            </a:r>
            <a:r>
              <a:rPr lang="en-US" err="1"/>
              <a:t>Planung</a:t>
            </a:r>
            <a:r>
              <a:rPr lang="en-US"/>
              <a:t> und </a:t>
            </a:r>
            <a:r>
              <a:rPr lang="en-US" err="1"/>
              <a:t>Merkmale</a:t>
            </a:r>
            <a:r>
              <a:rPr lang="en-US"/>
              <a:t> des </a:t>
            </a:r>
            <a:r>
              <a:rPr lang="en-US" err="1"/>
              <a:t>Kreativprojekts</a:t>
            </a:r>
            <a:r>
              <a:rPr lang="en-US"/>
              <a:t> an </a:t>
            </a:r>
            <a:r>
              <a:rPr lang="en-US" err="1"/>
              <a:t>sich</a:t>
            </a:r>
            <a:r>
              <a:rPr lang="en-US"/>
              <a:t>: </a:t>
            </a:r>
            <a:r>
              <a:rPr lang="en-US" err="1"/>
              <a:t>wie</a:t>
            </a:r>
            <a:r>
              <a:rPr lang="en-US"/>
              <a:t> das Projekt </a:t>
            </a:r>
            <a:r>
              <a:rPr lang="en-US" err="1"/>
              <a:t>konzipiert</a:t>
            </a:r>
            <a:r>
              <a:rPr lang="en-US"/>
              <a:t> und </a:t>
            </a:r>
            <a:r>
              <a:rPr lang="en-US" err="1"/>
              <a:t>umgesetzt</a:t>
            </a:r>
            <a:r>
              <a:rPr lang="en-US"/>
              <a:t> </a:t>
            </a:r>
            <a:r>
              <a:rPr lang="en-US" err="1"/>
              <a:t>wird</a:t>
            </a:r>
            <a:endParaRPr lang="en-US" err="1">
              <a:ea typeface="Calibri"/>
              <a:cs typeface="Calibri"/>
            </a:endParaRPr>
          </a:p>
          <a:p>
            <a:pPr algn="just"/>
            <a:r>
              <a:rPr lang="en-US" err="1"/>
              <a:t>Nicht</a:t>
            </a:r>
            <a:r>
              <a:rPr lang="en-US"/>
              <a:t> </a:t>
            </a:r>
            <a:r>
              <a:rPr lang="en-US" err="1"/>
              <a:t>zu</a:t>
            </a:r>
            <a:r>
              <a:rPr lang="en-US"/>
              <a:t> </a:t>
            </a:r>
            <a:r>
              <a:rPr lang="en-US" err="1"/>
              <a:t>lange</a:t>
            </a:r>
            <a:r>
              <a:rPr lang="en-US"/>
              <a:t> </a:t>
            </a:r>
            <a:r>
              <a:rPr lang="en-US" err="1"/>
              <a:t>Zeitdauer</a:t>
            </a:r>
            <a:r>
              <a:rPr lang="en-US"/>
              <a:t>, </a:t>
            </a:r>
            <a:r>
              <a:rPr lang="en-US" err="1"/>
              <a:t>angepasst</a:t>
            </a:r>
            <a:r>
              <a:rPr lang="en-US"/>
              <a:t> auf die </a:t>
            </a:r>
            <a:r>
              <a:rPr lang="en-US" err="1"/>
              <a:t>einzelne</a:t>
            </a:r>
            <a:r>
              <a:rPr lang="en-US"/>
              <a:t> Gruppe, </a:t>
            </a:r>
            <a:r>
              <a:rPr lang="en-US" err="1"/>
              <a:t>umgesetzt</a:t>
            </a:r>
            <a:r>
              <a:rPr lang="en-US"/>
              <a:t> in </a:t>
            </a:r>
            <a:r>
              <a:rPr lang="en-US" err="1"/>
              <a:t>Kleingruppen</a:t>
            </a:r>
            <a:endParaRPr lang="en-US" err="1">
              <a:ea typeface="Calibri"/>
              <a:cs typeface="Calibri"/>
            </a:endParaRPr>
          </a:p>
          <a:p>
            <a:pPr algn="just"/>
            <a:r>
              <a:rPr lang="en-US"/>
              <a:t>Projekte </a:t>
            </a:r>
            <a:r>
              <a:rPr lang="en-US" err="1"/>
              <a:t>sollten</a:t>
            </a:r>
            <a:r>
              <a:rPr lang="en-US"/>
              <a:t> die </a:t>
            </a:r>
            <a:r>
              <a:rPr lang="en-US" err="1"/>
              <a:t>Kreativität</a:t>
            </a:r>
            <a:r>
              <a:rPr lang="en-US"/>
              <a:t> </a:t>
            </a:r>
            <a:r>
              <a:rPr lang="en-US" err="1"/>
              <a:t>fördern</a:t>
            </a:r>
            <a:r>
              <a:rPr lang="en-US"/>
              <a:t>, </a:t>
            </a:r>
            <a:r>
              <a:rPr lang="en-US" err="1"/>
              <a:t>freies</a:t>
            </a:r>
            <a:r>
              <a:rPr lang="en-US"/>
              <a:t> </a:t>
            </a:r>
            <a:r>
              <a:rPr lang="en-US" err="1"/>
              <a:t>Experimentieren</a:t>
            </a:r>
            <a:r>
              <a:rPr lang="en-US"/>
              <a:t> </a:t>
            </a:r>
            <a:r>
              <a:rPr lang="en-US" err="1"/>
              <a:t>mit</a:t>
            </a:r>
            <a:r>
              <a:rPr lang="en-US"/>
              <a:t> </a:t>
            </a:r>
            <a:r>
              <a:rPr lang="en-US" err="1"/>
              <a:t>Materialien</a:t>
            </a:r>
            <a:r>
              <a:rPr lang="en-US"/>
              <a:t> und </a:t>
            </a:r>
            <a:r>
              <a:rPr lang="en-US" err="1"/>
              <a:t>Methoden</a:t>
            </a:r>
            <a:r>
              <a:rPr lang="en-US"/>
              <a:t> </a:t>
            </a:r>
            <a:r>
              <a:rPr lang="en-US" err="1"/>
              <a:t>zulassen</a:t>
            </a:r>
            <a:r>
              <a:rPr lang="en-US"/>
              <a:t> und </a:t>
            </a:r>
            <a:r>
              <a:rPr lang="en-US" err="1"/>
              <a:t>neugierig</a:t>
            </a:r>
            <a:r>
              <a:rPr lang="en-US"/>
              <a:t> </a:t>
            </a:r>
            <a:r>
              <a:rPr lang="en-US" err="1"/>
              <a:t>machen</a:t>
            </a:r>
            <a:r>
              <a:rPr lang="en-US"/>
              <a:t>. </a:t>
            </a:r>
            <a:endParaRPr lang="en-US">
              <a:ea typeface="Calibri"/>
              <a:cs typeface="Calibri"/>
            </a:endParaRPr>
          </a:p>
          <a:p>
            <a:pPr algn="just"/>
            <a:r>
              <a:rPr lang="en-US"/>
              <a:t> </a:t>
            </a:r>
            <a:endParaRPr lang="en-US">
              <a:ea typeface="Calibri"/>
              <a:cs typeface="Calibri"/>
            </a:endParaRPr>
          </a:p>
          <a:p>
            <a:pPr algn="just"/>
            <a:r>
              <a:rPr lang="en-US"/>
              <a:t>Als </a:t>
            </a:r>
            <a:r>
              <a:rPr lang="en-US" err="1"/>
              <a:t>zweites</a:t>
            </a:r>
            <a:r>
              <a:rPr lang="en-US"/>
              <a:t> </a:t>
            </a:r>
            <a:r>
              <a:rPr lang="en-US" err="1"/>
              <a:t>Themenfeld</a:t>
            </a:r>
            <a:r>
              <a:rPr lang="en-US"/>
              <a:t> </a:t>
            </a:r>
            <a:r>
              <a:rPr lang="en-US" err="1"/>
              <a:t>wurde</a:t>
            </a:r>
            <a:r>
              <a:rPr lang="en-US"/>
              <a:t> </a:t>
            </a:r>
            <a:r>
              <a:rPr lang="en-US" err="1"/>
              <a:t>angemerkt</a:t>
            </a:r>
            <a:r>
              <a:rPr lang="en-US"/>
              <a:t>, </a:t>
            </a:r>
            <a:r>
              <a:rPr lang="en-US" err="1"/>
              <a:t>dass</a:t>
            </a:r>
            <a:r>
              <a:rPr lang="en-US"/>
              <a:t> </a:t>
            </a:r>
            <a:r>
              <a:rPr lang="en-US" err="1"/>
              <a:t>verfügbare</a:t>
            </a:r>
            <a:r>
              <a:rPr lang="en-US"/>
              <a:t> </a:t>
            </a:r>
            <a:r>
              <a:rPr lang="en-US" err="1"/>
              <a:t>Materialien</a:t>
            </a:r>
            <a:r>
              <a:rPr lang="en-US"/>
              <a:t> und </a:t>
            </a:r>
            <a:r>
              <a:rPr lang="en-US" err="1"/>
              <a:t>Infrastruktur</a:t>
            </a:r>
            <a:r>
              <a:rPr lang="en-US"/>
              <a:t> für </a:t>
            </a:r>
            <a:r>
              <a:rPr lang="en-US" err="1"/>
              <a:t>Kreativprojekte</a:t>
            </a:r>
            <a:r>
              <a:rPr lang="en-US"/>
              <a:t> </a:t>
            </a:r>
            <a:r>
              <a:rPr lang="en-US" err="1"/>
              <a:t>erleichternd</a:t>
            </a:r>
            <a:r>
              <a:rPr lang="en-US"/>
              <a:t> </a:t>
            </a:r>
            <a:r>
              <a:rPr lang="en-US" err="1"/>
              <a:t>sind</a:t>
            </a:r>
            <a:endParaRPr lang="en-US" err="1">
              <a:cs typeface="Calibri"/>
            </a:endParaRPr>
          </a:p>
          <a:p>
            <a:pPr algn="just"/>
            <a:r>
              <a:rPr lang="en-US" err="1"/>
              <a:t>Zudem</a:t>
            </a:r>
            <a:r>
              <a:rPr lang="en-US"/>
              <a:t> </a:t>
            </a:r>
            <a:r>
              <a:rPr lang="en-US" err="1"/>
              <a:t>braucht</a:t>
            </a:r>
            <a:r>
              <a:rPr lang="en-US"/>
              <a:t> es </a:t>
            </a:r>
            <a:r>
              <a:rPr lang="en-US" err="1"/>
              <a:t>als</a:t>
            </a:r>
            <a:r>
              <a:rPr lang="en-US"/>
              <a:t> </a:t>
            </a:r>
            <a:r>
              <a:rPr lang="en-US" err="1"/>
              <a:t>dritten</a:t>
            </a:r>
            <a:r>
              <a:rPr lang="en-US"/>
              <a:t> </a:t>
            </a:r>
            <a:r>
              <a:rPr lang="en-US" err="1"/>
              <a:t>Punkt</a:t>
            </a:r>
            <a:r>
              <a:rPr lang="en-US"/>
              <a:t> </a:t>
            </a:r>
            <a:r>
              <a:rPr lang="en-US" err="1"/>
              <a:t>geeignetes</a:t>
            </a:r>
            <a:r>
              <a:rPr lang="en-US"/>
              <a:t> Personal für die </a:t>
            </a:r>
            <a:r>
              <a:rPr lang="en-US" err="1"/>
              <a:t>Umsetzung</a:t>
            </a:r>
            <a:r>
              <a:rPr lang="en-US"/>
              <a:t> und für </a:t>
            </a:r>
            <a:r>
              <a:rPr lang="en-US" err="1"/>
              <a:t>Hilfestellungen</a:t>
            </a:r>
            <a:r>
              <a:rPr lang="en-US"/>
              <a:t>, </a:t>
            </a:r>
            <a:r>
              <a:rPr lang="en-US" err="1"/>
              <a:t>ein</a:t>
            </a:r>
            <a:r>
              <a:rPr lang="en-US"/>
              <a:t> </a:t>
            </a:r>
            <a:r>
              <a:rPr lang="en-US" err="1"/>
              <a:t>multidisziplinäres</a:t>
            </a:r>
            <a:r>
              <a:rPr lang="en-US"/>
              <a:t>, </a:t>
            </a:r>
            <a:r>
              <a:rPr lang="en-US" err="1"/>
              <a:t>motiviertes</a:t>
            </a:r>
            <a:r>
              <a:rPr lang="en-US"/>
              <a:t> Team sei hilfreich. </a:t>
            </a:r>
            <a:endParaRPr lang="en-US">
              <a:cs typeface="Calibri" panose="020F0502020204030204"/>
            </a:endParaRPr>
          </a:p>
        </p:txBody>
      </p:sp>
      <p:sp>
        <p:nvSpPr>
          <p:cNvPr id="4" name="Slide Number Placeholder 3"/>
          <p:cNvSpPr>
            <a:spLocks noGrp="1"/>
          </p:cNvSpPr>
          <p:nvPr>
            <p:ph type="sldNum" sz="quarter" idx="5"/>
          </p:nvPr>
        </p:nvSpPr>
        <p:spPr/>
        <p:txBody>
          <a:bodyPr/>
          <a:lstStyle/>
          <a:p>
            <a:fld id="{627A6BAF-53A7-4ACA-A448-5947C6256F17}" type="slidenum">
              <a:rPr lang="en-GB" smtClean="0"/>
              <a:t>34</a:t>
            </a:fld>
            <a:endParaRPr lang="en-GB"/>
          </a:p>
        </p:txBody>
      </p:sp>
    </p:spTree>
    <p:extLst>
      <p:ext uri="{BB962C8B-B14F-4D97-AF65-F5344CB8AC3E}">
        <p14:creationId xmlns:p14="http://schemas.microsoft.com/office/powerpoint/2010/main" val="50555803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a:t>Die </a:t>
            </a:r>
            <a:r>
              <a:rPr lang="en-US" err="1"/>
              <a:t>Befragten</a:t>
            </a:r>
            <a:r>
              <a:rPr lang="en-US"/>
              <a:t> </a:t>
            </a:r>
            <a:r>
              <a:rPr lang="en-US" err="1"/>
              <a:t>wurden</a:t>
            </a:r>
            <a:r>
              <a:rPr lang="en-US"/>
              <a:t> um  </a:t>
            </a:r>
            <a:r>
              <a:rPr lang="en-US" err="1"/>
              <a:t>Ihre</a:t>
            </a:r>
            <a:r>
              <a:rPr lang="en-US"/>
              <a:t> </a:t>
            </a:r>
            <a:r>
              <a:rPr lang="en-US" err="1"/>
              <a:t>Selbsteinschätzung</a:t>
            </a:r>
            <a:r>
              <a:rPr lang="en-US"/>
              <a:t> </a:t>
            </a:r>
            <a:r>
              <a:rPr lang="en-US" err="1"/>
              <a:t>gebeten</a:t>
            </a:r>
            <a:r>
              <a:rPr lang="en-US"/>
              <a:t>:</a:t>
            </a:r>
            <a:endParaRPr lang="en-US" err="1">
              <a:ea typeface="Calibri"/>
              <a:cs typeface="Calibri"/>
            </a:endParaRPr>
          </a:p>
          <a:p>
            <a:pPr algn="just"/>
            <a:endParaRPr lang="en-US"/>
          </a:p>
          <a:p>
            <a:pPr algn="just"/>
            <a:r>
              <a:rPr lang="en-US">
                <a:ea typeface="Calibri"/>
                <a:cs typeface="Calibri"/>
              </a:rPr>
              <a:t>Von 1= ich </a:t>
            </a:r>
            <a:r>
              <a:rPr lang="en-US" err="1">
                <a:ea typeface="Calibri"/>
                <a:cs typeface="Calibri"/>
              </a:rPr>
              <a:t>habe</a:t>
            </a:r>
            <a:r>
              <a:rPr lang="en-US">
                <a:ea typeface="Calibri"/>
                <a:cs typeface="Calibri"/>
              </a:rPr>
              <a:t> </a:t>
            </a:r>
            <a:r>
              <a:rPr lang="en-US" err="1">
                <a:ea typeface="Calibri"/>
                <a:cs typeface="Calibri"/>
              </a:rPr>
              <a:t>keine</a:t>
            </a:r>
            <a:r>
              <a:rPr lang="en-US">
                <a:ea typeface="Calibri"/>
                <a:cs typeface="Calibri"/>
              </a:rPr>
              <a:t> </a:t>
            </a:r>
            <a:r>
              <a:rPr lang="en-US" err="1">
                <a:ea typeface="Calibri"/>
                <a:cs typeface="Calibri"/>
              </a:rPr>
              <a:t>Kompetenz</a:t>
            </a:r>
            <a:r>
              <a:rPr lang="en-US">
                <a:ea typeface="Calibri"/>
                <a:cs typeface="Calibri"/>
              </a:rPr>
              <a:t> bis 10 = ich </a:t>
            </a:r>
            <a:r>
              <a:rPr lang="en-US" err="1">
                <a:ea typeface="Calibri"/>
                <a:cs typeface="Calibri"/>
              </a:rPr>
              <a:t>habe</a:t>
            </a:r>
            <a:r>
              <a:rPr lang="en-US">
                <a:ea typeface="Calibri"/>
                <a:cs typeface="Calibri"/>
              </a:rPr>
              <a:t> </a:t>
            </a:r>
            <a:r>
              <a:rPr lang="en-US" err="1">
                <a:ea typeface="Calibri"/>
                <a:cs typeface="Calibri"/>
              </a:rPr>
              <a:t>sehr</a:t>
            </a:r>
            <a:r>
              <a:rPr lang="en-US">
                <a:ea typeface="Calibri"/>
                <a:cs typeface="Calibri"/>
              </a:rPr>
              <a:t> </a:t>
            </a:r>
            <a:r>
              <a:rPr lang="en-US" err="1">
                <a:ea typeface="Calibri"/>
                <a:cs typeface="Calibri"/>
              </a:rPr>
              <a:t>hohe</a:t>
            </a:r>
            <a:r>
              <a:rPr lang="en-US">
                <a:ea typeface="Calibri"/>
                <a:cs typeface="Calibri"/>
              </a:rPr>
              <a:t> </a:t>
            </a:r>
            <a:r>
              <a:rPr lang="en-US" err="1">
                <a:ea typeface="Calibri"/>
                <a:cs typeface="Calibri"/>
              </a:rPr>
              <a:t>Kompetenz</a:t>
            </a:r>
            <a:r>
              <a:rPr lang="en-US">
                <a:ea typeface="Calibri"/>
                <a:cs typeface="Calibri"/>
              </a:rPr>
              <a:t> gab es die </a:t>
            </a:r>
            <a:r>
              <a:rPr lang="en-US" err="1">
                <a:ea typeface="Calibri"/>
                <a:cs typeface="Calibri"/>
              </a:rPr>
              <a:t>Wahlmöglichkeit</a:t>
            </a:r>
            <a:r>
              <a:rPr lang="en-US">
                <a:ea typeface="Calibri"/>
                <a:cs typeface="Calibri"/>
              </a:rPr>
              <a:t>.</a:t>
            </a:r>
          </a:p>
          <a:p>
            <a:pPr algn="just"/>
            <a:r>
              <a:rPr lang="en-US">
                <a:ea typeface="Calibri"/>
                <a:cs typeface="Calibri"/>
              </a:rPr>
              <a:t>Hier </a:t>
            </a:r>
            <a:r>
              <a:rPr lang="en-US" err="1">
                <a:ea typeface="Calibri"/>
                <a:cs typeface="Calibri"/>
              </a:rPr>
              <a:t>sehen</a:t>
            </a:r>
            <a:r>
              <a:rPr lang="en-US">
                <a:ea typeface="Calibri"/>
                <a:cs typeface="Calibri"/>
              </a:rPr>
              <a:t> </a:t>
            </a:r>
            <a:r>
              <a:rPr lang="en-US" err="1">
                <a:ea typeface="Calibri"/>
                <a:cs typeface="Calibri"/>
              </a:rPr>
              <a:t>sie</a:t>
            </a:r>
            <a:r>
              <a:rPr lang="en-US">
                <a:ea typeface="Calibri"/>
                <a:cs typeface="Calibri"/>
              </a:rPr>
              <a:t> in </a:t>
            </a:r>
            <a:r>
              <a:rPr lang="en-US" err="1">
                <a:ea typeface="Calibri"/>
                <a:cs typeface="Calibri"/>
              </a:rPr>
              <a:t>gegenüberstellung</a:t>
            </a:r>
            <a:r>
              <a:rPr lang="en-US">
                <a:ea typeface="Calibri"/>
                <a:cs typeface="Calibri"/>
              </a:rPr>
              <a:t> die Daten </a:t>
            </a:r>
            <a:r>
              <a:rPr lang="en-US" err="1">
                <a:ea typeface="Calibri"/>
                <a:cs typeface="Calibri"/>
              </a:rPr>
              <a:t>aus</a:t>
            </a:r>
            <a:r>
              <a:rPr lang="en-US">
                <a:ea typeface="Calibri"/>
                <a:cs typeface="Calibri"/>
              </a:rPr>
              <a:t> </a:t>
            </a:r>
            <a:r>
              <a:rPr lang="en-US" err="1">
                <a:ea typeface="Calibri"/>
                <a:cs typeface="Calibri"/>
              </a:rPr>
              <a:t>Österreich</a:t>
            </a:r>
            <a:r>
              <a:rPr lang="en-US">
                <a:ea typeface="Calibri"/>
                <a:cs typeface="Calibri"/>
              </a:rPr>
              <a:t> </a:t>
            </a:r>
            <a:r>
              <a:rPr lang="en-US" err="1">
                <a:ea typeface="Calibri"/>
                <a:cs typeface="Calibri"/>
              </a:rPr>
              <a:t>wieder</a:t>
            </a:r>
            <a:r>
              <a:rPr lang="en-US">
                <a:ea typeface="Calibri"/>
                <a:cs typeface="Calibri"/>
              </a:rPr>
              <a:t> in der </a:t>
            </a:r>
            <a:r>
              <a:rPr lang="en-US" err="1">
                <a:ea typeface="Calibri"/>
                <a:cs typeface="Calibri"/>
              </a:rPr>
              <a:t>Farbe</a:t>
            </a:r>
            <a:r>
              <a:rPr lang="en-US">
                <a:ea typeface="Calibri"/>
                <a:cs typeface="Calibri"/>
              </a:rPr>
              <a:t> GRÜN, </a:t>
            </a:r>
            <a:r>
              <a:rPr lang="en-US" err="1">
                <a:ea typeface="Calibri"/>
                <a:cs typeface="Calibri"/>
              </a:rPr>
              <a:t>jene</a:t>
            </a:r>
            <a:r>
              <a:rPr lang="en-US">
                <a:ea typeface="Calibri"/>
                <a:cs typeface="Calibri"/>
              </a:rPr>
              <a:t> </a:t>
            </a:r>
            <a:r>
              <a:rPr lang="en-US" err="1">
                <a:ea typeface="Calibri"/>
                <a:cs typeface="Calibri"/>
              </a:rPr>
              <a:t>aus</a:t>
            </a:r>
            <a:r>
              <a:rPr lang="en-US">
                <a:ea typeface="Calibri"/>
                <a:cs typeface="Calibri"/>
              </a:rPr>
              <a:t> dem </a:t>
            </a:r>
            <a:r>
              <a:rPr lang="en-US" err="1">
                <a:ea typeface="Calibri"/>
                <a:cs typeface="Calibri"/>
              </a:rPr>
              <a:t>internationalen</a:t>
            </a:r>
            <a:r>
              <a:rPr lang="en-US">
                <a:ea typeface="Calibri"/>
                <a:cs typeface="Calibri"/>
              </a:rPr>
              <a:t> </a:t>
            </a:r>
            <a:r>
              <a:rPr lang="en-US" err="1">
                <a:ea typeface="Calibri"/>
                <a:cs typeface="Calibri"/>
              </a:rPr>
              <a:t>Durchschnitt</a:t>
            </a:r>
            <a:r>
              <a:rPr lang="en-US">
                <a:ea typeface="Calibri"/>
                <a:cs typeface="Calibri"/>
              </a:rPr>
              <a:t> in ORANGE:</a:t>
            </a:r>
            <a:endParaRPr lang="en-US"/>
          </a:p>
          <a:p>
            <a:pPr algn="just"/>
            <a:r>
              <a:rPr lang="en-US" err="1">
                <a:ea typeface="Calibri"/>
                <a:cs typeface="Calibri"/>
              </a:rPr>
              <a:t>Auffällig</a:t>
            </a:r>
            <a:r>
              <a:rPr lang="en-US">
                <a:ea typeface="Calibri"/>
                <a:cs typeface="Calibri"/>
              </a:rPr>
              <a:t> </a:t>
            </a:r>
            <a:r>
              <a:rPr lang="en-US" err="1">
                <a:ea typeface="Calibri"/>
                <a:cs typeface="Calibri"/>
              </a:rPr>
              <a:t>ist</a:t>
            </a:r>
            <a:r>
              <a:rPr lang="en-US">
                <a:ea typeface="Calibri"/>
                <a:cs typeface="Calibri"/>
              </a:rPr>
              <a:t> </a:t>
            </a:r>
            <a:r>
              <a:rPr lang="en-US" err="1">
                <a:ea typeface="Calibri"/>
                <a:cs typeface="Calibri"/>
              </a:rPr>
              <a:t>dabei</a:t>
            </a:r>
            <a:r>
              <a:rPr lang="en-US">
                <a:ea typeface="Calibri"/>
                <a:cs typeface="Calibri"/>
              </a:rPr>
              <a:t>, </a:t>
            </a:r>
            <a:r>
              <a:rPr lang="en-US" err="1">
                <a:ea typeface="Calibri"/>
                <a:cs typeface="Calibri"/>
              </a:rPr>
              <a:t>dass</a:t>
            </a:r>
            <a:r>
              <a:rPr lang="en-US">
                <a:ea typeface="Calibri"/>
                <a:cs typeface="Calibri"/>
              </a:rPr>
              <a:t> die </a:t>
            </a:r>
            <a:r>
              <a:rPr lang="en-US" err="1">
                <a:ea typeface="Calibri"/>
                <a:cs typeface="Calibri"/>
              </a:rPr>
              <a:t>Befragten</a:t>
            </a:r>
            <a:r>
              <a:rPr lang="en-US">
                <a:ea typeface="Calibri"/>
                <a:cs typeface="Calibri"/>
              </a:rPr>
              <a:t> </a:t>
            </a:r>
            <a:r>
              <a:rPr lang="en-US" err="1">
                <a:ea typeface="Calibri"/>
                <a:cs typeface="Calibri"/>
              </a:rPr>
              <a:t>sich</a:t>
            </a:r>
            <a:r>
              <a:rPr lang="en-US">
                <a:ea typeface="Calibri"/>
                <a:cs typeface="Calibri"/>
              </a:rPr>
              <a:t> </a:t>
            </a:r>
            <a:r>
              <a:rPr lang="en-US" err="1">
                <a:ea typeface="Calibri"/>
                <a:cs typeface="Calibri"/>
              </a:rPr>
              <a:t>relativ</a:t>
            </a:r>
            <a:r>
              <a:rPr lang="en-US">
                <a:ea typeface="Calibri"/>
                <a:cs typeface="Calibri"/>
              </a:rPr>
              <a:t> </a:t>
            </a:r>
            <a:r>
              <a:rPr lang="en-US" err="1">
                <a:ea typeface="Calibri"/>
                <a:cs typeface="Calibri"/>
              </a:rPr>
              <a:t>sehr</a:t>
            </a:r>
            <a:r>
              <a:rPr lang="en-US">
                <a:ea typeface="Calibri"/>
                <a:cs typeface="Calibri"/>
              </a:rPr>
              <a:t> </a:t>
            </a:r>
            <a:r>
              <a:rPr lang="en-US" err="1">
                <a:ea typeface="Calibri"/>
                <a:cs typeface="Calibri"/>
              </a:rPr>
              <a:t>kompetent</a:t>
            </a:r>
            <a:r>
              <a:rPr lang="en-US">
                <a:ea typeface="Calibri"/>
                <a:cs typeface="Calibri"/>
              </a:rPr>
              <a:t> </a:t>
            </a:r>
            <a:r>
              <a:rPr lang="en-US" err="1">
                <a:ea typeface="Calibri"/>
                <a:cs typeface="Calibri"/>
              </a:rPr>
              <a:t>einstufen</a:t>
            </a:r>
            <a:r>
              <a:rPr lang="en-US">
                <a:ea typeface="Calibri"/>
                <a:cs typeface="Calibri"/>
              </a:rPr>
              <a:t>.</a:t>
            </a:r>
          </a:p>
          <a:p>
            <a:pPr algn="just"/>
            <a:r>
              <a:rPr lang="en-US">
                <a:ea typeface="Calibri"/>
                <a:cs typeface="Calibri"/>
              </a:rPr>
              <a:t>Den </a:t>
            </a:r>
            <a:r>
              <a:rPr lang="en-US" err="1">
                <a:ea typeface="Calibri"/>
                <a:cs typeface="Calibri"/>
              </a:rPr>
              <a:t>höchsten</a:t>
            </a:r>
            <a:r>
              <a:rPr lang="en-US">
                <a:ea typeface="Calibri"/>
                <a:cs typeface="Calibri"/>
              </a:rPr>
              <a:t> </a:t>
            </a:r>
            <a:r>
              <a:rPr lang="en-US" err="1">
                <a:ea typeface="Calibri"/>
                <a:cs typeface="Calibri"/>
              </a:rPr>
              <a:t>Werte</a:t>
            </a:r>
            <a:r>
              <a:rPr lang="en-US">
                <a:ea typeface="Calibri"/>
                <a:cs typeface="Calibri"/>
              </a:rPr>
              <a:t> </a:t>
            </a:r>
            <a:r>
              <a:rPr lang="en-US" err="1">
                <a:ea typeface="Calibri"/>
                <a:cs typeface="Calibri"/>
              </a:rPr>
              <a:t>erreichte</a:t>
            </a:r>
            <a:r>
              <a:rPr lang="en-US">
                <a:ea typeface="Calibri"/>
                <a:cs typeface="Calibri"/>
              </a:rPr>
              <a:t> </a:t>
            </a:r>
            <a:r>
              <a:rPr lang="en-US" err="1">
                <a:ea typeface="Calibri"/>
                <a:cs typeface="Calibri"/>
              </a:rPr>
              <a:t>dabei</a:t>
            </a:r>
            <a:r>
              <a:rPr lang="en-US">
                <a:ea typeface="Calibri"/>
                <a:cs typeface="Calibri"/>
              </a:rPr>
              <a:t> der </a:t>
            </a:r>
            <a:r>
              <a:rPr lang="en-US" err="1">
                <a:ea typeface="Calibri"/>
                <a:cs typeface="Calibri"/>
              </a:rPr>
              <a:t>Aspekt</a:t>
            </a:r>
            <a:r>
              <a:rPr lang="en-US">
                <a:ea typeface="Calibri"/>
                <a:cs typeface="Calibri"/>
              </a:rPr>
              <a:t> Zusammenarbeit </a:t>
            </a:r>
            <a:r>
              <a:rPr lang="en-US" err="1">
                <a:ea typeface="Calibri"/>
                <a:cs typeface="Calibri"/>
              </a:rPr>
              <a:t>mit</a:t>
            </a:r>
            <a:r>
              <a:rPr lang="en-US">
                <a:ea typeface="Calibri"/>
                <a:cs typeface="Calibri"/>
              </a:rPr>
              <a:t> den </a:t>
            </a:r>
            <a:r>
              <a:rPr lang="en-US" err="1">
                <a:ea typeface="Calibri"/>
                <a:cs typeface="Calibri"/>
              </a:rPr>
              <a:t>eigenen</a:t>
            </a:r>
            <a:r>
              <a:rPr lang="en-US">
                <a:ea typeface="Calibri"/>
                <a:cs typeface="Calibri"/>
              </a:rPr>
              <a:t> </a:t>
            </a:r>
            <a:r>
              <a:rPr lang="en-US" err="1">
                <a:ea typeface="Calibri"/>
                <a:cs typeface="Calibri"/>
              </a:rPr>
              <a:t>Arbeitskolleg-innen</a:t>
            </a:r>
            <a:endParaRPr lang="en-US">
              <a:ea typeface="Calibri"/>
              <a:cs typeface="Calibri"/>
            </a:endParaRPr>
          </a:p>
          <a:p>
            <a:pPr algn="just"/>
            <a:endParaRPr lang="en-US">
              <a:ea typeface="Calibri"/>
              <a:cs typeface="Calibri"/>
            </a:endParaRPr>
          </a:p>
          <a:p>
            <a:pPr algn="just"/>
            <a:r>
              <a:rPr lang="en-US">
                <a:ea typeface="Calibri"/>
                <a:cs typeface="Calibri"/>
              </a:rPr>
              <a:t>Mit </a:t>
            </a:r>
            <a:r>
              <a:rPr lang="en-US" err="1">
                <a:ea typeface="Calibri"/>
                <a:cs typeface="Calibri"/>
              </a:rPr>
              <a:t>geringerer</a:t>
            </a:r>
            <a:r>
              <a:rPr lang="en-US">
                <a:ea typeface="Calibri"/>
                <a:cs typeface="Calibri"/>
              </a:rPr>
              <a:t> </a:t>
            </a:r>
            <a:r>
              <a:rPr lang="en-US" err="1">
                <a:ea typeface="Calibri"/>
                <a:cs typeface="Calibri"/>
              </a:rPr>
              <a:t>Kompetenz</a:t>
            </a:r>
            <a:r>
              <a:rPr lang="en-US">
                <a:ea typeface="Calibri"/>
                <a:cs typeface="Calibri"/>
              </a:rPr>
              <a:t> </a:t>
            </a:r>
            <a:r>
              <a:rPr lang="en-US" err="1">
                <a:ea typeface="Calibri"/>
                <a:cs typeface="Calibri"/>
              </a:rPr>
              <a:t>schätzen</a:t>
            </a:r>
            <a:r>
              <a:rPr lang="en-US">
                <a:ea typeface="Calibri"/>
                <a:cs typeface="Calibri"/>
              </a:rPr>
              <a:t> </a:t>
            </a:r>
            <a:r>
              <a:rPr lang="en-US" err="1">
                <a:ea typeface="Calibri"/>
                <a:cs typeface="Calibri"/>
              </a:rPr>
              <a:t>sich</a:t>
            </a:r>
            <a:r>
              <a:rPr lang="en-US">
                <a:ea typeface="Calibri"/>
                <a:cs typeface="Calibri"/>
              </a:rPr>
              <a:t> die </a:t>
            </a:r>
            <a:r>
              <a:rPr lang="en-US" err="1">
                <a:ea typeface="Calibri"/>
                <a:cs typeface="Calibri"/>
              </a:rPr>
              <a:t>Personen</a:t>
            </a:r>
            <a:r>
              <a:rPr lang="en-US">
                <a:ea typeface="Calibri"/>
                <a:cs typeface="Calibri"/>
              </a:rPr>
              <a:t> </a:t>
            </a:r>
            <a:r>
              <a:rPr lang="en-US" err="1">
                <a:ea typeface="Calibri"/>
                <a:cs typeface="Calibri"/>
              </a:rPr>
              <a:t>ein</a:t>
            </a:r>
            <a:r>
              <a:rPr lang="en-US">
                <a:ea typeface="Calibri"/>
                <a:cs typeface="Calibri"/>
              </a:rPr>
              <a:t> in den </a:t>
            </a:r>
            <a:r>
              <a:rPr lang="en-US" err="1">
                <a:ea typeface="Calibri"/>
                <a:cs typeface="Calibri"/>
              </a:rPr>
              <a:t>folgenden</a:t>
            </a:r>
            <a:r>
              <a:rPr lang="en-US">
                <a:ea typeface="Calibri"/>
                <a:cs typeface="Calibri"/>
              </a:rPr>
              <a:t> </a:t>
            </a:r>
            <a:r>
              <a:rPr lang="en-US" err="1">
                <a:ea typeface="Calibri"/>
                <a:cs typeface="Calibri"/>
              </a:rPr>
              <a:t>Aspekten</a:t>
            </a:r>
            <a:r>
              <a:rPr lang="en-US">
                <a:ea typeface="Calibri"/>
                <a:cs typeface="Calibri"/>
              </a:rPr>
              <a:t>:</a:t>
            </a:r>
          </a:p>
          <a:p>
            <a:pPr marL="171450" indent="-171450" algn="just">
              <a:buFont typeface="Arial"/>
              <a:buChar char="•"/>
            </a:pPr>
            <a:r>
              <a:rPr lang="en-US" err="1">
                <a:ea typeface="Calibri"/>
                <a:cs typeface="Calibri"/>
              </a:rPr>
              <a:t>Unterstützung</a:t>
            </a:r>
            <a:r>
              <a:rPr lang="en-US">
                <a:ea typeface="Calibri"/>
                <a:cs typeface="Calibri"/>
              </a:rPr>
              <a:t> </a:t>
            </a:r>
            <a:r>
              <a:rPr lang="en-US" err="1">
                <a:ea typeface="Calibri"/>
                <a:cs typeface="Calibri"/>
              </a:rPr>
              <a:t>anbieten</a:t>
            </a:r>
            <a:r>
              <a:rPr lang="en-US">
                <a:ea typeface="Calibri"/>
                <a:cs typeface="Calibri"/>
              </a:rPr>
              <a:t> (</a:t>
            </a:r>
            <a:r>
              <a:rPr lang="en-US" err="1">
                <a:ea typeface="Calibri"/>
                <a:cs typeface="Calibri"/>
              </a:rPr>
              <a:t>zB</a:t>
            </a:r>
            <a:r>
              <a:rPr lang="en-US">
                <a:ea typeface="Calibri"/>
                <a:cs typeface="Calibri"/>
              </a:rPr>
              <a:t> </a:t>
            </a:r>
            <a:r>
              <a:rPr lang="en-US" err="1">
                <a:ea typeface="Calibri"/>
                <a:cs typeface="Calibri"/>
              </a:rPr>
              <a:t>materiell</a:t>
            </a:r>
            <a:r>
              <a:rPr lang="en-US">
                <a:ea typeface="Calibri"/>
                <a:cs typeface="Calibri"/>
              </a:rPr>
              <a:t>, </a:t>
            </a:r>
            <a:r>
              <a:rPr lang="en-US" err="1">
                <a:ea typeface="Calibri"/>
                <a:cs typeface="Calibri"/>
              </a:rPr>
              <a:t>technologisch</a:t>
            </a:r>
            <a:r>
              <a:rPr lang="en-US">
                <a:ea typeface="Calibri"/>
                <a:cs typeface="Calibri"/>
              </a:rPr>
              <a:t>, </a:t>
            </a:r>
            <a:r>
              <a:rPr lang="en-US" err="1">
                <a:ea typeface="Calibri"/>
                <a:cs typeface="Calibri"/>
              </a:rPr>
              <a:t>persönlich</a:t>
            </a:r>
            <a:r>
              <a:rPr lang="en-US">
                <a:ea typeface="Calibri"/>
                <a:cs typeface="Calibri"/>
              </a:rPr>
              <a:t>)</a:t>
            </a:r>
          </a:p>
          <a:p>
            <a:pPr marL="171450" indent="-171450" algn="just">
              <a:buFont typeface="Arial"/>
              <a:buChar char="•"/>
            </a:pPr>
            <a:r>
              <a:rPr lang="en-US" err="1"/>
              <a:t>Projektkonzepte</a:t>
            </a:r>
            <a:r>
              <a:rPr lang="en-US"/>
              <a:t> </a:t>
            </a:r>
            <a:r>
              <a:rPr lang="en-US" err="1"/>
              <a:t>erstellen</a:t>
            </a:r>
            <a:r>
              <a:rPr lang="en-US"/>
              <a:t>, die </a:t>
            </a:r>
            <a:r>
              <a:rPr lang="en-US" err="1"/>
              <a:t>die</a:t>
            </a:r>
            <a:r>
              <a:rPr lang="en-US"/>
              <a:t> </a:t>
            </a:r>
            <a:r>
              <a:rPr lang="en-US" err="1"/>
              <a:t>Teilhabe</a:t>
            </a:r>
            <a:r>
              <a:rPr lang="en-US"/>
              <a:t> </a:t>
            </a:r>
            <a:r>
              <a:rPr lang="en-US" err="1"/>
              <a:t>aller</a:t>
            </a:r>
            <a:r>
              <a:rPr lang="en-US"/>
              <a:t> </a:t>
            </a:r>
            <a:r>
              <a:rPr lang="en-US" err="1"/>
              <a:t>ermöglichen</a:t>
            </a:r>
            <a:endParaRPr lang="en-US" err="1">
              <a:ea typeface="Calibri"/>
              <a:cs typeface="Calibri"/>
            </a:endParaRPr>
          </a:p>
          <a:p>
            <a:pPr marL="171450" indent="-171450" algn="just">
              <a:buFont typeface="Arial"/>
              <a:buChar char="•"/>
            </a:pPr>
            <a:r>
              <a:rPr lang="en-US" err="1">
                <a:ea typeface="Calibri"/>
                <a:cs typeface="Calibri"/>
              </a:rPr>
              <a:t>Sowie</a:t>
            </a:r>
            <a:r>
              <a:rPr lang="en-US">
                <a:ea typeface="Calibri"/>
                <a:cs typeface="Calibri"/>
              </a:rPr>
              <a:t> </a:t>
            </a:r>
            <a:r>
              <a:rPr lang="en-US" err="1">
                <a:ea typeface="Calibri"/>
                <a:cs typeface="Calibri"/>
              </a:rPr>
              <a:t>geeignete</a:t>
            </a:r>
            <a:r>
              <a:rPr lang="en-US">
                <a:ea typeface="Calibri"/>
                <a:cs typeface="Calibri"/>
              </a:rPr>
              <a:t> </a:t>
            </a:r>
            <a:r>
              <a:rPr lang="en-US" err="1">
                <a:ea typeface="Calibri"/>
                <a:cs typeface="Calibri"/>
              </a:rPr>
              <a:t>Methoden</a:t>
            </a:r>
            <a:r>
              <a:rPr lang="en-US">
                <a:ea typeface="Calibri"/>
                <a:cs typeface="Calibri"/>
              </a:rPr>
              <a:t> </a:t>
            </a:r>
            <a:r>
              <a:rPr lang="en-US" err="1">
                <a:ea typeface="Calibri"/>
                <a:cs typeface="Calibri"/>
              </a:rPr>
              <a:t>anbieten</a:t>
            </a:r>
            <a:r>
              <a:rPr lang="en-US">
                <a:ea typeface="Calibri"/>
                <a:cs typeface="Calibri"/>
              </a:rPr>
              <a:t>, die </a:t>
            </a:r>
            <a:r>
              <a:rPr lang="en-US" err="1">
                <a:ea typeface="Calibri"/>
                <a:cs typeface="Calibri"/>
              </a:rPr>
              <a:t>die</a:t>
            </a:r>
            <a:r>
              <a:rPr lang="en-US">
                <a:ea typeface="Calibri"/>
                <a:cs typeface="Calibri"/>
              </a:rPr>
              <a:t> </a:t>
            </a:r>
            <a:r>
              <a:rPr lang="en-US" err="1">
                <a:ea typeface="Calibri"/>
                <a:cs typeface="Calibri"/>
              </a:rPr>
              <a:t>Teilhabe</a:t>
            </a:r>
            <a:r>
              <a:rPr lang="en-US">
                <a:ea typeface="Calibri"/>
                <a:cs typeface="Calibri"/>
              </a:rPr>
              <a:t> </a:t>
            </a:r>
            <a:r>
              <a:rPr lang="en-US" err="1">
                <a:ea typeface="Calibri"/>
                <a:cs typeface="Calibri"/>
              </a:rPr>
              <a:t>aller</a:t>
            </a:r>
            <a:r>
              <a:rPr lang="en-US">
                <a:ea typeface="Calibri"/>
                <a:cs typeface="Calibri"/>
              </a:rPr>
              <a:t> </a:t>
            </a:r>
            <a:r>
              <a:rPr lang="en-US" err="1">
                <a:ea typeface="Calibri"/>
                <a:cs typeface="Calibri"/>
              </a:rPr>
              <a:t>ermöglichen</a:t>
            </a:r>
            <a:endParaRPr lang="en-US">
              <a:ea typeface="Calibri"/>
              <a:cs typeface="Calibri"/>
            </a:endParaRPr>
          </a:p>
          <a:p>
            <a:pPr algn="just"/>
            <a:endParaRPr lang="en-US">
              <a:ea typeface="Calibri"/>
              <a:cs typeface="Calibri"/>
            </a:endParaRPr>
          </a:p>
          <a:p>
            <a:pPr algn="just"/>
            <a:endParaRPr lang="en-US"/>
          </a:p>
          <a:p>
            <a:pPr algn="just"/>
            <a:r>
              <a:rPr lang="en-US"/>
              <a:t> </a:t>
            </a:r>
            <a:endParaRPr lang="en-US">
              <a:cs typeface="Calibri"/>
            </a:endParaRPr>
          </a:p>
        </p:txBody>
      </p:sp>
      <p:sp>
        <p:nvSpPr>
          <p:cNvPr id="4" name="Slide Number Placeholder 3"/>
          <p:cNvSpPr>
            <a:spLocks noGrp="1"/>
          </p:cNvSpPr>
          <p:nvPr>
            <p:ph type="sldNum" sz="quarter" idx="5"/>
          </p:nvPr>
        </p:nvSpPr>
        <p:spPr/>
        <p:txBody>
          <a:bodyPr/>
          <a:lstStyle/>
          <a:p>
            <a:fld id="{627A6BAF-53A7-4ACA-A448-5947C6256F17}" type="slidenum">
              <a:rPr lang="en-GB" smtClean="0"/>
              <a:t>35</a:t>
            </a:fld>
            <a:endParaRPr lang="en-GB"/>
          </a:p>
        </p:txBody>
      </p:sp>
    </p:spTree>
    <p:extLst>
      <p:ext uri="{BB962C8B-B14F-4D97-AF65-F5344CB8AC3E}">
        <p14:creationId xmlns:p14="http://schemas.microsoft.com/office/powerpoint/2010/main" val="429320476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a:t>Die </a:t>
            </a:r>
            <a:r>
              <a:rPr lang="en-US" err="1"/>
              <a:t>Kooperation</a:t>
            </a:r>
            <a:r>
              <a:rPr lang="en-US"/>
              <a:t> </a:t>
            </a:r>
            <a:r>
              <a:rPr lang="en-US" err="1"/>
              <a:t>mit</a:t>
            </a:r>
            <a:r>
              <a:rPr lang="en-US"/>
              <a:t> </a:t>
            </a:r>
            <a:r>
              <a:rPr lang="en-US" err="1"/>
              <a:t>anderen</a:t>
            </a:r>
            <a:r>
              <a:rPr lang="en-US"/>
              <a:t> </a:t>
            </a:r>
            <a:r>
              <a:rPr lang="en-US" err="1"/>
              <a:t>Institutionen</a:t>
            </a:r>
            <a:r>
              <a:rPr lang="en-US"/>
              <a:t> und </a:t>
            </a:r>
            <a:r>
              <a:rPr lang="en-US" err="1"/>
              <a:t>Organisationen</a:t>
            </a:r>
            <a:r>
              <a:rPr lang="en-US"/>
              <a:t> </a:t>
            </a:r>
            <a:r>
              <a:rPr lang="en-US" err="1"/>
              <a:t>möchte</a:t>
            </a:r>
            <a:r>
              <a:rPr lang="en-US"/>
              <a:t> ich </a:t>
            </a:r>
            <a:r>
              <a:rPr lang="en-US" err="1"/>
              <a:t>hier</a:t>
            </a:r>
            <a:r>
              <a:rPr lang="en-US"/>
              <a:t> </a:t>
            </a:r>
            <a:r>
              <a:rPr lang="en-US" err="1"/>
              <a:t>bei</a:t>
            </a:r>
            <a:r>
              <a:rPr lang="en-US"/>
              <a:t> den </a:t>
            </a:r>
            <a:r>
              <a:rPr lang="en-US" err="1"/>
              <a:t>Ergebnissen</a:t>
            </a:r>
            <a:r>
              <a:rPr lang="en-US"/>
              <a:t> </a:t>
            </a:r>
            <a:r>
              <a:rPr lang="en-US" err="1"/>
              <a:t>noch</a:t>
            </a:r>
            <a:r>
              <a:rPr lang="en-US"/>
              <a:t> </a:t>
            </a:r>
            <a:r>
              <a:rPr lang="en-US" err="1"/>
              <a:t>genauer</a:t>
            </a:r>
            <a:r>
              <a:rPr lang="en-US"/>
              <a:t> in den Blick </a:t>
            </a:r>
            <a:r>
              <a:rPr lang="en-US" err="1"/>
              <a:t>nehmen</a:t>
            </a:r>
            <a:r>
              <a:rPr lang="en-US"/>
              <a:t>:</a:t>
            </a:r>
          </a:p>
          <a:p>
            <a:pPr algn="just"/>
            <a:r>
              <a:rPr lang="en-US"/>
              <a:t>Die </a:t>
            </a:r>
            <a:r>
              <a:rPr lang="en-US" err="1"/>
              <a:t>Beurteilungsmöglichkeiten</a:t>
            </a:r>
            <a:r>
              <a:rPr lang="en-US"/>
              <a:t> </a:t>
            </a:r>
            <a:r>
              <a:rPr lang="en-US" err="1"/>
              <a:t>reichten</a:t>
            </a:r>
            <a:r>
              <a:rPr lang="en-US"/>
              <a:t> von 1= ich </a:t>
            </a:r>
            <a:r>
              <a:rPr lang="en-US" err="1"/>
              <a:t>habe</a:t>
            </a:r>
            <a:r>
              <a:rPr lang="en-US"/>
              <a:t> </a:t>
            </a:r>
            <a:r>
              <a:rPr lang="en-US" err="1"/>
              <a:t>keine</a:t>
            </a:r>
            <a:r>
              <a:rPr lang="en-US"/>
              <a:t> </a:t>
            </a:r>
            <a:r>
              <a:rPr lang="en-US" err="1"/>
              <a:t>Kompetenz</a:t>
            </a:r>
            <a:r>
              <a:rPr lang="en-US"/>
              <a:t> bis 10 = ich </a:t>
            </a:r>
            <a:r>
              <a:rPr lang="en-US" err="1"/>
              <a:t>habe</a:t>
            </a:r>
            <a:r>
              <a:rPr lang="en-US"/>
              <a:t> </a:t>
            </a:r>
            <a:r>
              <a:rPr lang="en-US" err="1"/>
              <a:t>sehr</a:t>
            </a:r>
            <a:r>
              <a:rPr lang="en-US"/>
              <a:t> </a:t>
            </a:r>
            <a:r>
              <a:rPr lang="en-US" err="1"/>
              <a:t>hohe</a:t>
            </a:r>
            <a:r>
              <a:rPr lang="en-US"/>
              <a:t> </a:t>
            </a:r>
            <a:r>
              <a:rPr lang="en-US" err="1"/>
              <a:t>Kompetenz</a:t>
            </a:r>
            <a:r>
              <a:rPr lang="en-US"/>
              <a:t> </a:t>
            </a:r>
            <a:endParaRPr lang="en-US">
              <a:ea typeface="Calibri"/>
              <a:cs typeface="Calibri"/>
            </a:endParaRPr>
          </a:p>
          <a:p>
            <a:pPr algn="just"/>
            <a:endParaRPr lang="en-US">
              <a:ea typeface="Calibri"/>
              <a:cs typeface="Calibri"/>
            </a:endParaRPr>
          </a:p>
          <a:p>
            <a:pPr algn="just"/>
            <a:r>
              <a:rPr lang="en-US">
                <a:ea typeface="Calibri"/>
                <a:cs typeface="Calibri"/>
              </a:rPr>
              <a:t>In GRÜN </a:t>
            </a:r>
            <a:r>
              <a:rPr lang="en-US" err="1">
                <a:ea typeface="Calibri"/>
                <a:cs typeface="Calibri"/>
              </a:rPr>
              <a:t>sehen</a:t>
            </a:r>
            <a:r>
              <a:rPr lang="en-US">
                <a:ea typeface="Calibri"/>
                <a:cs typeface="Calibri"/>
              </a:rPr>
              <a:t> Sie die Daten </a:t>
            </a:r>
            <a:r>
              <a:rPr lang="en-US" err="1">
                <a:ea typeface="Calibri"/>
                <a:cs typeface="Calibri"/>
              </a:rPr>
              <a:t>aus</a:t>
            </a:r>
            <a:r>
              <a:rPr lang="en-US">
                <a:ea typeface="Calibri"/>
                <a:cs typeface="Calibri"/>
              </a:rPr>
              <a:t> Ö</a:t>
            </a:r>
          </a:p>
          <a:p>
            <a:pPr algn="just"/>
            <a:r>
              <a:rPr lang="en-US">
                <a:ea typeface="Calibri"/>
                <a:cs typeface="Calibri"/>
              </a:rPr>
              <a:t>In ORANGE den </a:t>
            </a:r>
            <a:r>
              <a:rPr lang="en-US" err="1">
                <a:ea typeface="Calibri"/>
                <a:cs typeface="Calibri"/>
              </a:rPr>
              <a:t>internationalen</a:t>
            </a:r>
            <a:r>
              <a:rPr lang="en-US">
                <a:ea typeface="Calibri"/>
                <a:cs typeface="Calibri"/>
              </a:rPr>
              <a:t> </a:t>
            </a:r>
            <a:r>
              <a:rPr lang="en-US" err="1">
                <a:ea typeface="Calibri"/>
                <a:cs typeface="Calibri"/>
              </a:rPr>
              <a:t>Durchschnitt</a:t>
            </a:r>
            <a:endParaRPr lang="en-US">
              <a:ea typeface="Calibri"/>
              <a:cs typeface="Calibri"/>
            </a:endParaRPr>
          </a:p>
          <a:p>
            <a:pPr algn="just"/>
            <a:endParaRPr lang="en-US">
              <a:ea typeface="Calibri"/>
              <a:cs typeface="Calibri"/>
            </a:endParaRPr>
          </a:p>
          <a:p>
            <a:pPr algn="just"/>
            <a:r>
              <a:rPr lang="en-US">
                <a:ea typeface="Calibri"/>
                <a:cs typeface="Calibri"/>
              </a:rPr>
              <a:t>Hier </a:t>
            </a:r>
            <a:r>
              <a:rPr lang="en-US" err="1">
                <a:ea typeface="Calibri"/>
                <a:cs typeface="Calibri"/>
              </a:rPr>
              <a:t>sieht</a:t>
            </a:r>
            <a:r>
              <a:rPr lang="en-US">
                <a:ea typeface="Calibri"/>
                <a:cs typeface="Calibri"/>
              </a:rPr>
              <a:t> man, </a:t>
            </a:r>
            <a:r>
              <a:rPr lang="en-US" err="1">
                <a:ea typeface="Calibri"/>
                <a:cs typeface="Calibri"/>
              </a:rPr>
              <a:t>dass</a:t>
            </a:r>
            <a:r>
              <a:rPr lang="en-US">
                <a:ea typeface="Calibri"/>
                <a:cs typeface="Calibri"/>
              </a:rPr>
              <a:t> die </a:t>
            </a:r>
            <a:r>
              <a:rPr lang="en-US" err="1">
                <a:ea typeface="Calibri"/>
                <a:cs typeface="Calibri"/>
              </a:rPr>
              <a:t>Personen</a:t>
            </a:r>
            <a:r>
              <a:rPr lang="en-US">
                <a:ea typeface="Calibri"/>
                <a:cs typeface="Calibri"/>
              </a:rPr>
              <a:t> </a:t>
            </a:r>
            <a:r>
              <a:rPr lang="en-US" err="1">
                <a:ea typeface="Calibri"/>
                <a:cs typeface="Calibri"/>
              </a:rPr>
              <a:t>aus</a:t>
            </a:r>
            <a:r>
              <a:rPr lang="en-US">
                <a:ea typeface="Calibri"/>
                <a:cs typeface="Calibri"/>
              </a:rPr>
              <a:t> </a:t>
            </a:r>
            <a:r>
              <a:rPr lang="en-US" err="1">
                <a:ea typeface="Calibri"/>
                <a:cs typeface="Calibri"/>
              </a:rPr>
              <a:t>Österreich</a:t>
            </a:r>
            <a:r>
              <a:rPr lang="en-US">
                <a:ea typeface="Calibri"/>
                <a:cs typeface="Calibri"/>
              </a:rPr>
              <a:t> </a:t>
            </a:r>
            <a:r>
              <a:rPr lang="en-US" err="1">
                <a:ea typeface="Calibri"/>
                <a:cs typeface="Calibri"/>
              </a:rPr>
              <a:t>ihre</a:t>
            </a:r>
            <a:r>
              <a:rPr lang="en-US">
                <a:ea typeface="Calibri"/>
                <a:cs typeface="Calibri"/>
              </a:rPr>
              <a:t> </a:t>
            </a:r>
            <a:r>
              <a:rPr lang="en-US" err="1">
                <a:ea typeface="Calibri"/>
                <a:cs typeface="Calibri"/>
              </a:rPr>
              <a:t>Kompetenz</a:t>
            </a:r>
            <a:r>
              <a:rPr lang="en-US">
                <a:ea typeface="Calibri"/>
                <a:cs typeface="Calibri"/>
              </a:rPr>
              <a:t> </a:t>
            </a:r>
            <a:r>
              <a:rPr lang="en-US" err="1">
                <a:ea typeface="Calibri"/>
                <a:cs typeface="Calibri"/>
              </a:rPr>
              <a:t>zum</a:t>
            </a:r>
            <a:r>
              <a:rPr lang="en-US">
                <a:ea typeface="Calibri"/>
                <a:cs typeface="Calibri"/>
              </a:rPr>
              <a:t> </a:t>
            </a:r>
            <a:r>
              <a:rPr lang="en-US" err="1">
                <a:ea typeface="Calibri"/>
                <a:cs typeface="Calibri"/>
              </a:rPr>
              <a:t>kooperativen</a:t>
            </a:r>
            <a:r>
              <a:rPr lang="en-US">
                <a:ea typeface="Calibri"/>
                <a:cs typeface="Calibri"/>
              </a:rPr>
              <a:t> </a:t>
            </a:r>
            <a:r>
              <a:rPr lang="en-US" err="1">
                <a:ea typeface="Calibri"/>
                <a:cs typeface="Calibri"/>
              </a:rPr>
              <a:t>Arbeiten</a:t>
            </a:r>
            <a:r>
              <a:rPr lang="en-US">
                <a:ea typeface="Calibri"/>
                <a:cs typeface="Calibri"/>
              </a:rPr>
              <a:t> </a:t>
            </a:r>
            <a:r>
              <a:rPr lang="en-US" err="1">
                <a:ea typeface="Calibri"/>
                <a:cs typeface="Calibri"/>
              </a:rPr>
              <a:t>mit</a:t>
            </a:r>
            <a:r>
              <a:rPr lang="en-US">
                <a:ea typeface="Calibri"/>
                <a:cs typeface="Calibri"/>
              </a:rPr>
              <a:t> </a:t>
            </a:r>
            <a:r>
              <a:rPr lang="en-US" err="1">
                <a:ea typeface="Calibri"/>
                <a:cs typeface="Calibri"/>
              </a:rPr>
              <a:t>anderen</a:t>
            </a:r>
            <a:r>
              <a:rPr lang="en-US">
                <a:ea typeface="Calibri"/>
                <a:cs typeface="Calibri"/>
              </a:rPr>
              <a:t> </a:t>
            </a:r>
            <a:r>
              <a:rPr lang="en-US" err="1">
                <a:ea typeface="Calibri"/>
                <a:cs typeface="Calibri"/>
              </a:rPr>
              <a:t>Berufsfeldern</a:t>
            </a:r>
            <a:r>
              <a:rPr lang="en-US">
                <a:ea typeface="Calibri"/>
                <a:cs typeface="Calibri"/>
              </a:rPr>
              <a:t> </a:t>
            </a:r>
            <a:r>
              <a:rPr lang="en-US" err="1">
                <a:ea typeface="Calibri"/>
                <a:cs typeface="Calibri"/>
              </a:rPr>
              <a:t>sehr</a:t>
            </a:r>
            <a:r>
              <a:rPr lang="en-US">
                <a:ea typeface="Calibri"/>
                <a:cs typeface="Calibri"/>
              </a:rPr>
              <a:t> </a:t>
            </a:r>
            <a:r>
              <a:rPr lang="en-US" err="1">
                <a:ea typeface="Calibri"/>
                <a:cs typeface="Calibri"/>
              </a:rPr>
              <a:t>viel</a:t>
            </a:r>
            <a:r>
              <a:rPr lang="en-US">
                <a:ea typeface="Calibri"/>
                <a:cs typeface="Calibri"/>
              </a:rPr>
              <a:t> </a:t>
            </a:r>
            <a:r>
              <a:rPr lang="en-US" err="1">
                <a:ea typeface="Calibri"/>
                <a:cs typeface="Calibri"/>
              </a:rPr>
              <a:t>besser</a:t>
            </a:r>
            <a:r>
              <a:rPr lang="en-US">
                <a:ea typeface="Calibri"/>
                <a:cs typeface="Calibri"/>
              </a:rPr>
              <a:t> </a:t>
            </a:r>
            <a:r>
              <a:rPr lang="en-US" err="1">
                <a:ea typeface="Calibri"/>
                <a:cs typeface="Calibri"/>
              </a:rPr>
              <a:t>einschätzen</a:t>
            </a:r>
            <a:r>
              <a:rPr lang="en-US">
                <a:ea typeface="Calibri"/>
                <a:cs typeface="Calibri"/>
              </a:rPr>
              <a:t> </a:t>
            </a:r>
            <a:r>
              <a:rPr lang="en-US" err="1">
                <a:ea typeface="Calibri"/>
                <a:cs typeface="Calibri"/>
              </a:rPr>
              <a:t>als</a:t>
            </a:r>
            <a:r>
              <a:rPr lang="en-US">
                <a:ea typeface="Calibri"/>
                <a:cs typeface="Calibri"/>
              </a:rPr>
              <a:t> die </a:t>
            </a:r>
            <a:r>
              <a:rPr lang="en-US" err="1">
                <a:ea typeface="Calibri"/>
                <a:cs typeface="Calibri"/>
              </a:rPr>
              <a:t>Personen</a:t>
            </a:r>
            <a:r>
              <a:rPr lang="en-US">
                <a:ea typeface="Calibri"/>
                <a:cs typeface="Calibri"/>
              </a:rPr>
              <a:t> der </a:t>
            </a:r>
            <a:r>
              <a:rPr lang="en-US" err="1">
                <a:ea typeface="Calibri"/>
                <a:cs typeface="Calibri"/>
              </a:rPr>
              <a:t>anderen</a:t>
            </a:r>
            <a:r>
              <a:rPr lang="en-US">
                <a:ea typeface="Calibri"/>
                <a:cs typeface="Calibri"/>
              </a:rPr>
              <a:t> Länder.</a:t>
            </a:r>
          </a:p>
          <a:p>
            <a:pPr algn="just"/>
            <a:r>
              <a:rPr lang="en-US">
                <a:ea typeface="Calibri"/>
                <a:cs typeface="Calibri"/>
              </a:rPr>
              <a:t>Zu den </a:t>
            </a:r>
            <a:r>
              <a:rPr lang="en-US" err="1">
                <a:ea typeface="Calibri"/>
                <a:cs typeface="Calibri"/>
              </a:rPr>
              <a:t>Gründen</a:t>
            </a:r>
            <a:r>
              <a:rPr lang="en-US">
                <a:ea typeface="Calibri"/>
                <a:cs typeface="Calibri"/>
              </a:rPr>
              <a:t> </a:t>
            </a:r>
            <a:r>
              <a:rPr lang="en-US" err="1">
                <a:ea typeface="Calibri"/>
                <a:cs typeface="Calibri"/>
              </a:rPr>
              <a:t>kann</a:t>
            </a:r>
            <a:r>
              <a:rPr lang="en-US">
                <a:ea typeface="Calibri"/>
                <a:cs typeface="Calibri"/>
              </a:rPr>
              <a:t> man </a:t>
            </a:r>
            <a:r>
              <a:rPr lang="en-US" err="1">
                <a:ea typeface="Calibri"/>
                <a:cs typeface="Calibri"/>
              </a:rPr>
              <a:t>mutmaßen</a:t>
            </a:r>
            <a:r>
              <a:rPr lang="en-US">
                <a:ea typeface="Calibri"/>
                <a:cs typeface="Calibri"/>
              </a:rPr>
              <a:t>:</a:t>
            </a:r>
          </a:p>
          <a:p>
            <a:pPr algn="just"/>
            <a:r>
              <a:rPr lang="en-US" err="1">
                <a:ea typeface="Calibri"/>
                <a:cs typeface="Calibri"/>
              </a:rPr>
              <a:t>Vielleicht</a:t>
            </a:r>
            <a:r>
              <a:rPr lang="en-US">
                <a:ea typeface="Calibri"/>
                <a:cs typeface="Calibri"/>
              </a:rPr>
              <a:t> </a:t>
            </a:r>
            <a:r>
              <a:rPr lang="en-US" err="1">
                <a:ea typeface="Calibri"/>
                <a:cs typeface="Calibri"/>
              </a:rPr>
              <a:t>liegt</a:t>
            </a:r>
            <a:r>
              <a:rPr lang="en-US">
                <a:ea typeface="Calibri"/>
                <a:cs typeface="Calibri"/>
              </a:rPr>
              <a:t> dies </a:t>
            </a:r>
            <a:r>
              <a:rPr lang="en-US" err="1">
                <a:ea typeface="Calibri"/>
                <a:cs typeface="Calibri"/>
              </a:rPr>
              <a:t>daran</a:t>
            </a:r>
            <a:r>
              <a:rPr lang="en-US">
                <a:ea typeface="Calibri"/>
                <a:cs typeface="Calibri"/>
              </a:rPr>
              <a:t>, </a:t>
            </a:r>
            <a:r>
              <a:rPr lang="en-US" err="1">
                <a:ea typeface="Calibri"/>
                <a:cs typeface="Calibri"/>
              </a:rPr>
              <a:t>dass</a:t>
            </a:r>
            <a:r>
              <a:rPr lang="en-US">
                <a:ea typeface="Calibri"/>
                <a:cs typeface="Calibri"/>
              </a:rPr>
              <a:t> die Steiermark </a:t>
            </a:r>
            <a:r>
              <a:rPr lang="en-US" err="1">
                <a:ea typeface="Calibri"/>
                <a:cs typeface="Calibri"/>
              </a:rPr>
              <a:t>als</a:t>
            </a:r>
            <a:r>
              <a:rPr lang="en-US">
                <a:ea typeface="Calibri"/>
                <a:cs typeface="Calibri"/>
              </a:rPr>
              <a:t> </a:t>
            </a:r>
            <a:r>
              <a:rPr lang="en-US" err="1">
                <a:ea typeface="Calibri"/>
                <a:cs typeface="Calibri"/>
              </a:rPr>
              <a:t>Modellregion</a:t>
            </a:r>
            <a:r>
              <a:rPr lang="en-US">
                <a:ea typeface="Calibri"/>
                <a:cs typeface="Calibri"/>
              </a:rPr>
              <a:t> für </a:t>
            </a:r>
            <a:r>
              <a:rPr lang="en-US" err="1">
                <a:ea typeface="Calibri"/>
                <a:cs typeface="Calibri"/>
              </a:rPr>
              <a:t>Inklusion</a:t>
            </a:r>
            <a:r>
              <a:rPr lang="en-US">
                <a:ea typeface="Calibri"/>
                <a:cs typeface="Calibri"/>
              </a:rPr>
              <a:t> nun </a:t>
            </a:r>
            <a:r>
              <a:rPr lang="en-US" err="1">
                <a:ea typeface="Calibri"/>
                <a:cs typeface="Calibri"/>
              </a:rPr>
              <a:t>doch</a:t>
            </a:r>
            <a:r>
              <a:rPr lang="en-US">
                <a:ea typeface="Calibri"/>
                <a:cs typeface="Calibri"/>
              </a:rPr>
              <a:t> </a:t>
            </a:r>
            <a:r>
              <a:rPr lang="en-US" err="1">
                <a:ea typeface="Calibri"/>
                <a:cs typeface="Calibri"/>
              </a:rPr>
              <a:t>über</a:t>
            </a:r>
            <a:r>
              <a:rPr lang="en-US">
                <a:ea typeface="Calibri"/>
                <a:cs typeface="Calibri"/>
              </a:rPr>
              <a:t> </a:t>
            </a:r>
            <a:r>
              <a:rPr lang="en-US" err="1">
                <a:ea typeface="Calibri"/>
                <a:cs typeface="Calibri"/>
              </a:rPr>
              <a:t>viele</a:t>
            </a:r>
            <a:r>
              <a:rPr lang="en-US">
                <a:ea typeface="Calibri"/>
                <a:cs typeface="Calibri"/>
              </a:rPr>
              <a:t> Jahre Expertise in </a:t>
            </a:r>
            <a:r>
              <a:rPr lang="en-US" err="1">
                <a:ea typeface="Calibri"/>
                <a:cs typeface="Calibri"/>
              </a:rPr>
              <a:t>dieser</a:t>
            </a:r>
            <a:r>
              <a:rPr lang="en-US">
                <a:ea typeface="Calibri"/>
                <a:cs typeface="Calibri"/>
              </a:rPr>
              <a:t> Frage </a:t>
            </a:r>
            <a:r>
              <a:rPr lang="en-US" err="1">
                <a:ea typeface="Calibri"/>
                <a:cs typeface="Calibri"/>
              </a:rPr>
              <a:t>aufweist</a:t>
            </a:r>
            <a:r>
              <a:rPr lang="en-US">
                <a:ea typeface="Calibri"/>
                <a:cs typeface="Calibri"/>
              </a:rPr>
              <a:t> und in </a:t>
            </a:r>
            <a:r>
              <a:rPr lang="en-US" err="1">
                <a:ea typeface="Calibri"/>
                <a:cs typeface="Calibri"/>
              </a:rPr>
              <a:t>anderen</a:t>
            </a:r>
            <a:r>
              <a:rPr lang="en-US">
                <a:ea typeface="Calibri"/>
                <a:cs typeface="Calibri"/>
              </a:rPr>
              <a:t> </a:t>
            </a:r>
            <a:r>
              <a:rPr lang="en-US" err="1">
                <a:ea typeface="Calibri"/>
                <a:cs typeface="Calibri"/>
              </a:rPr>
              <a:t>Ländern</a:t>
            </a:r>
            <a:r>
              <a:rPr lang="en-US">
                <a:ea typeface="Calibri"/>
                <a:cs typeface="Calibri"/>
              </a:rPr>
              <a:t> dies </a:t>
            </a:r>
            <a:r>
              <a:rPr lang="en-US" err="1">
                <a:ea typeface="Calibri"/>
                <a:cs typeface="Calibri"/>
              </a:rPr>
              <a:t>bislang</a:t>
            </a:r>
            <a:r>
              <a:rPr lang="en-US">
                <a:ea typeface="Calibri"/>
                <a:cs typeface="Calibri"/>
              </a:rPr>
              <a:t> </a:t>
            </a:r>
            <a:r>
              <a:rPr lang="en-US" err="1">
                <a:ea typeface="Calibri"/>
                <a:cs typeface="Calibri"/>
              </a:rPr>
              <a:t>nicht</a:t>
            </a:r>
            <a:r>
              <a:rPr lang="en-US">
                <a:ea typeface="Calibri"/>
                <a:cs typeface="Calibri"/>
              </a:rPr>
              <a:t> der Fall </a:t>
            </a:r>
            <a:r>
              <a:rPr lang="en-US" err="1">
                <a:ea typeface="Calibri"/>
                <a:cs typeface="Calibri"/>
              </a:rPr>
              <a:t>ist</a:t>
            </a:r>
            <a:r>
              <a:rPr lang="en-US">
                <a:ea typeface="Calibri"/>
                <a:cs typeface="Calibri"/>
              </a:rPr>
              <a:t>.</a:t>
            </a:r>
          </a:p>
        </p:txBody>
      </p:sp>
      <p:sp>
        <p:nvSpPr>
          <p:cNvPr id="4" name="Slide Number Placeholder 3"/>
          <p:cNvSpPr>
            <a:spLocks noGrp="1"/>
          </p:cNvSpPr>
          <p:nvPr>
            <p:ph type="sldNum" sz="quarter" idx="5"/>
          </p:nvPr>
        </p:nvSpPr>
        <p:spPr/>
        <p:txBody>
          <a:bodyPr/>
          <a:lstStyle/>
          <a:p>
            <a:fld id="{627A6BAF-53A7-4ACA-A448-5947C6256F17}" type="slidenum">
              <a:rPr lang="en-GB" smtClean="0"/>
              <a:t>36</a:t>
            </a:fld>
            <a:endParaRPr lang="en-GB"/>
          </a:p>
        </p:txBody>
      </p:sp>
    </p:spTree>
    <p:extLst>
      <p:ext uri="{BB962C8B-B14F-4D97-AF65-F5344CB8AC3E}">
        <p14:creationId xmlns:p14="http://schemas.microsoft.com/office/powerpoint/2010/main" val="262372616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Die </a:t>
            </a:r>
            <a:r>
              <a:rPr lang="en-US" err="1"/>
              <a:t>Einschätzung</a:t>
            </a:r>
            <a:r>
              <a:rPr lang="en-US"/>
              <a:t> des </a:t>
            </a:r>
            <a:r>
              <a:rPr lang="en-US" err="1"/>
              <a:t>Schulungsbedarfs</a:t>
            </a:r>
            <a:r>
              <a:rPr lang="en-US"/>
              <a:t> </a:t>
            </a:r>
            <a:r>
              <a:rPr lang="en-US" i="1" err="1"/>
              <a:t>zur</a:t>
            </a:r>
            <a:r>
              <a:rPr lang="en-US" i="1"/>
              <a:t> </a:t>
            </a:r>
            <a:r>
              <a:rPr lang="en-US" i="1" err="1"/>
              <a:t>Entwicklung</a:t>
            </a:r>
            <a:r>
              <a:rPr lang="en-US" i="1"/>
              <a:t> von </a:t>
            </a:r>
            <a:r>
              <a:rPr lang="en-US" i="1" err="1"/>
              <a:t>Kunstprojekten</a:t>
            </a:r>
            <a:r>
              <a:rPr lang="en-US" i="1"/>
              <a:t>, die das </a:t>
            </a:r>
            <a:r>
              <a:rPr lang="en-US" i="1" err="1"/>
              <a:t>Lernen</a:t>
            </a:r>
            <a:r>
              <a:rPr lang="en-US" i="1"/>
              <a:t> und die </a:t>
            </a:r>
            <a:r>
              <a:rPr lang="en-US" i="1" err="1"/>
              <a:t>Teilhabe</a:t>
            </a:r>
            <a:r>
              <a:rPr lang="en-US" i="1"/>
              <a:t> für alle </a:t>
            </a:r>
            <a:r>
              <a:rPr lang="en-US" i="1" err="1"/>
              <a:t>Personen</a:t>
            </a:r>
            <a:r>
              <a:rPr lang="en-US" i="1"/>
              <a:t> </a:t>
            </a:r>
            <a:r>
              <a:rPr lang="en-US" i="1" err="1"/>
              <a:t>ermöglichen</a:t>
            </a:r>
            <a:r>
              <a:rPr lang="en-US" i="1"/>
              <a:t>, </a:t>
            </a:r>
            <a:r>
              <a:rPr lang="en-US" i="1" err="1"/>
              <a:t>erbrachte</a:t>
            </a:r>
            <a:r>
              <a:rPr lang="en-US" i="1"/>
              <a:t> </a:t>
            </a:r>
            <a:r>
              <a:rPr lang="en-US" i="1" err="1"/>
              <a:t>folgendes</a:t>
            </a:r>
            <a:r>
              <a:rPr lang="en-US" i="1"/>
              <a:t> Bild:</a:t>
            </a:r>
            <a:r>
              <a:rPr lang="en-US"/>
              <a:t>:</a:t>
            </a:r>
            <a:endParaRPr lang="en-US" i="1">
              <a:ea typeface="Calibri" panose="020F0502020204030204"/>
              <a:cs typeface="Calibri" panose="020F0502020204030204"/>
            </a:endParaRPr>
          </a:p>
          <a:p>
            <a:pPr algn="just"/>
            <a:r>
              <a:rPr lang="en-US"/>
              <a:t>Die </a:t>
            </a:r>
            <a:r>
              <a:rPr lang="en-US" err="1"/>
              <a:t>Beurteilungsmöglichkeiten</a:t>
            </a:r>
            <a:r>
              <a:rPr lang="en-US"/>
              <a:t> </a:t>
            </a:r>
            <a:r>
              <a:rPr lang="en-US" err="1"/>
              <a:t>reichten</a:t>
            </a:r>
            <a:r>
              <a:rPr lang="en-US"/>
              <a:t> </a:t>
            </a:r>
            <a:r>
              <a:rPr lang="en-US" err="1"/>
              <a:t>hier</a:t>
            </a:r>
            <a:r>
              <a:rPr lang="en-US"/>
              <a:t> </a:t>
            </a:r>
            <a:r>
              <a:rPr lang="en-US" err="1"/>
              <a:t>wieder</a:t>
            </a:r>
            <a:r>
              <a:rPr lang="en-US"/>
              <a:t> von 1= ich </a:t>
            </a:r>
            <a:r>
              <a:rPr lang="en-US" err="1"/>
              <a:t>brauche</a:t>
            </a:r>
            <a:r>
              <a:rPr lang="en-US"/>
              <a:t> KEIN Training bis 10 = ich </a:t>
            </a:r>
            <a:r>
              <a:rPr lang="en-US" err="1"/>
              <a:t>benötige</a:t>
            </a:r>
            <a:r>
              <a:rPr lang="en-US"/>
              <a:t> </a:t>
            </a:r>
            <a:r>
              <a:rPr lang="en-US" err="1"/>
              <a:t>viel</a:t>
            </a:r>
            <a:r>
              <a:rPr lang="en-US"/>
              <a:t> Training</a:t>
            </a:r>
            <a:endParaRPr lang="en-US">
              <a:ea typeface="Calibri"/>
              <a:cs typeface="Calibri"/>
            </a:endParaRPr>
          </a:p>
          <a:p>
            <a:pPr algn="just"/>
            <a:endParaRPr lang="en-US">
              <a:ea typeface="Calibri"/>
              <a:cs typeface="Calibri"/>
            </a:endParaRPr>
          </a:p>
          <a:p>
            <a:pPr algn="just"/>
            <a:r>
              <a:rPr lang="en-US">
                <a:ea typeface="Calibri"/>
                <a:cs typeface="Calibri"/>
              </a:rPr>
              <a:t>IN Ö (in der </a:t>
            </a:r>
            <a:r>
              <a:rPr lang="en-US" err="1">
                <a:ea typeface="Calibri"/>
                <a:cs typeface="Calibri"/>
              </a:rPr>
              <a:t>Farbe</a:t>
            </a:r>
            <a:r>
              <a:rPr lang="en-US">
                <a:ea typeface="Calibri"/>
                <a:cs typeface="Calibri"/>
              </a:rPr>
              <a:t> GRÜN) </a:t>
            </a:r>
            <a:r>
              <a:rPr lang="en-US" err="1">
                <a:ea typeface="Calibri"/>
                <a:cs typeface="Calibri"/>
              </a:rPr>
              <a:t>wird</a:t>
            </a:r>
            <a:r>
              <a:rPr lang="en-US">
                <a:ea typeface="Calibri"/>
                <a:cs typeface="Calibri"/>
              </a:rPr>
              <a:t> am </a:t>
            </a:r>
            <a:r>
              <a:rPr lang="en-US" err="1">
                <a:ea typeface="Calibri"/>
                <a:cs typeface="Calibri"/>
              </a:rPr>
              <a:t>ehesten</a:t>
            </a:r>
            <a:r>
              <a:rPr lang="en-US">
                <a:ea typeface="Calibri"/>
                <a:cs typeface="Calibri"/>
              </a:rPr>
              <a:t> das Training </a:t>
            </a:r>
            <a:r>
              <a:rPr lang="en-US" err="1">
                <a:ea typeface="Calibri"/>
                <a:cs typeface="Calibri"/>
              </a:rPr>
              <a:t>benötigt</a:t>
            </a:r>
            <a:r>
              <a:rPr lang="en-US">
                <a:ea typeface="Calibri"/>
                <a:cs typeface="Calibri"/>
              </a:rPr>
              <a:t> </a:t>
            </a:r>
            <a:r>
              <a:rPr lang="en-US" err="1">
                <a:ea typeface="Calibri"/>
                <a:cs typeface="Calibri"/>
              </a:rPr>
              <a:t>zu</a:t>
            </a:r>
            <a:r>
              <a:rPr lang="en-US">
                <a:ea typeface="Calibri"/>
                <a:cs typeface="Calibri"/>
              </a:rPr>
              <a:t> den </a:t>
            </a:r>
            <a:r>
              <a:rPr lang="en-US" err="1">
                <a:ea typeface="Calibri"/>
                <a:cs typeface="Calibri"/>
              </a:rPr>
              <a:t>Themen</a:t>
            </a:r>
            <a:r>
              <a:rPr lang="en-US">
                <a:ea typeface="Calibri"/>
                <a:cs typeface="Calibri"/>
              </a:rPr>
              <a:t>:</a:t>
            </a:r>
          </a:p>
          <a:p>
            <a:pPr marL="171450" indent="-171450" algn="just">
              <a:buFont typeface="Arial"/>
              <a:buChar char="•"/>
            </a:pPr>
            <a:r>
              <a:rPr lang="en-US" err="1">
                <a:ea typeface="Calibri"/>
                <a:cs typeface="Calibri"/>
              </a:rPr>
              <a:t>Künstlerische</a:t>
            </a:r>
            <a:r>
              <a:rPr lang="en-US">
                <a:ea typeface="Calibri"/>
                <a:cs typeface="Calibri"/>
              </a:rPr>
              <a:t> </a:t>
            </a:r>
            <a:r>
              <a:rPr lang="en-US" err="1">
                <a:ea typeface="Calibri"/>
                <a:cs typeface="Calibri"/>
              </a:rPr>
              <a:t>Techniken</a:t>
            </a:r>
            <a:r>
              <a:rPr lang="en-US">
                <a:ea typeface="Calibri"/>
                <a:cs typeface="Calibri"/>
              </a:rPr>
              <a:t> und </a:t>
            </a:r>
            <a:r>
              <a:rPr lang="en-US" err="1">
                <a:ea typeface="Calibri"/>
                <a:cs typeface="Calibri"/>
              </a:rPr>
              <a:t>Methoden</a:t>
            </a:r>
            <a:endParaRPr lang="en-US">
              <a:ea typeface="Calibri"/>
              <a:cs typeface="Calibri"/>
            </a:endParaRPr>
          </a:p>
          <a:p>
            <a:pPr marL="171450" indent="-171450" algn="just">
              <a:buFont typeface="Arial"/>
              <a:buChar char="•"/>
            </a:pPr>
            <a:r>
              <a:rPr lang="en-US" err="1">
                <a:ea typeface="Calibri"/>
                <a:cs typeface="Calibri"/>
              </a:rPr>
              <a:t>Konzepterstellung</a:t>
            </a:r>
            <a:r>
              <a:rPr lang="en-US">
                <a:ea typeface="Calibri"/>
                <a:cs typeface="Calibri"/>
              </a:rPr>
              <a:t> für </a:t>
            </a:r>
            <a:r>
              <a:rPr lang="en-US" err="1">
                <a:ea typeface="Calibri"/>
                <a:cs typeface="Calibri"/>
              </a:rPr>
              <a:t>inklusive</a:t>
            </a:r>
            <a:r>
              <a:rPr lang="en-US">
                <a:ea typeface="Calibri"/>
                <a:cs typeface="Calibri"/>
              </a:rPr>
              <a:t> </a:t>
            </a:r>
            <a:r>
              <a:rPr lang="en-US" err="1">
                <a:ea typeface="Calibri"/>
                <a:cs typeface="Calibri"/>
              </a:rPr>
              <a:t>Kreativprojekte</a:t>
            </a:r>
            <a:r>
              <a:rPr lang="en-US">
                <a:ea typeface="Calibri"/>
                <a:cs typeface="Calibri"/>
              </a:rPr>
              <a:t> </a:t>
            </a:r>
            <a:r>
              <a:rPr lang="en-US" err="1">
                <a:ea typeface="Calibri"/>
                <a:cs typeface="Calibri"/>
              </a:rPr>
              <a:t>sowie</a:t>
            </a:r>
            <a:endParaRPr lang="en-US">
              <a:ea typeface="Calibri"/>
              <a:cs typeface="Calibri"/>
            </a:endParaRPr>
          </a:p>
          <a:p>
            <a:pPr marL="171450" indent="-171450" algn="just">
              <a:buFont typeface="Arial"/>
              <a:buChar char="•"/>
            </a:pPr>
            <a:r>
              <a:rPr lang="en-US" err="1">
                <a:ea typeface="Calibri"/>
                <a:cs typeface="Calibri"/>
              </a:rPr>
              <a:t>Methoden</a:t>
            </a:r>
            <a:r>
              <a:rPr lang="en-US">
                <a:ea typeface="Calibri"/>
                <a:cs typeface="Calibri"/>
              </a:rPr>
              <a:t>, die </a:t>
            </a:r>
            <a:r>
              <a:rPr lang="en-US" err="1">
                <a:ea typeface="Calibri"/>
                <a:cs typeface="Calibri"/>
              </a:rPr>
              <a:t>die</a:t>
            </a:r>
            <a:r>
              <a:rPr lang="en-US">
                <a:ea typeface="Calibri"/>
                <a:cs typeface="Calibri"/>
              </a:rPr>
              <a:t> </a:t>
            </a:r>
            <a:r>
              <a:rPr lang="en-US" err="1">
                <a:ea typeface="Calibri"/>
                <a:cs typeface="Calibri"/>
              </a:rPr>
              <a:t>Teilhabe</a:t>
            </a:r>
            <a:r>
              <a:rPr lang="en-US">
                <a:ea typeface="Calibri"/>
                <a:cs typeface="Calibri"/>
              </a:rPr>
              <a:t> </a:t>
            </a:r>
            <a:r>
              <a:rPr lang="en-US" err="1">
                <a:ea typeface="Calibri"/>
                <a:cs typeface="Calibri"/>
              </a:rPr>
              <a:t>aller</a:t>
            </a:r>
            <a:r>
              <a:rPr lang="en-US">
                <a:ea typeface="Calibri"/>
                <a:cs typeface="Calibri"/>
              </a:rPr>
              <a:t> </a:t>
            </a:r>
            <a:r>
              <a:rPr lang="en-US" err="1">
                <a:ea typeface="Calibri"/>
                <a:cs typeface="Calibri"/>
              </a:rPr>
              <a:t>ermöglichen</a:t>
            </a:r>
            <a:endParaRPr lang="en-US">
              <a:ea typeface="Calibri"/>
              <a:cs typeface="Calibri"/>
            </a:endParaRPr>
          </a:p>
          <a:p>
            <a:pPr marL="171450" indent="-171450" algn="just">
              <a:buFont typeface="Arial"/>
              <a:buChar char="•"/>
            </a:pPr>
            <a:endParaRPr lang="en-US">
              <a:ea typeface="Calibri"/>
              <a:cs typeface="Calibri"/>
            </a:endParaRPr>
          </a:p>
          <a:p>
            <a:pPr algn="just"/>
            <a:r>
              <a:rPr lang="en-US" err="1">
                <a:ea typeface="Calibri"/>
                <a:cs typeface="Calibri"/>
              </a:rPr>
              <a:t>Verglichen</a:t>
            </a:r>
            <a:r>
              <a:rPr lang="en-US">
                <a:ea typeface="Calibri"/>
                <a:cs typeface="Calibri"/>
              </a:rPr>
              <a:t> </a:t>
            </a:r>
            <a:r>
              <a:rPr lang="en-US" err="1">
                <a:ea typeface="Calibri"/>
                <a:cs typeface="Calibri"/>
              </a:rPr>
              <a:t>mit</a:t>
            </a:r>
            <a:r>
              <a:rPr lang="en-US">
                <a:ea typeface="Calibri"/>
                <a:cs typeface="Calibri"/>
              </a:rPr>
              <a:t> den </a:t>
            </a:r>
            <a:r>
              <a:rPr lang="en-US" err="1">
                <a:ea typeface="Calibri"/>
                <a:cs typeface="Calibri"/>
              </a:rPr>
              <a:t>internationalen</a:t>
            </a:r>
            <a:r>
              <a:rPr lang="en-US">
                <a:ea typeface="Calibri"/>
                <a:cs typeface="Calibri"/>
              </a:rPr>
              <a:t> Daten (in der </a:t>
            </a:r>
            <a:r>
              <a:rPr lang="en-US" err="1">
                <a:ea typeface="Calibri"/>
                <a:cs typeface="Calibri"/>
              </a:rPr>
              <a:t>Farbe</a:t>
            </a:r>
            <a:r>
              <a:rPr lang="en-US">
                <a:ea typeface="Calibri"/>
                <a:cs typeface="Calibri"/>
              </a:rPr>
              <a:t> Orange) </a:t>
            </a:r>
            <a:r>
              <a:rPr lang="en-US" err="1">
                <a:ea typeface="Calibri"/>
                <a:cs typeface="Calibri"/>
              </a:rPr>
              <a:t>zeigt</a:t>
            </a:r>
            <a:r>
              <a:rPr lang="en-US">
                <a:ea typeface="Calibri"/>
                <a:cs typeface="Calibri"/>
              </a:rPr>
              <a:t> </a:t>
            </a:r>
            <a:r>
              <a:rPr lang="en-US" err="1">
                <a:ea typeface="Calibri"/>
                <a:cs typeface="Calibri"/>
              </a:rPr>
              <a:t>sich</a:t>
            </a:r>
            <a:r>
              <a:rPr lang="en-US">
                <a:ea typeface="Calibri"/>
                <a:cs typeface="Calibri"/>
              </a:rPr>
              <a:t> </a:t>
            </a:r>
            <a:r>
              <a:rPr lang="en-US" err="1">
                <a:ea typeface="Calibri"/>
                <a:cs typeface="Calibri"/>
              </a:rPr>
              <a:t>jedenfalls</a:t>
            </a:r>
            <a:r>
              <a:rPr lang="en-US">
                <a:ea typeface="Calibri"/>
                <a:cs typeface="Calibri"/>
              </a:rPr>
              <a:t> </a:t>
            </a:r>
            <a:r>
              <a:rPr lang="en-US" err="1">
                <a:ea typeface="Calibri"/>
                <a:cs typeface="Calibri"/>
              </a:rPr>
              <a:t>wieder</a:t>
            </a:r>
            <a:r>
              <a:rPr lang="en-US">
                <a:ea typeface="Calibri"/>
                <a:cs typeface="Calibri"/>
              </a:rPr>
              <a:t> das Bild, </a:t>
            </a:r>
            <a:r>
              <a:rPr lang="en-US" err="1">
                <a:ea typeface="Calibri"/>
                <a:cs typeface="Calibri"/>
              </a:rPr>
              <a:t>dass</a:t>
            </a:r>
            <a:r>
              <a:rPr lang="en-US">
                <a:ea typeface="Calibri"/>
                <a:cs typeface="Calibri"/>
              </a:rPr>
              <a:t> der </a:t>
            </a:r>
            <a:r>
              <a:rPr lang="en-US" err="1">
                <a:ea typeface="Calibri"/>
                <a:cs typeface="Calibri"/>
              </a:rPr>
              <a:t>Schulungsbedarf</a:t>
            </a:r>
            <a:r>
              <a:rPr lang="en-US">
                <a:ea typeface="Calibri"/>
                <a:cs typeface="Calibri"/>
              </a:rPr>
              <a:t> </a:t>
            </a:r>
            <a:r>
              <a:rPr lang="en-US" err="1">
                <a:ea typeface="Calibri"/>
                <a:cs typeface="Calibri"/>
              </a:rPr>
              <a:t>wesentlich</a:t>
            </a:r>
            <a:r>
              <a:rPr lang="en-US">
                <a:ea typeface="Calibri"/>
                <a:cs typeface="Calibri"/>
              </a:rPr>
              <a:t> </a:t>
            </a:r>
            <a:r>
              <a:rPr lang="en-US" err="1">
                <a:ea typeface="Calibri"/>
                <a:cs typeface="Calibri"/>
              </a:rPr>
              <a:t>höher</a:t>
            </a:r>
            <a:r>
              <a:rPr lang="en-US">
                <a:ea typeface="Calibri"/>
                <a:cs typeface="Calibri"/>
              </a:rPr>
              <a:t> </a:t>
            </a:r>
            <a:r>
              <a:rPr lang="en-US" err="1">
                <a:ea typeface="Calibri"/>
                <a:cs typeface="Calibri"/>
              </a:rPr>
              <a:t>rückgemeldet</a:t>
            </a:r>
            <a:r>
              <a:rPr lang="en-US">
                <a:ea typeface="Calibri"/>
                <a:cs typeface="Calibri"/>
              </a:rPr>
              <a:t> </a:t>
            </a:r>
            <a:r>
              <a:rPr lang="en-US" err="1">
                <a:ea typeface="Calibri"/>
                <a:cs typeface="Calibri"/>
              </a:rPr>
              <a:t>wird</a:t>
            </a:r>
            <a:r>
              <a:rPr lang="en-US">
                <a:ea typeface="Calibri"/>
                <a:cs typeface="Calibri"/>
              </a:rPr>
              <a:t> </a:t>
            </a:r>
            <a:r>
              <a:rPr lang="en-US" err="1">
                <a:ea typeface="Calibri"/>
                <a:cs typeface="Calibri"/>
              </a:rPr>
              <a:t>als</a:t>
            </a:r>
            <a:r>
              <a:rPr lang="en-US">
                <a:ea typeface="Calibri"/>
                <a:cs typeface="Calibri"/>
              </a:rPr>
              <a:t> in Ö.</a:t>
            </a:r>
          </a:p>
          <a:p>
            <a:pPr algn="just"/>
            <a:endParaRPr lang="en-US">
              <a:ea typeface="Calibri"/>
              <a:cs typeface="Calibri"/>
            </a:endParaRPr>
          </a:p>
        </p:txBody>
      </p:sp>
      <p:sp>
        <p:nvSpPr>
          <p:cNvPr id="4" name="Slide Number Placeholder 3"/>
          <p:cNvSpPr>
            <a:spLocks noGrp="1"/>
          </p:cNvSpPr>
          <p:nvPr>
            <p:ph type="sldNum" sz="quarter" idx="5"/>
          </p:nvPr>
        </p:nvSpPr>
        <p:spPr/>
        <p:txBody>
          <a:bodyPr/>
          <a:lstStyle/>
          <a:p>
            <a:fld id="{627A6BAF-53A7-4ACA-A448-5947C6256F17}" type="slidenum">
              <a:rPr lang="en-GB" smtClean="0"/>
              <a:t>37</a:t>
            </a:fld>
            <a:endParaRPr lang="en-GB"/>
          </a:p>
        </p:txBody>
      </p:sp>
    </p:spTree>
    <p:extLst>
      <p:ext uri="{BB962C8B-B14F-4D97-AF65-F5344CB8AC3E}">
        <p14:creationId xmlns:p14="http://schemas.microsoft.com/office/powerpoint/2010/main" val="243114948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cs typeface="Calibri"/>
              </a:rPr>
              <a:t>Bild aus dem Grazer Kunsthaus (Künstlerin Elke Auer, 2021)</a:t>
            </a:r>
          </a:p>
        </p:txBody>
      </p:sp>
      <p:sp>
        <p:nvSpPr>
          <p:cNvPr id="4" name="Foliennummernplatzhalter 3"/>
          <p:cNvSpPr>
            <a:spLocks noGrp="1"/>
          </p:cNvSpPr>
          <p:nvPr>
            <p:ph type="sldNum" sz="quarter" idx="5"/>
          </p:nvPr>
        </p:nvSpPr>
        <p:spPr/>
        <p:txBody>
          <a:bodyPr/>
          <a:lstStyle/>
          <a:p>
            <a:fld id="{627A6BAF-53A7-4ACA-A448-5947C6256F17}" type="slidenum">
              <a:rPr lang="en-GB" smtClean="0"/>
              <a:t>38</a:t>
            </a:fld>
            <a:endParaRPr lang="en-GB"/>
          </a:p>
        </p:txBody>
      </p:sp>
    </p:spTree>
    <p:extLst>
      <p:ext uri="{BB962C8B-B14F-4D97-AF65-F5344CB8AC3E}">
        <p14:creationId xmlns:p14="http://schemas.microsoft.com/office/powerpoint/2010/main" val="139967579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cs typeface="Calibri"/>
            </a:endParaRPr>
          </a:p>
        </p:txBody>
      </p:sp>
      <p:sp>
        <p:nvSpPr>
          <p:cNvPr id="4" name="Foliennummernplatzhalter 3"/>
          <p:cNvSpPr>
            <a:spLocks noGrp="1"/>
          </p:cNvSpPr>
          <p:nvPr>
            <p:ph type="sldNum" sz="quarter" idx="5"/>
          </p:nvPr>
        </p:nvSpPr>
        <p:spPr/>
        <p:txBody>
          <a:bodyPr/>
          <a:lstStyle/>
          <a:p>
            <a:fld id="{627A6BAF-53A7-4ACA-A448-5947C6256F17}" type="slidenum">
              <a:rPr lang="en-GB" smtClean="0"/>
              <a:t>39</a:t>
            </a:fld>
            <a:endParaRPr lang="en-GB"/>
          </a:p>
        </p:txBody>
      </p:sp>
    </p:spTree>
    <p:extLst>
      <p:ext uri="{BB962C8B-B14F-4D97-AF65-F5344CB8AC3E}">
        <p14:creationId xmlns:p14="http://schemas.microsoft.com/office/powerpoint/2010/main" val="222060667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85750" indent="-285750">
              <a:spcBef>
                <a:spcPct val="20000"/>
              </a:spcBef>
              <a:buFont typeface="Arial"/>
              <a:buChar char="•"/>
            </a:pPr>
            <a:r>
              <a:rPr lang="de-DE"/>
              <a:t>Welcher Art sollen diese Schulungen sein?</a:t>
            </a:r>
          </a:p>
        </p:txBody>
      </p:sp>
      <p:sp>
        <p:nvSpPr>
          <p:cNvPr id="4" name="Foliennummernplatzhalter 3"/>
          <p:cNvSpPr>
            <a:spLocks noGrp="1"/>
          </p:cNvSpPr>
          <p:nvPr>
            <p:ph type="sldNum" sz="quarter" idx="5"/>
          </p:nvPr>
        </p:nvSpPr>
        <p:spPr/>
        <p:txBody>
          <a:bodyPr/>
          <a:lstStyle/>
          <a:p>
            <a:fld id="{9356A0BD-F0A7-4645-9B41-1223B8895C0B}" type="slidenum">
              <a:rPr lang="en-GB" smtClean="0"/>
              <a:t>40</a:t>
            </a:fld>
            <a:endParaRPr lang="en-GB"/>
          </a:p>
        </p:txBody>
      </p:sp>
    </p:spTree>
    <p:extLst>
      <p:ext uri="{BB962C8B-B14F-4D97-AF65-F5344CB8AC3E}">
        <p14:creationId xmlns:p14="http://schemas.microsoft.com/office/powerpoint/2010/main" val="161715167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err="1"/>
              <a:t>Ausstellung„Ladies</a:t>
            </a:r>
            <a:r>
              <a:rPr lang="en-US"/>
              <a:t> and Gentlemen-Das fragile </a:t>
            </a:r>
            <a:r>
              <a:rPr lang="en-US" err="1"/>
              <a:t>feministische</a:t>
            </a:r>
            <a:r>
              <a:rPr lang="en-US"/>
              <a:t> </a:t>
            </a:r>
            <a:r>
              <a:rPr lang="en-US" err="1"/>
              <a:t>Wir“Ladies</a:t>
            </a:r>
            <a:r>
              <a:rPr lang="en-US"/>
              <a:t> and </a:t>
            </a:r>
            <a:r>
              <a:rPr lang="en-US" err="1"/>
              <a:t>Gentlemenmacht</a:t>
            </a:r>
            <a:r>
              <a:rPr lang="en-US"/>
              <a:t> es </a:t>
            </a:r>
            <a:r>
              <a:rPr lang="en-US" err="1"/>
              <a:t>sich</a:t>
            </a:r>
            <a:r>
              <a:rPr lang="en-US"/>
              <a:t> </a:t>
            </a:r>
            <a:r>
              <a:rPr lang="en-US" err="1"/>
              <a:t>zur</a:t>
            </a:r>
            <a:r>
              <a:rPr lang="en-US"/>
              <a:t> Aufgabe, </a:t>
            </a:r>
            <a:r>
              <a:rPr lang="en-US" err="1"/>
              <a:t>Einblicke</a:t>
            </a:r>
            <a:r>
              <a:rPr lang="en-US"/>
              <a:t> in </a:t>
            </a:r>
            <a:r>
              <a:rPr lang="en-US" err="1"/>
              <a:t>wesentliche</a:t>
            </a:r>
            <a:r>
              <a:rPr lang="en-US"/>
              <a:t> </a:t>
            </a:r>
            <a:r>
              <a:rPr lang="en-US" err="1"/>
              <a:t>gesellschaftliche</a:t>
            </a:r>
            <a:r>
              <a:rPr lang="en-US"/>
              <a:t> </a:t>
            </a:r>
            <a:r>
              <a:rPr lang="en-US" err="1"/>
              <a:t>Diskurse</a:t>
            </a:r>
            <a:r>
              <a:rPr lang="en-US"/>
              <a:t> des </a:t>
            </a:r>
            <a:r>
              <a:rPr lang="en-US" err="1"/>
              <a:t>letzten</a:t>
            </a:r>
            <a:r>
              <a:rPr lang="en-US"/>
              <a:t> </a:t>
            </a:r>
            <a:r>
              <a:rPr lang="en-US" err="1"/>
              <a:t>halben</a:t>
            </a:r>
            <a:r>
              <a:rPr lang="en-US"/>
              <a:t> </a:t>
            </a:r>
            <a:r>
              <a:rPr lang="en-US" err="1"/>
              <a:t>Jahrhunderts</a:t>
            </a:r>
            <a:r>
              <a:rPr lang="en-US"/>
              <a:t> bis </a:t>
            </a:r>
            <a:r>
              <a:rPr lang="en-US" err="1"/>
              <a:t>heute</a:t>
            </a:r>
            <a:r>
              <a:rPr lang="en-US"/>
              <a:t> </a:t>
            </a:r>
            <a:r>
              <a:rPr lang="en-US" err="1"/>
              <a:t>zu</a:t>
            </a:r>
            <a:r>
              <a:rPr lang="en-US"/>
              <a:t> </a:t>
            </a:r>
            <a:r>
              <a:rPr lang="en-US" err="1"/>
              <a:t>geben</a:t>
            </a:r>
            <a:r>
              <a:rPr lang="en-US"/>
              <a:t> –in </a:t>
            </a:r>
            <a:r>
              <a:rPr lang="en-US" err="1"/>
              <a:t>jenen</a:t>
            </a:r>
            <a:r>
              <a:rPr lang="en-US"/>
              <a:t> des </a:t>
            </a:r>
            <a:r>
              <a:rPr lang="en-US" err="1"/>
              <a:t>Feminismus</a:t>
            </a:r>
            <a:r>
              <a:rPr lang="en-US"/>
              <a:t>, der Gender Studies und der Queer-</a:t>
            </a:r>
            <a:r>
              <a:rPr lang="en-US" err="1"/>
              <a:t>Theorie</a:t>
            </a:r>
            <a:r>
              <a:rPr lang="en-US"/>
              <a:t>. Es </a:t>
            </a:r>
            <a:r>
              <a:rPr lang="en-US" err="1"/>
              <a:t>sind</a:t>
            </a:r>
            <a:r>
              <a:rPr lang="en-US"/>
              <a:t> </a:t>
            </a:r>
            <a:r>
              <a:rPr lang="en-US" err="1"/>
              <a:t>exemplarische</a:t>
            </a:r>
            <a:r>
              <a:rPr lang="en-US"/>
              <a:t> </a:t>
            </a:r>
            <a:r>
              <a:rPr lang="en-US" err="1"/>
              <a:t>Formulierungen</a:t>
            </a:r>
            <a:r>
              <a:rPr lang="en-US"/>
              <a:t> </a:t>
            </a:r>
            <a:r>
              <a:rPr lang="en-US" err="1"/>
              <a:t>zu</a:t>
            </a:r>
            <a:r>
              <a:rPr lang="en-US"/>
              <a:t> </a:t>
            </a:r>
            <a:r>
              <a:rPr lang="en-US" err="1"/>
              <a:t>sehen</a:t>
            </a:r>
            <a:r>
              <a:rPr lang="en-US"/>
              <a:t>, die </a:t>
            </a:r>
            <a:r>
              <a:rPr lang="en-US" err="1"/>
              <a:t>sowohl</a:t>
            </a:r>
            <a:r>
              <a:rPr lang="en-US"/>
              <a:t> die </a:t>
            </a:r>
            <a:r>
              <a:rPr lang="en-US" err="1"/>
              <a:t>historische</a:t>
            </a:r>
            <a:r>
              <a:rPr lang="en-US"/>
              <a:t> </a:t>
            </a:r>
            <a:r>
              <a:rPr lang="en-US" err="1"/>
              <a:t>wie</a:t>
            </a:r>
            <a:r>
              <a:rPr lang="en-US"/>
              <a:t> </a:t>
            </a:r>
            <a:r>
              <a:rPr lang="en-US" err="1"/>
              <a:t>auch</a:t>
            </a:r>
            <a:r>
              <a:rPr lang="en-US"/>
              <a:t> die </a:t>
            </a:r>
            <a:r>
              <a:rPr lang="en-US" err="1"/>
              <a:t>aktuelle</a:t>
            </a:r>
            <a:r>
              <a:rPr lang="en-US"/>
              <a:t> </a:t>
            </a:r>
            <a:r>
              <a:rPr lang="en-US" err="1"/>
              <a:t>Diskussion</a:t>
            </a:r>
            <a:r>
              <a:rPr lang="en-US"/>
              <a:t> </a:t>
            </a:r>
            <a:r>
              <a:rPr lang="en-US" err="1"/>
              <a:t>veranschaulichen</a:t>
            </a:r>
            <a:r>
              <a:rPr lang="en-US"/>
              <a:t> </a:t>
            </a:r>
            <a:r>
              <a:rPr lang="en-US" err="1"/>
              <a:t>bzw</a:t>
            </a:r>
            <a:r>
              <a:rPr lang="en-US"/>
              <a:t>. </a:t>
            </a:r>
            <a:r>
              <a:rPr lang="en-US" err="1"/>
              <a:t>kommentieren</a:t>
            </a:r>
            <a:r>
              <a:rPr lang="en-US"/>
              <a:t>. Die </a:t>
            </a:r>
            <a:r>
              <a:rPr lang="en-US" err="1"/>
              <a:t>Ausstellung</a:t>
            </a:r>
            <a:r>
              <a:rPr lang="en-US"/>
              <a:t> </a:t>
            </a:r>
            <a:r>
              <a:rPr lang="en-US" err="1"/>
              <a:t>gliedert</a:t>
            </a:r>
            <a:r>
              <a:rPr lang="en-US"/>
              <a:t> </a:t>
            </a:r>
            <a:r>
              <a:rPr lang="en-US" err="1"/>
              <a:t>sich</a:t>
            </a:r>
            <a:r>
              <a:rPr lang="en-US"/>
              <a:t> in </a:t>
            </a:r>
            <a:r>
              <a:rPr lang="en-US" err="1"/>
              <a:t>fünf</a:t>
            </a:r>
            <a:r>
              <a:rPr lang="en-US"/>
              <a:t> lose </a:t>
            </a:r>
            <a:r>
              <a:rPr lang="en-US" err="1"/>
              <a:t>Themenbereiche</a:t>
            </a:r>
            <a:r>
              <a:rPr lang="en-US"/>
              <a:t> und </a:t>
            </a:r>
            <a:r>
              <a:rPr lang="en-US" err="1"/>
              <a:t>zeigt</a:t>
            </a:r>
            <a:r>
              <a:rPr lang="en-US"/>
              <a:t> </a:t>
            </a:r>
            <a:r>
              <a:rPr lang="en-US" err="1"/>
              <a:t>internationale</a:t>
            </a:r>
            <a:r>
              <a:rPr lang="en-US"/>
              <a:t> </a:t>
            </a:r>
            <a:r>
              <a:rPr lang="en-US" err="1"/>
              <a:t>wie</a:t>
            </a:r>
            <a:r>
              <a:rPr lang="en-US"/>
              <a:t> </a:t>
            </a:r>
            <a:r>
              <a:rPr lang="en-US" err="1"/>
              <a:t>heimische</a:t>
            </a:r>
            <a:r>
              <a:rPr lang="en-US"/>
              <a:t>, </a:t>
            </a:r>
            <a:r>
              <a:rPr lang="en-US" err="1"/>
              <a:t>sehr</a:t>
            </a:r>
            <a:r>
              <a:rPr lang="en-US"/>
              <a:t> </a:t>
            </a:r>
            <a:r>
              <a:rPr lang="en-US" err="1"/>
              <a:t>bekannte</a:t>
            </a:r>
            <a:r>
              <a:rPr lang="en-US"/>
              <a:t> </a:t>
            </a:r>
            <a:r>
              <a:rPr lang="en-US" err="1"/>
              <a:t>genauso</a:t>
            </a:r>
            <a:r>
              <a:rPr lang="en-US"/>
              <a:t> </a:t>
            </a:r>
            <a:r>
              <a:rPr lang="en-US" err="1"/>
              <a:t>wie</a:t>
            </a:r>
            <a:r>
              <a:rPr lang="en-US"/>
              <a:t> </a:t>
            </a:r>
            <a:r>
              <a:rPr lang="en-US" err="1"/>
              <a:t>nahezu</a:t>
            </a:r>
            <a:r>
              <a:rPr lang="en-US"/>
              <a:t> </a:t>
            </a:r>
            <a:r>
              <a:rPr lang="en-US" err="1"/>
              <a:t>vergessene</a:t>
            </a:r>
            <a:r>
              <a:rPr lang="en-US"/>
              <a:t> </a:t>
            </a:r>
            <a:r>
              <a:rPr lang="en-US" err="1"/>
              <a:t>Positionen</a:t>
            </a:r>
            <a:r>
              <a:rPr lang="en-US"/>
              <a:t> </a:t>
            </a:r>
            <a:r>
              <a:rPr lang="en-US" err="1"/>
              <a:t>aus</a:t>
            </a:r>
            <a:r>
              <a:rPr lang="en-US"/>
              <a:t> </a:t>
            </a:r>
            <a:r>
              <a:rPr lang="en-US" err="1"/>
              <a:t>unterschiedlichen</a:t>
            </a:r>
            <a:r>
              <a:rPr lang="en-US"/>
              <a:t> </a:t>
            </a:r>
            <a:r>
              <a:rPr lang="en-US" err="1"/>
              <a:t>Generationen</a:t>
            </a:r>
            <a:r>
              <a:rPr lang="en-US"/>
              <a:t>.</a:t>
            </a:r>
            <a:endParaRPr lang="de-DE">
              <a:cs typeface="Calibri" panose="020F0502020204030204"/>
            </a:endParaRPr>
          </a:p>
          <a:p>
            <a:endParaRPr lang="en-US">
              <a:cs typeface="Calibri"/>
            </a:endParaRPr>
          </a:p>
          <a:p>
            <a:r>
              <a:rPr lang="en-US" err="1"/>
              <a:t>Ausstellung“Von</a:t>
            </a:r>
            <a:r>
              <a:rPr lang="en-US"/>
              <a:t> der </a:t>
            </a:r>
            <a:r>
              <a:rPr lang="en-US" err="1"/>
              <a:t>Zukunftzu</a:t>
            </a:r>
            <a:r>
              <a:rPr lang="en-US"/>
              <a:t> den </a:t>
            </a:r>
            <a:r>
              <a:rPr lang="en-US" err="1"/>
              <a:t>Zukünften</a:t>
            </a:r>
            <a:r>
              <a:rPr lang="en-US"/>
              <a:t> -was sein </a:t>
            </a:r>
            <a:r>
              <a:rPr lang="en-US" err="1"/>
              <a:t>wird“Das</a:t>
            </a:r>
            <a:r>
              <a:rPr lang="en-US"/>
              <a:t> </a:t>
            </a:r>
            <a:r>
              <a:rPr lang="en-US" err="1"/>
              <a:t>Kunsthaus</a:t>
            </a:r>
            <a:r>
              <a:rPr lang="en-US"/>
              <a:t> Graz </a:t>
            </a:r>
            <a:r>
              <a:rPr lang="en-US" err="1"/>
              <a:t>wagt</a:t>
            </a:r>
            <a:r>
              <a:rPr lang="en-US"/>
              <a:t> </a:t>
            </a:r>
            <a:r>
              <a:rPr lang="en-US" err="1"/>
              <a:t>mit</a:t>
            </a:r>
            <a:r>
              <a:rPr lang="en-US"/>
              <a:t> seiner </a:t>
            </a:r>
            <a:r>
              <a:rPr lang="en-US" err="1"/>
              <a:t>Ausstellung</a:t>
            </a:r>
            <a:r>
              <a:rPr lang="en-US"/>
              <a:t> </a:t>
            </a:r>
            <a:r>
              <a:rPr lang="en-US" err="1"/>
              <a:t>zur</a:t>
            </a:r>
            <a:r>
              <a:rPr lang="en-US"/>
              <a:t> STEIERMARK SCHAU </a:t>
            </a:r>
            <a:r>
              <a:rPr lang="en-US" err="1"/>
              <a:t>einen</a:t>
            </a:r>
            <a:r>
              <a:rPr lang="en-US"/>
              <a:t> Blick in </a:t>
            </a:r>
            <a:r>
              <a:rPr lang="en-US" err="1"/>
              <a:t>künftige</a:t>
            </a:r>
            <a:r>
              <a:rPr lang="en-US"/>
              <a:t> </a:t>
            </a:r>
            <a:r>
              <a:rPr lang="en-US" err="1"/>
              <a:t>Entwicklungen</a:t>
            </a:r>
            <a:r>
              <a:rPr lang="en-US"/>
              <a:t> </a:t>
            </a:r>
            <a:r>
              <a:rPr lang="en-US" err="1"/>
              <a:t>unseres</a:t>
            </a:r>
            <a:r>
              <a:rPr lang="en-US"/>
              <a:t> </a:t>
            </a:r>
            <a:r>
              <a:rPr lang="en-US" err="1"/>
              <a:t>Bundeslandes</a:t>
            </a:r>
            <a:r>
              <a:rPr lang="en-US"/>
              <a:t>. Zukunft </a:t>
            </a:r>
            <a:r>
              <a:rPr lang="en-US" err="1"/>
              <a:t>beginnt</a:t>
            </a:r>
            <a:r>
              <a:rPr lang="en-US"/>
              <a:t> in der </a:t>
            </a:r>
            <a:r>
              <a:rPr lang="en-US" err="1"/>
              <a:t>Gegenwart</a:t>
            </a:r>
            <a:r>
              <a:rPr lang="en-US"/>
              <a:t>: in Sachen </a:t>
            </a:r>
            <a:r>
              <a:rPr lang="en-US" err="1"/>
              <a:t>Ressourcen</a:t>
            </a:r>
            <a:r>
              <a:rPr lang="en-US"/>
              <a:t>-und </a:t>
            </a:r>
            <a:r>
              <a:rPr lang="en-US" err="1"/>
              <a:t>Verteilungsgerechtigkeit</a:t>
            </a:r>
            <a:r>
              <a:rPr lang="en-US"/>
              <a:t>, </a:t>
            </a:r>
            <a:r>
              <a:rPr lang="en-US" err="1"/>
              <a:t>Sozial</a:t>
            </a:r>
            <a:r>
              <a:rPr lang="en-US"/>
              <a:t>-und </a:t>
            </a:r>
            <a:r>
              <a:rPr lang="en-US" err="1"/>
              <a:t>Raumpolitiken</a:t>
            </a:r>
            <a:r>
              <a:rPr lang="en-US"/>
              <a:t> und </a:t>
            </a:r>
            <a:r>
              <a:rPr lang="en-US" err="1"/>
              <a:t>Mobilität</a:t>
            </a:r>
            <a:r>
              <a:rPr lang="en-US"/>
              <a:t> </a:t>
            </a:r>
            <a:r>
              <a:rPr lang="en-US" err="1"/>
              <a:t>ebenso</a:t>
            </a:r>
            <a:r>
              <a:rPr lang="en-US"/>
              <a:t> </a:t>
            </a:r>
            <a:r>
              <a:rPr lang="en-US" err="1"/>
              <a:t>wie</a:t>
            </a:r>
            <a:r>
              <a:rPr lang="en-US"/>
              <a:t> </a:t>
            </a:r>
            <a:r>
              <a:rPr lang="en-US" err="1"/>
              <a:t>bei</a:t>
            </a:r>
            <a:r>
              <a:rPr lang="en-US"/>
              <a:t> Fragen der </a:t>
            </a:r>
            <a:r>
              <a:rPr lang="en-US" err="1"/>
              <a:t>Identitäts</a:t>
            </a:r>
            <a:r>
              <a:rPr lang="en-US"/>
              <a:t>-und </a:t>
            </a:r>
            <a:r>
              <a:rPr lang="en-US" err="1"/>
              <a:t>Geschlechterkonstruktionen</a:t>
            </a:r>
            <a:r>
              <a:rPr lang="en-US"/>
              <a:t> </a:t>
            </a:r>
            <a:r>
              <a:rPr lang="en-US" err="1"/>
              <a:t>oder</a:t>
            </a:r>
            <a:r>
              <a:rPr lang="en-US"/>
              <a:t> </a:t>
            </a:r>
            <a:r>
              <a:rPr lang="en-US" err="1"/>
              <a:t>digitalen</a:t>
            </a:r>
            <a:r>
              <a:rPr lang="en-US"/>
              <a:t> </a:t>
            </a:r>
            <a:r>
              <a:rPr lang="en-US" err="1"/>
              <a:t>Ethik</a:t>
            </a:r>
            <a:r>
              <a:rPr lang="en-US"/>
              <a:t>. Die </a:t>
            </a:r>
            <a:r>
              <a:rPr lang="en-US" err="1"/>
              <a:t>Ausstellung</a:t>
            </a:r>
            <a:r>
              <a:rPr lang="en-US"/>
              <a:t> </a:t>
            </a:r>
            <a:r>
              <a:rPr lang="en-US" err="1"/>
              <a:t>schaut</a:t>
            </a:r>
            <a:r>
              <a:rPr lang="en-US"/>
              <a:t> in </a:t>
            </a:r>
            <a:r>
              <a:rPr lang="en-US" err="1"/>
              <a:t>verschiedene</a:t>
            </a:r>
            <a:r>
              <a:rPr lang="en-US"/>
              <a:t> </a:t>
            </a:r>
            <a:r>
              <a:rPr lang="en-US" err="1"/>
              <a:t>gesellschaftliche</a:t>
            </a:r>
            <a:r>
              <a:rPr lang="en-US"/>
              <a:t> </a:t>
            </a:r>
            <a:r>
              <a:rPr lang="en-US" err="1"/>
              <a:t>Bereiche</a:t>
            </a:r>
            <a:r>
              <a:rPr lang="en-US"/>
              <a:t> der </a:t>
            </a:r>
            <a:r>
              <a:rPr lang="en-US" err="1"/>
              <a:t>Gegenwart</a:t>
            </a:r>
            <a:r>
              <a:rPr lang="en-US"/>
              <a:t> und </a:t>
            </a:r>
            <a:r>
              <a:rPr lang="en-US" err="1"/>
              <a:t>versucht</a:t>
            </a:r>
            <a:r>
              <a:rPr lang="en-US"/>
              <a:t> </a:t>
            </a:r>
            <a:r>
              <a:rPr lang="en-US" err="1"/>
              <a:t>neue</a:t>
            </a:r>
            <a:r>
              <a:rPr lang="en-US"/>
              <a:t>, </a:t>
            </a:r>
            <a:r>
              <a:rPr lang="en-US" err="1"/>
              <a:t>wegweisende</a:t>
            </a:r>
            <a:r>
              <a:rPr lang="en-US"/>
              <a:t> </a:t>
            </a:r>
            <a:r>
              <a:rPr lang="en-US" err="1"/>
              <a:t>Szenarien</a:t>
            </a:r>
            <a:r>
              <a:rPr lang="en-US"/>
              <a:t> </a:t>
            </a:r>
            <a:r>
              <a:rPr lang="en-US" err="1"/>
              <a:t>zu</a:t>
            </a:r>
            <a:r>
              <a:rPr lang="en-US"/>
              <a:t> </a:t>
            </a:r>
            <a:r>
              <a:rPr lang="en-US" err="1"/>
              <a:t>finden</a:t>
            </a:r>
            <a:r>
              <a:rPr lang="en-US"/>
              <a:t>. Dabei </a:t>
            </a:r>
            <a:r>
              <a:rPr lang="en-US" err="1"/>
              <a:t>werden</a:t>
            </a:r>
            <a:r>
              <a:rPr lang="en-US"/>
              <a:t> </a:t>
            </a:r>
            <a:r>
              <a:rPr lang="en-US" err="1"/>
              <a:t>auch</a:t>
            </a:r>
            <a:r>
              <a:rPr lang="en-US"/>
              <a:t> „</a:t>
            </a:r>
            <a:r>
              <a:rPr lang="en-US" err="1"/>
              <a:t>Zukunftsmodelle</a:t>
            </a:r>
            <a:r>
              <a:rPr lang="en-US"/>
              <a:t> der </a:t>
            </a:r>
            <a:r>
              <a:rPr lang="en-US" err="1"/>
              <a:t>Vergangenheit</a:t>
            </a:r>
            <a:r>
              <a:rPr lang="en-US"/>
              <a:t>“ </a:t>
            </a:r>
            <a:r>
              <a:rPr lang="en-US" err="1"/>
              <a:t>betrachtet</a:t>
            </a:r>
            <a:r>
              <a:rPr lang="en-US"/>
              <a:t> und in </a:t>
            </a:r>
            <a:r>
              <a:rPr lang="en-US" err="1"/>
              <a:t>neue</a:t>
            </a:r>
            <a:r>
              <a:rPr lang="en-US"/>
              <a:t> </a:t>
            </a:r>
            <a:r>
              <a:rPr lang="en-US" err="1"/>
              <a:t>Visionen</a:t>
            </a:r>
            <a:r>
              <a:rPr lang="en-US"/>
              <a:t> und </a:t>
            </a:r>
            <a:r>
              <a:rPr lang="en-US" err="1"/>
              <a:t>Überlegungen</a:t>
            </a:r>
            <a:r>
              <a:rPr lang="en-US"/>
              <a:t> </a:t>
            </a:r>
            <a:r>
              <a:rPr lang="en-US" err="1"/>
              <a:t>eingeflochten</a:t>
            </a:r>
            <a:r>
              <a:rPr lang="en-US"/>
              <a:t>. Die </a:t>
            </a:r>
            <a:r>
              <a:rPr lang="en-US" err="1"/>
              <a:t>Ausstellung</a:t>
            </a:r>
            <a:r>
              <a:rPr lang="en-US"/>
              <a:t> </a:t>
            </a:r>
            <a:r>
              <a:rPr lang="en-US" err="1"/>
              <a:t>im</a:t>
            </a:r>
            <a:r>
              <a:rPr lang="en-US"/>
              <a:t> </a:t>
            </a:r>
            <a:r>
              <a:rPr lang="en-US" err="1"/>
              <a:t>Kunsthaus</a:t>
            </a:r>
            <a:r>
              <a:rPr lang="en-US"/>
              <a:t> </a:t>
            </a:r>
            <a:r>
              <a:rPr lang="en-US" err="1"/>
              <a:t>zeigt</a:t>
            </a:r>
            <a:r>
              <a:rPr lang="en-US"/>
              <a:t> </a:t>
            </a:r>
            <a:r>
              <a:rPr lang="en-US" err="1"/>
              <a:t>nicht</a:t>
            </a:r>
            <a:r>
              <a:rPr lang="en-US"/>
              <a:t> </a:t>
            </a:r>
            <a:r>
              <a:rPr lang="en-US" err="1"/>
              <a:t>eine</a:t>
            </a:r>
            <a:r>
              <a:rPr lang="en-US"/>
              <a:t> </a:t>
            </a:r>
            <a:r>
              <a:rPr lang="en-US" err="1"/>
              <a:t>ferne</a:t>
            </a:r>
            <a:r>
              <a:rPr lang="en-US"/>
              <a:t> </a:t>
            </a:r>
            <a:r>
              <a:rPr lang="en-US" err="1"/>
              <a:t>Utopie</a:t>
            </a:r>
            <a:r>
              <a:rPr lang="en-US"/>
              <a:t> </a:t>
            </a:r>
            <a:r>
              <a:rPr lang="en-US" err="1"/>
              <a:t>oder</a:t>
            </a:r>
            <a:r>
              <a:rPr lang="en-US"/>
              <a:t> </a:t>
            </a:r>
            <a:r>
              <a:rPr lang="en-US" err="1"/>
              <a:t>einen</a:t>
            </a:r>
            <a:r>
              <a:rPr lang="en-US"/>
              <a:t> </a:t>
            </a:r>
            <a:r>
              <a:rPr lang="en-US" err="1"/>
              <a:t>möglichen</a:t>
            </a:r>
            <a:r>
              <a:rPr lang="en-US"/>
              <a:t> </a:t>
            </a:r>
            <a:r>
              <a:rPr lang="en-US" err="1"/>
              <a:t>Entwurf</a:t>
            </a:r>
            <a:r>
              <a:rPr lang="en-US"/>
              <a:t> </a:t>
            </a:r>
            <a:r>
              <a:rPr lang="en-US" err="1"/>
              <a:t>einer</a:t>
            </a:r>
            <a:r>
              <a:rPr lang="en-US"/>
              <a:t> </a:t>
            </a:r>
            <a:r>
              <a:rPr lang="en-US" err="1"/>
              <a:t>Idealgesellschaft</a:t>
            </a:r>
            <a:r>
              <a:rPr lang="en-US"/>
              <a:t>, </a:t>
            </a:r>
            <a:r>
              <a:rPr lang="en-US" err="1"/>
              <a:t>sondern</a:t>
            </a:r>
            <a:r>
              <a:rPr lang="en-US"/>
              <a:t> </a:t>
            </a:r>
            <a:r>
              <a:rPr lang="en-US" err="1"/>
              <a:t>skizziert</a:t>
            </a:r>
            <a:r>
              <a:rPr lang="en-US"/>
              <a:t>, „was sein </a:t>
            </a:r>
            <a:r>
              <a:rPr lang="en-US" err="1"/>
              <a:t>wird</a:t>
            </a:r>
            <a:r>
              <a:rPr lang="en-US"/>
              <a:t>“. </a:t>
            </a:r>
            <a:r>
              <a:rPr lang="en-US" err="1"/>
              <a:t>Bewusst</a:t>
            </a:r>
            <a:r>
              <a:rPr lang="en-US"/>
              <a:t> </a:t>
            </a:r>
            <a:r>
              <a:rPr lang="en-US" err="1"/>
              <a:t>im</a:t>
            </a:r>
            <a:r>
              <a:rPr lang="en-US"/>
              <a:t> Plural, </a:t>
            </a:r>
            <a:r>
              <a:rPr lang="en-US" err="1"/>
              <a:t>mit</a:t>
            </a:r>
            <a:r>
              <a:rPr lang="en-US"/>
              <a:t> </a:t>
            </a:r>
            <a:r>
              <a:rPr lang="en-US" err="1"/>
              <a:t>einem</a:t>
            </a:r>
            <a:r>
              <a:rPr lang="en-US"/>
              <a:t> Blick in die </a:t>
            </a:r>
            <a:r>
              <a:rPr lang="en-US" err="1"/>
              <a:t>Zukünfte</a:t>
            </a:r>
            <a:r>
              <a:rPr lang="en-US"/>
              <a:t>.</a:t>
            </a:r>
            <a:endParaRPr lang="en-US">
              <a:cs typeface="Calibri"/>
            </a:endParaRPr>
          </a:p>
        </p:txBody>
      </p:sp>
      <p:sp>
        <p:nvSpPr>
          <p:cNvPr id="4" name="Foliennummernplatzhalter 3"/>
          <p:cNvSpPr>
            <a:spLocks noGrp="1"/>
          </p:cNvSpPr>
          <p:nvPr>
            <p:ph type="sldNum" sz="quarter" idx="5"/>
          </p:nvPr>
        </p:nvSpPr>
        <p:spPr/>
        <p:txBody>
          <a:bodyPr/>
          <a:lstStyle/>
          <a:p>
            <a:fld id="{9356A0BD-F0A7-4645-9B41-1223B8895C0B}" type="slidenum">
              <a:rPr lang="en-GB" smtClean="0"/>
              <a:t>42</a:t>
            </a:fld>
            <a:endParaRPr lang="en-GB"/>
          </a:p>
        </p:txBody>
      </p:sp>
    </p:spTree>
    <p:extLst>
      <p:ext uri="{BB962C8B-B14F-4D97-AF65-F5344CB8AC3E}">
        <p14:creationId xmlns:p14="http://schemas.microsoft.com/office/powerpoint/2010/main" val="180582517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b="1" err="1"/>
              <a:t>Inklusive</a:t>
            </a:r>
            <a:r>
              <a:rPr lang="en-US" b="1"/>
              <a:t> </a:t>
            </a:r>
            <a:r>
              <a:rPr lang="en-US" b="1" err="1"/>
              <a:t>Sekundarstufenklasse</a:t>
            </a:r>
            <a:r>
              <a:rPr lang="en-US" b="1"/>
              <a:t> </a:t>
            </a:r>
            <a:r>
              <a:rPr lang="en-US"/>
              <a:t>(</a:t>
            </a:r>
            <a:r>
              <a:rPr lang="en-US" err="1"/>
              <a:t>Praxismittelschule</a:t>
            </a:r>
            <a:r>
              <a:rPr lang="en-US"/>
              <a:t> (PMS) der </a:t>
            </a:r>
            <a:r>
              <a:rPr lang="en-US" err="1"/>
              <a:t>PHSt</a:t>
            </a:r>
            <a:r>
              <a:rPr lang="en-US"/>
              <a:t>), 2. Schulstufe:10 Mädchen (</a:t>
            </a:r>
            <a:r>
              <a:rPr lang="en-US" err="1"/>
              <a:t>davon</a:t>
            </a:r>
            <a:r>
              <a:rPr lang="en-US"/>
              <a:t> 1 Transgender Junge), 11 </a:t>
            </a:r>
            <a:r>
              <a:rPr lang="en-US" err="1"/>
              <a:t>Burschen</a:t>
            </a:r>
            <a:r>
              <a:rPr lang="en-US"/>
              <a:t>, Alter~12 Jahre, 2 </a:t>
            </a:r>
            <a:r>
              <a:rPr lang="en-US" err="1"/>
              <a:t>Lehrkräfte</a:t>
            </a:r>
            <a:r>
              <a:rPr lang="en-US"/>
              <a:t>, 1 </a:t>
            </a:r>
            <a:r>
              <a:rPr lang="en-US" err="1"/>
              <a:t>AssistentinSchüler</a:t>
            </a:r>
            <a:r>
              <a:rPr lang="en-US"/>
              <a:t>*</a:t>
            </a:r>
            <a:r>
              <a:rPr lang="en-US" err="1"/>
              <a:t>innen</a:t>
            </a:r>
            <a:r>
              <a:rPr lang="en-US"/>
              <a:t> </a:t>
            </a:r>
            <a:r>
              <a:rPr lang="en-US" err="1"/>
              <a:t>mit</a:t>
            </a:r>
            <a:r>
              <a:rPr lang="en-US"/>
              <a:t> </a:t>
            </a:r>
            <a:r>
              <a:rPr lang="en-US" err="1"/>
              <a:t>anderenErstsprachen</a:t>
            </a:r>
            <a:r>
              <a:rPr lang="en-US"/>
              <a:t>: 3 (</a:t>
            </a:r>
            <a:r>
              <a:rPr lang="en-US" err="1"/>
              <a:t>Türkisch</a:t>
            </a:r>
            <a:r>
              <a:rPr lang="en-US"/>
              <a:t>, </a:t>
            </a:r>
            <a:r>
              <a:rPr lang="en-US" err="1"/>
              <a:t>Persisch</a:t>
            </a:r>
            <a:r>
              <a:rPr lang="en-US"/>
              <a:t>, </a:t>
            </a:r>
            <a:r>
              <a:rPr lang="en-US" err="1"/>
              <a:t>Arabisch</a:t>
            </a:r>
            <a:r>
              <a:rPr lang="en-US"/>
              <a:t>)4 Schüler*</a:t>
            </a:r>
            <a:r>
              <a:rPr lang="en-US" err="1"/>
              <a:t>innen</a:t>
            </a:r>
            <a:r>
              <a:rPr lang="en-US"/>
              <a:t> </a:t>
            </a:r>
            <a:r>
              <a:rPr lang="en-US" err="1"/>
              <a:t>mit</a:t>
            </a:r>
            <a:r>
              <a:rPr lang="en-US"/>
              <a:t> SPF:1 Kind </a:t>
            </a:r>
            <a:r>
              <a:rPr lang="en-US" err="1"/>
              <a:t>mit</a:t>
            </a:r>
            <a:r>
              <a:rPr lang="en-US"/>
              <a:t> </a:t>
            </a:r>
            <a:r>
              <a:rPr lang="en-US" err="1"/>
              <a:t>Trisomie</a:t>
            </a:r>
            <a:r>
              <a:rPr lang="en-US"/>
              <a:t> 21 (LP für Kinder </a:t>
            </a:r>
            <a:r>
              <a:rPr lang="en-US" err="1"/>
              <a:t>mit</a:t>
            </a:r>
            <a:r>
              <a:rPr lang="en-US"/>
              <a:t> </a:t>
            </a:r>
            <a:r>
              <a:rPr lang="en-US" err="1"/>
              <a:t>EFB</a:t>
            </a:r>
            <a:r>
              <a:rPr lang="en-US"/>
              <a:t>), </a:t>
            </a:r>
            <a:r>
              <a:rPr lang="en-US" err="1"/>
              <a:t>zwei</a:t>
            </a:r>
            <a:r>
              <a:rPr lang="en-US"/>
              <a:t> Kinder </a:t>
            </a:r>
            <a:r>
              <a:rPr lang="en-US" err="1"/>
              <a:t>mit</a:t>
            </a:r>
            <a:r>
              <a:rPr lang="en-US"/>
              <a:t> </a:t>
            </a:r>
            <a:r>
              <a:rPr lang="en-US" err="1"/>
              <a:t>Lernbehinderung</a:t>
            </a:r>
            <a:r>
              <a:rPr lang="en-US"/>
              <a:t> (ASO LP 7. </a:t>
            </a:r>
            <a:r>
              <a:rPr lang="en-US" err="1"/>
              <a:t>Schulstufe</a:t>
            </a:r>
            <a:r>
              <a:rPr lang="en-US"/>
              <a:t>, MS LP), 1 Kind </a:t>
            </a:r>
            <a:r>
              <a:rPr lang="en-US" err="1"/>
              <a:t>mit</a:t>
            </a:r>
            <a:r>
              <a:rPr lang="en-US"/>
              <a:t> </a:t>
            </a:r>
            <a:r>
              <a:rPr lang="en-US" err="1"/>
              <a:t>Lern</a:t>
            </a:r>
            <a:r>
              <a:rPr lang="en-US"/>
              <a:t>-und </a:t>
            </a:r>
            <a:r>
              <a:rPr lang="en-US" err="1"/>
              <a:t>Körperbehinderung</a:t>
            </a:r>
            <a:r>
              <a:rPr lang="en-US"/>
              <a:t> (LP für Kinder </a:t>
            </a:r>
            <a:r>
              <a:rPr lang="en-US" err="1"/>
              <a:t>mit</a:t>
            </a:r>
            <a:r>
              <a:rPr lang="en-US"/>
              <a:t> </a:t>
            </a:r>
            <a:r>
              <a:rPr lang="en-US" err="1"/>
              <a:t>EFB</a:t>
            </a:r>
            <a:r>
              <a:rPr lang="en-US"/>
              <a:t> und ASO/ MS LP)</a:t>
            </a:r>
          </a:p>
          <a:p>
            <a:endParaRPr lang="en-US">
              <a:cs typeface="Calibri"/>
            </a:endParaRPr>
          </a:p>
          <a:p>
            <a:r>
              <a:rPr lang="en-US" b="1" err="1"/>
              <a:t>Privatgruppe</a:t>
            </a:r>
            <a:r>
              <a:rPr lang="en-US" b="1"/>
              <a:t> </a:t>
            </a:r>
            <a:r>
              <a:rPr lang="en-US"/>
              <a:t>von Menschen </a:t>
            </a:r>
            <a:r>
              <a:rPr lang="en-US" err="1"/>
              <a:t>mit</a:t>
            </a:r>
            <a:r>
              <a:rPr lang="en-US"/>
              <a:t> und </a:t>
            </a:r>
            <a:r>
              <a:rPr lang="en-US" err="1"/>
              <a:t>ohne</a:t>
            </a:r>
            <a:r>
              <a:rPr lang="en-US"/>
              <a:t> Behinderungen:3 </a:t>
            </a:r>
            <a:r>
              <a:rPr lang="en-US" err="1"/>
              <a:t>Personenim</a:t>
            </a:r>
            <a:r>
              <a:rPr lang="en-US"/>
              <a:t> </a:t>
            </a:r>
            <a:r>
              <a:rPr lang="en-US" err="1"/>
              <a:t>Rollstuhlund</a:t>
            </a:r>
            <a:r>
              <a:rPr lang="en-US"/>
              <a:t> 3 </a:t>
            </a:r>
            <a:r>
              <a:rPr lang="en-US" err="1"/>
              <a:t>Assistenzpersonen</a:t>
            </a:r>
            <a:r>
              <a:rPr lang="en-US"/>
              <a:t>(</a:t>
            </a:r>
            <a:r>
              <a:rPr lang="en-US" err="1"/>
              <a:t>Darunter</a:t>
            </a:r>
            <a:r>
              <a:rPr lang="en-US"/>
              <a:t> </a:t>
            </a:r>
            <a:r>
              <a:rPr lang="en-US" err="1"/>
              <a:t>zwei</a:t>
            </a:r>
            <a:r>
              <a:rPr lang="en-US"/>
              <a:t> </a:t>
            </a:r>
            <a:r>
              <a:rPr lang="en-US" err="1"/>
              <a:t>Personen</a:t>
            </a:r>
            <a:r>
              <a:rPr lang="en-US"/>
              <a:t> </a:t>
            </a:r>
            <a:r>
              <a:rPr lang="en-US" err="1"/>
              <a:t>mit</a:t>
            </a:r>
            <a:r>
              <a:rPr lang="en-US"/>
              <a:t> </a:t>
            </a:r>
            <a:r>
              <a:rPr lang="en-US" err="1"/>
              <a:t>intellektuellerBeeinträchtigung</a:t>
            </a:r>
            <a:r>
              <a:rPr lang="en-US"/>
              <a:t>, </a:t>
            </a:r>
            <a:r>
              <a:rPr lang="en-US" err="1"/>
              <a:t>zwei</a:t>
            </a:r>
            <a:r>
              <a:rPr lang="en-US"/>
              <a:t> </a:t>
            </a:r>
            <a:r>
              <a:rPr lang="en-US" err="1"/>
              <a:t>Personen</a:t>
            </a:r>
            <a:r>
              <a:rPr lang="en-US"/>
              <a:t> </a:t>
            </a:r>
            <a:r>
              <a:rPr lang="en-US" err="1"/>
              <a:t>mit</a:t>
            </a:r>
            <a:r>
              <a:rPr lang="en-US"/>
              <a:t> </a:t>
            </a:r>
            <a:r>
              <a:rPr lang="en-US" err="1"/>
              <a:t>Sehbehinderung</a:t>
            </a:r>
            <a:r>
              <a:rPr lang="en-US"/>
              <a:t>, </a:t>
            </a:r>
            <a:r>
              <a:rPr lang="en-US" err="1"/>
              <a:t>eine</a:t>
            </a:r>
            <a:r>
              <a:rPr lang="en-US"/>
              <a:t> Person </a:t>
            </a:r>
            <a:r>
              <a:rPr lang="en-US" err="1"/>
              <a:t>mit</a:t>
            </a:r>
            <a:r>
              <a:rPr lang="en-US"/>
              <a:t> </a:t>
            </a:r>
            <a:r>
              <a:rPr lang="en-US" err="1"/>
              <a:t>Hörbehinderung</a:t>
            </a:r>
          </a:p>
          <a:p>
            <a:endParaRPr lang="en-US" b="1">
              <a:cs typeface="+mn-lt"/>
            </a:endParaRPr>
          </a:p>
          <a:p>
            <a:r>
              <a:rPr lang="en-US" b="1" err="1"/>
              <a:t>Inklusive</a:t>
            </a:r>
            <a:r>
              <a:rPr lang="en-US" b="1"/>
              <a:t> </a:t>
            </a:r>
            <a:r>
              <a:rPr lang="en-US" b="1" err="1"/>
              <a:t>Volksschulklasse</a:t>
            </a:r>
            <a:r>
              <a:rPr lang="en-US" b="1"/>
              <a:t> </a:t>
            </a:r>
            <a:r>
              <a:rPr lang="en-US"/>
              <a:t>(</a:t>
            </a:r>
            <a:r>
              <a:rPr lang="en-US" err="1"/>
              <a:t>Praxisvolksschule</a:t>
            </a:r>
            <a:r>
              <a:rPr lang="en-US"/>
              <a:t> (PVS) der </a:t>
            </a:r>
            <a:r>
              <a:rPr lang="en-US" err="1"/>
              <a:t>PHSt</a:t>
            </a:r>
            <a:r>
              <a:rPr lang="en-US"/>
              <a:t>), 4. Schulstufe:Alter~10 Jahre, 2Lehrkräfte, 1 Assistentin10 Buben / 8 Mädchen (</a:t>
            </a:r>
            <a:r>
              <a:rPr lang="en-US" err="1"/>
              <a:t>davon</a:t>
            </a:r>
            <a:r>
              <a:rPr lang="en-US"/>
              <a:t> Schüler*</a:t>
            </a:r>
            <a:r>
              <a:rPr lang="en-US" err="1"/>
              <a:t>innen</a:t>
            </a:r>
            <a:r>
              <a:rPr lang="en-US"/>
              <a:t> </a:t>
            </a:r>
            <a:r>
              <a:rPr lang="en-US" err="1"/>
              <a:t>mit</a:t>
            </a:r>
            <a:r>
              <a:rPr lang="en-US"/>
              <a:t> anderenErstsprachen:8)3Schüler*</a:t>
            </a:r>
            <a:r>
              <a:rPr lang="en-US" err="1"/>
              <a:t>innen</a:t>
            </a:r>
            <a:r>
              <a:rPr lang="en-US"/>
              <a:t> </a:t>
            </a:r>
            <a:r>
              <a:rPr lang="en-US" err="1"/>
              <a:t>mit</a:t>
            </a:r>
            <a:r>
              <a:rPr lang="en-US"/>
              <a:t> SPF: 1 Kind </a:t>
            </a:r>
            <a:r>
              <a:rPr lang="en-US" err="1"/>
              <a:t>mit</a:t>
            </a:r>
            <a:r>
              <a:rPr lang="en-US"/>
              <a:t> </a:t>
            </a:r>
            <a:r>
              <a:rPr lang="en-US" err="1"/>
              <a:t>Trisomie</a:t>
            </a:r>
            <a:r>
              <a:rPr lang="en-US"/>
              <a:t> 21, 1 Kind </a:t>
            </a:r>
            <a:r>
              <a:rPr lang="en-US" err="1"/>
              <a:t>mit</a:t>
            </a:r>
            <a:r>
              <a:rPr lang="en-US"/>
              <a:t> Cri de chat </a:t>
            </a:r>
            <a:r>
              <a:rPr lang="en-US" err="1"/>
              <a:t>Syndrom</a:t>
            </a:r>
            <a:r>
              <a:rPr lang="en-US"/>
              <a:t>, 1 Kind </a:t>
            </a:r>
            <a:r>
              <a:rPr lang="en-US" err="1"/>
              <a:t>mit</a:t>
            </a:r>
            <a:r>
              <a:rPr lang="en-US"/>
              <a:t> </a:t>
            </a:r>
            <a:r>
              <a:rPr lang="en-US" err="1"/>
              <a:t>Autismus</a:t>
            </a:r>
            <a:r>
              <a:rPr lang="en-US"/>
              <a:t>-Spektrum-Störung und ADHS</a:t>
            </a:r>
            <a:br>
              <a:rPr lang="en-US">
                <a:cs typeface="+mn-lt"/>
              </a:rPr>
            </a:br>
            <a:endParaRPr lang="en-US">
              <a:cs typeface="Calibri"/>
            </a:endParaRPr>
          </a:p>
        </p:txBody>
      </p:sp>
      <p:sp>
        <p:nvSpPr>
          <p:cNvPr id="4" name="Foliennummernplatzhalter 3"/>
          <p:cNvSpPr>
            <a:spLocks noGrp="1"/>
          </p:cNvSpPr>
          <p:nvPr>
            <p:ph type="sldNum" sz="quarter" idx="5"/>
          </p:nvPr>
        </p:nvSpPr>
        <p:spPr/>
        <p:txBody>
          <a:bodyPr/>
          <a:lstStyle/>
          <a:p>
            <a:fld id="{9356A0BD-F0A7-4645-9B41-1223B8895C0B}" type="slidenum">
              <a:rPr lang="en-GB" smtClean="0"/>
              <a:t>43</a:t>
            </a:fld>
            <a:endParaRPr lang="en-GB"/>
          </a:p>
        </p:txBody>
      </p:sp>
    </p:spTree>
    <p:extLst>
      <p:ext uri="{BB962C8B-B14F-4D97-AF65-F5344CB8AC3E}">
        <p14:creationId xmlns:p14="http://schemas.microsoft.com/office/powerpoint/2010/main" val="37880807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ea typeface="Calibri"/>
                <a:cs typeface="Calibri"/>
              </a:rPr>
              <a:t>Partizipation für alle Menschen</a:t>
            </a:r>
          </a:p>
          <a:p>
            <a:r>
              <a:rPr lang="de-DE">
                <a:ea typeface="Calibri"/>
                <a:cs typeface="Calibri"/>
              </a:rPr>
              <a:t>Grundlegende Definitionen und Merkmale</a:t>
            </a:r>
          </a:p>
          <a:p>
            <a:endParaRPr lang="de-DE">
              <a:ea typeface="Calibri"/>
              <a:cs typeface="Calibri"/>
            </a:endParaRPr>
          </a:p>
          <a:p>
            <a:pPr marL="171450" indent="-171450">
              <a:lnSpc>
                <a:spcPct val="120000"/>
              </a:lnSpc>
              <a:spcBef>
                <a:spcPts val="1400"/>
              </a:spcBef>
              <a:buFont typeface="Arial"/>
              <a:buChar char="•"/>
            </a:pPr>
            <a:r>
              <a:rPr lang="de-AT"/>
              <a:t>Schulen haben große Verantwortung für passive und aktive Partizipation (</a:t>
            </a:r>
            <a:r>
              <a:rPr lang="de-AT" err="1"/>
              <a:t>Loffredo</a:t>
            </a:r>
            <a:r>
              <a:rPr lang="de-AT"/>
              <a:t>, 2016) </a:t>
            </a:r>
            <a:endParaRPr lang="de-AT">
              <a:cs typeface="Calibri"/>
            </a:endParaRPr>
          </a:p>
          <a:p>
            <a:pPr marL="171450" indent="-171450">
              <a:lnSpc>
                <a:spcPct val="120000"/>
              </a:lnSpc>
              <a:spcBef>
                <a:spcPts val="1400"/>
              </a:spcBef>
              <a:buFont typeface="Arial"/>
              <a:buChar char="•"/>
            </a:pPr>
            <a:r>
              <a:rPr lang="de-AT"/>
              <a:t>Zusammenarbeit mit Museen - Zugang für Marginalisierte (Sanders-</a:t>
            </a:r>
            <a:r>
              <a:rPr lang="de-AT" err="1"/>
              <a:t>Bustle</a:t>
            </a:r>
            <a:r>
              <a:rPr lang="de-AT"/>
              <a:t>, 2020)</a:t>
            </a:r>
            <a:endParaRPr lang="de-AT">
              <a:cs typeface="Calibri"/>
            </a:endParaRPr>
          </a:p>
          <a:p>
            <a:pPr marL="171450" indent="-171450">
              <a:lnSpc>
                <a:spcPct val="120000"/>
              </a:lnSpc>
              <a:spcBef>
                <a:spcPts val="1400"/>
              </a:spcBef>
              <a:buFont typeface="Arial"/>
              <a:buChar char="•"/>
            </a:pPr>
            <a:endParaRPr lang="de-AT">
              <a:ea typeface="Calibri"/>
              <a:cs typeface="Calibri"/>
            </a:endParaRPr>
          </a:p>
          <a:p>
            <a:endParaRPr lang="de-DE">
              <a:ea typeface="Calibri"/>
              <a:cs typeface="Calibri"/>
            </a:endParaRPr>
          </a:p>
        </p:txBody>
      </p:sp>
      <p:sp>
        <p:nvSpPr>
          <p:cNvPr id="4" name="Foliennummernplatzhalter 3"/>
          <p:cNvSpPr>
            <a:spLocks noGrp="1"/>
          </p:cNvSpPr>
          <p:nvPr>
            <p:ph type="sldNum" sz="quarter" idx="5"/>
          </p:nvPr>
        </p:nvSpPr>
        <p:spPr/>
        <p:txBody>
          <a:bodyPr/>
          <a:lstStyle/>
          <a:p>
            <a:fld id="{627A6BAF-53A7-4ACA-A448-5947C6256F17}" type="slidenum">
              <a:rPr lang="en-GB" smtClean="0"/>
              <a:t>4</a:t>
            </a:fld>
            <a:endParaRPr lang="en-GB"/>
          </a:p>
        </p:txBody>
      </p:sp>
    </p:spTree>
    <p:extLst>
      <p:ext uri="{BB962C8B-B14F-4D97-AF65-F5344CB8AC3E}">
        <p14:creationId xmlns:p14="http://schemas.microsoft.com/office/powerpoint/2010/main" val="327025889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a:t>Die </a:t>
            </a:r>
            <a:r>
              <a:rPr lang="en-US" err="1"/>
              <a:t>besuchten</a:t>
            </a:r>
            <a:r>
              <a:rPr lang="en-US"/>
              <a:t> </a:t>
            </a:r>
            <a:r>
              <a:rPr lang="en-US" err="1"/>
              <a:t>Museen</a:t>
            </a:r>
            <a:r>
              <a:rPr lang="en-US"/>
              <a:t> in Graz </a:t>
            </a:r>
            <a:r>
              <a:rPr lang="en-US" err="1"/>
              <a:t>sind</a:t>
            </a:r>
            <a:r>
              <a:rPr lang="en-US"/>
              <a:t> </a:t>
            </a:r>
            <a:r>
              <a:rPr lang="en-US" err="1"/>
              <a:t>sowohl</a:t>
            </a:r>
            <a:r>
              <a:rPr lang="en-US"/>
              <a:t> </a:t>
            </a:r>
            <a:r>
              <a:rPr lang="en-US" err="1"/>
              <a:t>zu</a:t>
            </a:r>
            <a:r>
              <a:rPr lang="en-US"/>
              <a:t> </a:t>
            </a:r>
            <a:r>
              <a:rPr lang="en-US" err="1"/>
              <a:t>Fuß</a:t>
            </a:r>
            <a:r>
              <a:rPr lang="en-US"/>
              <a:t> </a:t>
            </a:r>
            <a:r>
              <a:rPr lang="en-US" err="1"/>
              <a:t>als</a:t>
            </a:r>
            <a:r>
              <a:rPr lang="en-US"/>
              <a:t> </a:t>
            </a:r>
            <a:r>
              <a:rPr lang="en-US" err="1"/>
              <a:t>auch</a:t>
            </a:r>
            <a:r>
              <a:rPr lang="en-US"/>
              <a:t> </a:t>
            </a:r>
            <a:r>
              <a:rPr lang="en-US" err="1"/>
              <a:t>mit</a:t>
            </a:r>
            <a:r>
              <a:rPr lang="en-US"/>
              <a:t> </a:t>
            </a:r>
            <a:r>
              <a:rPr lang="en-US" err="1"/>
              <a:t>öffentlichen</a:t>
            </a:r>
            <a:r>
              <a:rPr lang="en-US"/>
              <a:t> </a:t>
            </a:r>
            <a:r>
              <a:rPr lang="en-US" err="1"/>
              <a:t>Transportmitteln</a:t>
            </a:r>
            <a:r>
              <a:rPr lang="en-US"/>
              <a:t> </a:t>
            </a:r>
            <a:r>
              <a:rPr lang="en-US" err="1"/>
              <a:t>sehr</a:t>
            </a:r>
            <a:r>
              <a:rPr lang="en-US"/>
              <a:t> gut </a:t>
            </a:r>
            <a:r>
              <a:rPr lang="en-US" err="1"/>
              <a:t>erreichbar.Alle</a:t>
            </a:r>
            <a:r>
              <a:rPr lang="en-US"/>
              <a:t> </a:t>
            </a:r>
            <a:r>
              <a:rPr lang="en-US" err="1"/>
              <a:t>besuchten</a:t>
            </a:r>
            <a:r>
              <a:rPr lang="en-US"/>
              <a:t> </a:t>
            </a:r>
            <a:r>
              <a:rPr lang="en-US" err="1"/>
              <a:t>Museen</a:t>
            </a:r>
            <a:r>
              <a:rPr lang="en-US"/>
              <a:t> </a:t>
            </a:r>
            <a:r>
              <a:rPr lang="en-US" err="1"/>
              <a:t>haben</a:t>
            </a:r>
            <a:r>
              <a:rPr lang="en-US"/>
              <a:t> </a:t>
            </a:r>
            <a:r>
              <a:rPr lang="en-US" err="1"/>
              <a:t>einen</a:t>
            </a:r>
            <a:r>
              <a:rPr lang="en-US"/>
              <a:t> </a:t>
            </a:r>
            <a:r>
              <a:rPr lang="en-US" err="1"/>
              <a:t>barrierefreien</a:t>
            </a:r>
            <a:r>
              <a:rPr lang="en-US"/>
              <a:t> </a:t>
            </a:r>
            <a:r>
              <a:rPr lang="en-US" err="1"/>
              <a:t>Zugang</a:t>
            </a:r>
            <a:r>
              <a:rPr lang="en-US"/>
              <a:t>, der gut </a:t>
            </a:r>
            <a:r>
              <a:rPr lang="en-US" err="1"/>
              <a:t>sichtbar</a:t>
            </a:r>
            <a:r>
              <a:rPr lang="en-US"/>
              <a:t> </a:t>
            </a:r>
            <a:r>
              <a:rPr lang="en-US" err="1"/>
              <a:t>beschildert</a:t>
            </a:r>
            <a:r>
              <a:rPr lang="en-US"/>
              <a:t> </a:t>
            </a:r>
            <a:r>
              <a:rPr lang="en-US" err="1"/>
              <a:t>ist</a:t>
            </a:r>
            <a:r>
              <a:rPr lang="en-US"/>
              <a:t>, </a:t>
            </a:r>
            <a:r>
              <a:rPr lang="en-US" err="1"/>
              <a:t>dazu</a:t>
            </a:r>
            <a:r>
              <a:rPr lang="en-US"/>
              <a:t> </a:t>
            </a:r>
            <a:r>
              <a:rPr lang="en-US" err="1"/>
              <a:t>merkteein</a:t>
            </a:r>
            <a:r>
              <a:rPr lang="en-US"/>
              <a:t> </a:t>
            </a:r>
            <a:r>
              <a:rPr lang="en-US" err="1"/>
              <a:t>Besucher</a:t>
            </a:r>
            <a:r>
              <a:rPr lang="en-US"/>
              <a:t> an: „Ja, das </a:t>
            </a:r>
            <a:r>
              <a:rPr lang="en-US" err="1"/>
              <a:t>Zeichen</a:t>
            </a:r>
            <a:r>
              <a:rPr lang="en-US"/>
              <a:t> für </a:t>
            </a:r>
            <a:r>
              <a:rPr lang="en-US" err="1"/>
              <a:t>Rollstuhl</a:t>
            </a:r>
            <a:r>
              <a:rPr lang="en-US"/>
              <a:t> </a:t>
            </a:r>
            <a:r>
              <a:rPr lang="en-US" err="1"/>
              <a:t>ist</a:t>
            </a:r>
            <a:r>
              <a:rPr lang="en-US"/>
              <a:t> </a:t>
            </a:r>
            <a:r>
              <a:rPr lang="en-US" err="1"/>
              <a:t>sehr</a:t>
            </a:r>
            <a:r>
              <a:rPr lang="en-US"/>
              <a:t> stark </a:t>
            </a:r>
            <a:r>
              <a:rPr lang="en-US" err="1"/>
              <a:t>ersichtlich</a:t>
            </a:r>
            <a:r>
              <a:rPr lang="en-US"/>
              <a:t>. Das </a:t>
            </a:r>
            <a:r>
              <a:rPr lang="en-US" err="1"/>
              <a:t>passt</a:t>
            </a:r>
            <a:r>
              <a:rPr lang="en-US"/>
              <a:t>.“</a:t>
            </a:r>
            <a:r>
              <a:rPr lang="en-US" err="1"/>
              <a:t>Vor</a:t>
            </a:r>
            <a:r>
              <a:rPr lang="en-US"/>
              <a:t> Museum 1 </a:t>
            </a:r>
            <a:r>
              <a:rPr lang="en-US" err="1"/>
              <a:t>gibt</a:t>
            </a:r>
            <a:r>
              <a:rPr lang="en-US"/>
              <a:t> es </a:t>
            </a:r>
            <a:r>
              <a:rPr lang="en-US" err="1"/>
              <a:t>Sitzgelegenheiten</a:t>
            </a:r>
            <a:r>
              <a:rPr lang="en-US"/>
              <a:t> </a:t>
            </a:r>
            <a:r>
              <a:rPr lang="en-US" err="1"/>
              <a:t>zum</a:t>
            </a:r>
            <a:r>
              <a:rPr lang="en-US"/>
              <a:t> Rasten </a:t>
            </a:r>
            <a:r>
              <a:rPr lang="en-US" err="1"/>
              <a:t>vor</a:t>
            </a:r>
            <a:r>
              <a:rPr lang="en-US"/>
              <a:t> dem Haus </a:t>
            </a:r>
            <a:r>
              <a:rPr lang="en-US" err="1"/>
              <a:t>sowie</a:t>
            </a:r>
            <a:r>
              <a:rPr lang="en-US"/>
              <a:t> </a:t>
            </a:r>
            <a:r>
              <a:rPr lang="en-US" err="1"/>
              <a:t>ein</a:t>
            </a:r>
            <a:r>
              <a:rPr lang="en-US"/>
              <a:t> Restaurant </a:t>
            </a:r>
            <a:r>
              <a:rPr lang="en-US" err="1"/>
              <a:t>beim</a:t>
            </a:r>
            <a:r>
              <a:rPr lang="en-US"/>
              <a:t> </a:t>
            </a:r>
            <a:r>
              <a:rPr lang="en-US" err="1"/>
              <a:t>Eingang.Die</a:t>
            </a:r>
            <a:r>
              <a:rPr lang="en-US"/>
              <a:t> </a:t>
            </a:r>
            <a:r>
              <a:rPr lang="en-US" err="1"/>
              <a:t>Rolltreppe</a:t>
            </a:r>
            <a:r>
              <a:rPr lang="en-US"/>
              <a:t> </a:t>
            </a:r>
            <a:r>
              <a:rPr lang="en-US" err="1"/>
              <a:t>zum</a:t>
            </a:r>
            <a:r>
              <a:rPr lang="en-US"/>
              <a:t> </a:t>
            </a:r>
            <a:r>
              <a:rPr lang="en-US" err="1"/>
              <a:t>Eingang</a:t>
            </a:r>
            <a:r>
              <a:rPr lang="en-US"/>
              <a:t> ins Museum 2 </a:t>
            </a:r>
            <a:r>
              <a:rPr lang="en-US" err="1"/>
              <a:t>warfür</a:t>
            </a:r>
            <a:r>
              <a:rPr lang="en-US"/>
              <a:t> </a:t>
            </a:r>
            <a:r>
              <a:rPr lang="en-US" err="1"/>
              <a:t>Fremde</a:t>
            </a:r>
            <a:r>
              <a:rPr lang="en-US"/>
              <a:t> </a:t>
            </a:r>
            <a:r>
              <a:rPr lang="en-US" err="1"/>
              <a:t>nicht</a:t>
            </a:r>
            <a:r>
              <a:rPr lang="en-US"/>
              <a:t> </a:t>
            </a:r>
            <a:r>
              <a:rPr lang="en-US" err="1"/>
              <a:t>sofort</a:t>
            </a:r>
            <a:r>
              <a:rPr lang="en-US"/>
              <a:t> </a:t>
            </a:r>
            <a:r>
              <a:rPr lang="en-US" err="1"/>
              <a:t>sichtbar</a:t>
            </a:r>
            <a:r>
              <a:rPr lang="en-US"/>
              <a:t>, der </a:t>
            </a:r>
            <a:r>
              <a:rPr lang="en-US" err="1"/>
              <a:t>Untergrund</a:t>
            </a:r>
            <a:r>
              <a:rPr lang="en-US"/>
              <a:t> </a:t>
            </a:r>
            <a:r>
              <a:rPr lang="en-US" err="1"/>
              <a:t>im</a:t>
            </a:r>
            <a:r>
              <a:rPr lang="en-US"/>
              <a:t> </a:t>
            </a:r>
            <a:r>
              <a:rPr lang="en-US" err="1"/>
              <a:t>Innenhof</a:t>
            </a:r>
            <a:r>
              <a:rPr lang="en-US"/>
              <a:t> </a:t>
            </a:r>
            <a:r>
              <a:rPr lang="en-US" err="1"/>
              <a:t>seieher</a:t>
            </a:r>
            <a:r>
              <a:rPr lang="en-US"/>
              <a:t> </a:t>
            </a:r>
            <a:r>
              <a:rPr lang="en-US" err="1"/>
              <a:t>grobkörnig</a:t>
            </a:r>
            <a:r>
              <a:rPr lang="en-US"/>
              <a:t> und </a:t>
            </a:r>
            <a:r>
              <a:rPr lang="en-US" err="1"/>
              <a:t>holprig</a:t>
            </a:r>
            <a:r>
              <a:rPr lang="en-US"/>
              <a:t> für </a:t>
            </a:r>
            <a:r>
              <a:rPr lang="en-US" err="1"/>
              <a:t>Rollstuhlbenutzer</a:t>
            </a:r>
            <a:r>
              <a:rPr lang="en-US"/>
              <a:t>*</a:t>
            </a:r>
            <a:r>
              <a:rPr lang="en-US" err="1"/>
              <a:t>innen.Eine</a:t>
            </a:r>
            <a:r>
              <a:rPr lang="en-US"/>
              <a:t> </a:t>
            </a:r>
            <a:r>
              <a:rPr lang="en-US" err="1"/>
              <a:t>Schülerin</a:t>
            </a:r>
            <a:r>
              <a:rPr lang="en-US"/>
              <a:t> </a:t>
            </a:r>
            <a:r>
              <a:rPr lang="en-US" err="1"/>
              <a:t>meinte</a:t>
            </a:r>
            <a:r>
              <a:rPr lang="en-US"/>
              <a:t>: „Ich </a:t>
            </a:r>
            <a:r>
              <a:rPr lang="en-US" err="1"/>
              <a:t>hätte</a:t>
            </a:r>
            <a:r>
              <a:rPr lang="en-US"/>
              <a:t> mir </a:t>
            </a:r>
            <a:r>
              <a:rPr lang="en-US" err="1"/>
              <a:t>gewünscht</a:t>
            </a:r>
            <a:r>
              <a:rPr lang="en-US"/>
              <a:t>, </a:t>
            </a:r>
            <a:r>
              <a:rPr lang="en-US" err="1"/>
              <a:t>dass</a:t>
            </a:r>
            <a:r>
              <a:rPr lang="en-US"/>
              <a:t> </a:t>
            </a:r>
            <a:r>
              <a:rPr lang="en-US" err="1"/>
              <a:t>uns</a:t>
            </a:r>
            <a:r>
              <a:rPr lang="en-US"/>
              <a:t> </a:t>
            </a:r>
            <a:r>
              <a:rPr lang="en-US" err="1"/>
              <a:t>jemand</a:t>
            </a:r>
            <a:r>
              <a:rPr lang="en-US"/>
              <a:t> </a:t>
            </a:r>
            <a:r>
              <a:rPr lang="en-US" err="1"/>
              <a:t>beim</a:t>
            </a:r>
            <a:r>
              <a:rPr lang="en-US"/>
              <a:t> </a:t>
            </a:r>
            <a:r>
              <a:rPr lang="en-US" err="1"/>
              <a:t>Ankommen</a:t>
            </a:r>
            <a:r>
              <a:rPr lang="en-US"/>
              <a:t> den Weg </a:t>
            </a:r>
            <a:r>
              <a:rPr lang="en-US" err="1"/>
              <a:t>zeigt</a:t>
            </a:r>
            <a:r>
              <a:rPr lang="en-US"/>
              <a:t>. Oder </a:t>
            </a:r>
            <a:r>
              <a:rPr lang="en-US" err="1"/>
              <a:t>auch</a:t>
            </a:r>
            <a:r>
              <a:rPr lang="en-US"/>
              <a:t> Schilder und </a:t>
            </a:r>
            <a:r>
              <a:rPr lang="en-US" err="1"/>
              <a:t>Pfeile</a:t>
            </a:r>
            <a:r>
              <a:rPr lang="en-US"/>
              <a:t>, um </a:t>
            </a:r>
            <a:r>
              <a:rPr lang="en-US" err="1"/>
              <a:t>zu</a:t>
            </a:r>
            <a:r>
              <a:rPr lang="en-US"/>
              <a:t> </a:t>
            </a:r>
            <a:r>
              <a:rPr lang="en-US" err="1"/>
              <a:t>wissen</a:t>
            </a:r>
            <a:r>
              <a:rPr lang="en-US"/>
              <a:t>, wo es </a:t>
            </a:r>
            <a:r>
              <a:rPr lang="en-US" err="1"/>
              <a:t>hingeht</a:t>
            </a:r>
            <a:r>
              <a:rPr lang="en-US"/>
              <a:t>.“</a:t>
            </a:r>
            <a:r>
              <a:rPr lang="en-US" err="1"/>
              <a:t>Im</a:t>
            </a:r>
            <a:r>
              <a:rPr lang="en-US"/>
              <a:t> </a:t>
            </a:r>
            <a:r>
              <a:rPr lang="en-US" err="1"/>
              <a:t>Eingangsbereich</a:t>
            </a:r>
            <a:r>
              <a:rPr lang="en-US"/>
              <a:t> von Museum 2 </a:t>
            </a:r>
            <a:r>
              <a:rPr lang="en-US" err="1"/>
              <a:t>könnte</a:t>
            </a:r>
            <a:r>
              <a:rPr lang="en-US"/>
              <a:t> </a:t>
            </a:r>
            <a:r>
              <a:rPr lang="en-US" err="1"/>
              <a:t>durch</a:t>
            </a:r>
            <a:r>
              <a:rPr lang="en-US"/>
              <a:t> Schilder </a:t>
            </a:r>
            <a:r>
              <a:rPr lang="en-US" err="1"/>
              <a:t>oder</a:t>
            </a:r>
            <a:r>
              <a:rPr lang="en-US"/>
              <a:t> </a:t>
            </a:r>
            <a:r>
              <a:rPr lang="en-US" err="1"/>
              <a:t>Pfeile</a:t>
            </a:r>
            <a:r>
              <a:rPr lang="en-US"/>
              <a:t> </a:t>
            </a:r>
            <a:r>
              <a:rPr lang="en-US" err="1"/>
              <a:t>zu</a:t>
            </a:r>
            <a:r>
              <a:rPr lang="en-US"/>
              <a:t> den </a:t>
            </a:r>
            <a:r>
              <a:rPr lang="en-US" err="1"/>
              <a:t>unterschiedlichen</a:t>
            </a:r>
            <a:r>
              <a:rPr lang="en-US"/>
              <a:t> </a:t>
            </a:r>
            <a:r>
              <a:rPr lang="en-US" err="1"/>
              <a:t>Abteilungen</a:t>
            </a:r>
            <a:r>
              <a:rPr lang="en-US"/>
              <a:t> </a:t>
            </a:r>
            <a:r>
              <a:rPr lang="en-US" err="1"/>
              <a:t>im</a:t>
            </a:r>
            <a:r>
              <a:rPr lang="en-US"/>
              <a:t> </a:t>
            </a:r>
            <a:r>
              <a:rPr lang="en-US" err="1"/>
              <a:t>Museumskomplex</a:t>
            </a:r>
            <a:r>
              <a:rPr lang="en-US"/>
              <a:t> die </a:t>
            </a:r>
            <a:r>
              <a:rPr lang="en-US" err="1"/>
              <a:t>Orientierung</a:t>
            </a:r>
            <a:r>
              <a:rPr lang="en-US"/>
              <a:t> </a:t>
            </a:r>
            <a:r>
              <a:rPr lang="en-US" err="1"/>
              <a:t>verbessert</a:t>
            </a:r>
            <a:r>
              <a:rPr lang="en-US"/>
              <a:t> </a:t>
            </a:r>
            <a:r>
              <a:rPr lang="en-US" err="1"/>
              <a:t>werden</a:t>
            </a:r>
            <a:r>
              <a:rPr lang="en-US"/>
              <a:t>.</a:t>
            </a:r>
            <a:endParaRPr lang="de-DE"/>
          </a:p>
        </p:txBody>
      </p:sp>
      <p:sp>
        <p:nvSpPr>
          <p:cNvPr id="4" name="Foliennummernplatzhalter 3"/>
          <p:cNvSpPr>
            <a:spLocks noGrp="1"/>
          </p:cNvSpPr>
          <p:nvPr>
            <p:ph type="sldNum" sz="quarter" idx="5"/>
          </p:nvPr>
        </p:nvSpPr>
        <p:spPr/>
        <p:txBody>
          <a:bodyPr/>
          <a:lstStyle/>
          <a:p>
            <a:fld id="{9356A0BD-F0A7-4645-9B41-1223B8895C0B}" type="slidenum">
              <a:rPr lang="en-GB" smtClean="0"/>
              <a:t>45</a:t>
            </a:fld>
            <a:endParaRPr lang="en-GB"/>
          </a:p>
        </p:txBody>
      </p:sp>
    </p:spTree>
    <p:extLst>
      <p:ext uri="{BB962C8B-B14F-4D97-AF65-F5344CB8AC3E}">
        <p14:creationId xmlns:p14="http://schemas.microsoft.com/office/powerpoint/2010/main" val="210946234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a:t>Die </a:t>
            </a:r>
            <a:r>
              <a:rPr lang="en-US" err="1"/>
              <a:t>besuchten</a:t>
            </a:r>
            <a:r>
              <a:rPr lang="en-US"/>
              <a:t> </a:t>
            </a:r>
            <a:r>
              <a:rPr lang="en-US" err="1"/>
              <a:t>Museen</a:t>
            </a:r>
            <a:r>
              <a:rPr lang="en-US"/>
              <a:t> in Graz </a:t>
            </a:r>
            <a:r>
              <a:rPr lang="en-US" err="1"/>
              <a:t>sind</a:t>
            </a:r>
            <a:r>
              <a:rPr lang="en-US"/>
              <a:t> </a:t>
            </a:r>
            <a:r>
              <a:rPr lang="en-US" err="1"/>
              <a:t>sowohl</a:t>
            </a:r>
            <a:r>
              <a:rPr lang="en-US"/>
              <a:t> </a:t>
            </a:r>
            <a:r>
              <a:rPr lang="en-US" err="1"/>
              <a:t>zu</a:t>
            </a:r>
            <a:r>
              <a:rPr lang="en-US"/>
              <a:t> </a:t>
            </a:r>
            <a:r>
              <a:rPr lang="en-US" err="1"/>
              <a:t>Fuß</a:t>
            </a:r>
            <a:r>
              <a:rPr lang="en-US"/>
              <a:t> </a:t>
            </a:r>
            <a:r>
              <a:rPr lang="en-US" err="1"/>
              <a:t>als</a:t>
            </a:r>
            <a:r>
              <a:rPr lang="en-US"/>
              <a:t> </a:t>
            </a:r>
            <a:r>
              <a:rPr lang="en-US" err="1"/>
              <a:t>auch</a:t>
            </a:r>
            <a:r>
              <a:rPr lang="en-US"/>
              <a:t> </a:t>
            </a:r>
            <a:r>
              <a:rPr lang="en-US" err="1"/>
              <a:t>mit</a:t>
            </a:r>
            <a:r>
              <a:rPr lang="en-US"/>
              <a:t> </a:t>
            </a:r>
            <a:r>
              <a:rPr lang="en-US" err="1"/>
              <a:t>öffentlichen</a:t>
            </a:r>
            <a:r>
              <a:rPr lang="en-US"/>
              <a:t> </a:t>
            </a:r>
            <a:r>
              <a:rPr lang="en-US" err="1"/>
              <a:t>Transportmitteln</a:t>
            </a:r>
            <a:r>
              <a:rPr lang="en-US"/>
              <a:t> </a:t>
            </a:r>
            <a:r>
              <a:rPr lang="en-US" err="1"/>
              <a:t>sehr</a:t>
            </a:r>
            <a:r>
              <a:rPr lang="en-US"/>
              <a:t> gut </a:t>
            </a:r>
            <a:r>
              <a:rPr lang="en-US" err="1"/>
              <a:t>erreichbar.Alle</a:t>
            </a:r>
            <a:r>
              <a:rPr lang="en-US"/>
              <a:t> </a:t>
            </a:r>
            <a:r>
              <a:rPr lang="en-US" err="1"/>
              <a:t>besuchten</a:t>
            </a:r>
            <a:r>
              <a:rPr lang="en-US"/>
              <a:t> </a:t>
            </a:r>
            <a:r>
              <a:rPr lang="en-US" err="1"/>
              <a:t>Museen</a:t>
            </a:r>
            <a:r>
              <a:rPr lang="en-US"/>
              <a:t> </a:t>
            </a:r>
            <a:r>
              <a:rPr lang="en-US" err="1"/>
              <a:t>haben</a:t>
            </a:r>
            <a:r>
              <a:rPr lang="en-US"/>
              <a:t> </a:t>
            </a:r>
            <a:r>
              <a:rPr lang="en-US" err="1"/>
              <a:t>einen</a:t>
            </a:r>
            <a:r>
              <a:rPr lang="en-US"/>
              <a:t> </a:t>
            </a:r>
            <a:r>
              <a:rPr lang="en-US" err="1"/>
              <a:t>barrierefreien</a:t>
            </a:r>
            <a:r>
              <a:rPr lang="en-US"/>
              <a:t> </a:t>
            </a:r>
            <a:r>
              <a:rPr lang="en-US" err="1"/>
              <a:t>Zugang</a:t>
            </a:r>
            <a:r>
              <a:rPr lang="en-US"/>
              <a:t>, der gut </a:t>
            </a:r>
            <a:r>
              <a:rPr lang="en-US" err="1"/>
              <a:t>sichtbar</a:t>
            </a:r>
            <a:r>
              <a:rPr lang="en-US"/>
              <a:t> </a:t>
            </a:r>
            <a:r>
              <a:rPr lang="en-US" err="1"/>
              <a:t>beschildert</a:t>
            </a:r>
            <a:r>
              <a:rPr lang="en-US"/>
              <a:t> </a:t>
            </a:r>
            <a:r>
              <a:rPr lang="en-US" err="1"/>
              <a:t>ist</a:t>
            </a:r>
            <a:r>
              <a:rPr lang="en-US"/>
              <a:t>, </a:t>
            </a:r>
            <a:r>
              <a:rPr lang="en-US" err="1"/>
              <a:t>dazu</a:t>
            </a:r>
            <a:r>
              <a:rPr lang="en-US"/>
              <a:t> </a:t>
            </a:r>
            <a:r>
              <a:rPr lang="en-US" err="1"/>
              <a:t>merkteein</a:t>
            </a:r>
            <a:r>
              <a:rPr lang="en-US"/>
              <a:t> </a:t>
            </a:r>
            <a:r>
              <a:rPr lang="en-US" err="1"/>
              <a:t>Besucher</a:t>
            </a:r>
            <a:r>
              <a:rPr lang="en-US"/>
              <a:t> an: „Ja, das </a:t>
            </a:r>
            <a:r>
              <a:rPr lang="en-US" err="1"/>
              <a:t>Zeichen</a:t>
            </a:r>
            <a:r>
              <a:rPr lang="en-US"/>
              <a:t> für </a:t>
            </a:r>
            <a:r>
              <a:rPr lang="en-US" err="1"/>
              <a:t>Rollstuhl</a:t>
            </a:r>
            <a:r>
              <a:rPr lang="en-US"/>
              <a:t> </a:t>
            </a:r>
            <a:r>
              <a:rPr lang="en-US" err="1"/>
              <a:t>ist</a:t>
            </a:r>
            <a:r>
              <a:rPr lang="en-US"/>
              <a:t> </a:t>
            </a:r>
            <a:r>
              <a:rPr lang="en-US" err="1"/>
              <a:t>sehr</a:t>
            </a:r>
            <a:r>
              <a:rPr lang="en-US"/>
              <a:t> stark </a:t>
            </a:r>
            <a:r>
              <a:rPr lang="en-US" err="1"/>
              <a:t>ersichtlich</a:t>
            </a:r>
            <a:r>
              <a:rPr lang="en-US"/>
              <a:t>. Das </a:t>
            </a:r>
            <a:r>
              <a:rPr lang="en-US" err="1"/>
              <a:t>passt</a:t>
            </a:r>
            <a:r>
              <a:rPr lang="en-US"/>
              <a:t>.“</a:t>
            </a:r>
            <a:r>
              <a:rPr lang="en-US" err="1"/>
              <a:t>Vor</a:t>
            </a:r>
            <a:r>
              <a:rPr lang="en-US"/>
              <a:t> Museum 1 </a:t>
            </a:r>
            <a:r>
              <a:rPr lang="en-US" err="1"/>
              <a:t>gibt</a:t>
            </a:r>
            <a:r>
              <a:rPr lang="en-US"/>
              <a:t> es </a:t>
            </a:r>
            <a:r>
              <a:rPr lang="en-US" err="1"/>
              <a:t>Sitzgelegenheiten</a:t>
            </a:r>
            <a:r>
              <a:rPr lang="en-US"/>
              <a:t> </a:t>
            </a:r>
            <a:r>
              <a:rPr lang="en-US" err="1"/>
              <a:t>zum</a:t>
            </a:r>
            <a:r>
              <a:rPr lang="en-US"/>
              <a:t> Rasten </a:t>
            </a:r>
            <a:r>
              <a:rPr lang="en-US" err="1"/>
              <a:t>vor</a:t>
            </a:r>
            <a:r>
              <a:rPr lang="en-US"/>
              <a:t> dem Haus </a:t>
            </a:r>
            <a:r>
              <a:rPr lang="en-US" err="1"/>
              <a:t>sowie</a:t>
            </a:r>
            <a:r>
              <a:rPr lang="en-US"/>
              <a:t> </a:t>
            </a:r>
            <a:r>
              <a:rPr lang="en-US" err="1"/>
              <a:t>ein</a:t>
            </a:r>
            <a:r>
              <a:rPr lang="en-US"/>
              <a:t> Restaurant </a:t>
            </a:r>
            <a:r>
              <a:rPr lang="en-US" err="1"/>
              <a:t>beim</a:t>
            </a:r>
            <a:r>
              <a:rPr lang="en-US"/>
              <a:t> </a:t>
            </a:r>
            <a:r>
              <a:rPr lang="en-US" err="1"/>
              <a:t>Eingang.Die</a:t>
            </a:r>
            <a:r>
              <a:rPr lang="en-US"/>
              <a:t> </a:t>
            </a:r>
            <a:r>
              <a:rPr lang="en-US" err="1"/>
              <a:t>Rolltreppe</a:t>
            </a:r>
            <a:r>
              <a:rPr lang="en-US"/>
              <a:t> </a:t>
            </a:r>
            <a:r>
              <a:rPr lang="en-US" err="1"/>
              <a:t>zum</a:t>
            </a:r>
            <a:r>
              <a:rPr lang="en-US"/>
              <a:t> </a:t>
            </a:r>
            <a:r>
              <a:rPr lang="en-US" err="1"/>
              <a:t>Eingang</a:t>
            </a:r>
            <a:r>
              <a:rPr lang="en-US"/>
              <a:t> ins Museum 2 </a:t>
            </a:r>
            <a:r>
              <a:rPr lang="en-US" err="1"/>
              <a:t>warfür</a:t>
            </a:r>
            <a:r>
              <a:rPr lang="en-US"/>
              <a:t> </a:t>
            </a:r>
            <a:r>
              <a:rPr lang="en-US" err="1"/>
              <a:t>Fremde</a:t>
            </a:r>
            <a:r>
              <a:rPr lang="en-US"/>
              <a:t> </a:t>
            </a:r>
            <a:r>
              <a:rPr lang="en-US" err="1"/>
              <a:t>nicht</a:t>
            </a:r>
            <a:r>
              <a:rPr lang="en-US"/>
              <a:t> </a:t>
            </a:r>
            <a:r>
              <a:rPr lang="en-US" err="1"/>
              <a:t>sofort</a:t>
            </a:r>
            <a:r>
              <a:rPr lang="en-US"/>
              <a:t> </a:t>
            </a:r>
            <a:r>
              <a:rPr lang="en-US" err="1"/>
              <a:t>sichtbar</a:t>
            </a:r>
            <a:r>
              <a:rPr lang="en-US"/>
              <a:t>, der </a:t>
            </a:r>
            <a:r>
              <a:rPr lang="en-US" err="1"/>
              <a:t>Untergrund</a:t>
            </a:r>
            <a:r>
              <a:rPr lang="en-US"/>
              <a:t> </a:t>
            </a:r>
            <a:r>
              <a:rPr lang="en-US" err="1"/>
              <a:t>im</a:t>
            </a:r>
            <a:r>
              <a:rPr lang="en-US"/>
              <a:t> </a:t>
            </a:r>
            <a:r>
              <a:rPr lang="en-US" err="1"/>
              <a:t>Innenhof</a:t>
            </a:r>
            <a:r>
              <a:rPr lang="en-US"/>
              <a:t> </a:t>
            </a:r>
            <a:r>
              <a:rPr lang="en-US" err="1"/>
              <a:t>seieher</a:t>
            </a:r>
            <a:r>
              <a:rPr lang="en-US"/>
              <a:t> </a:t>
            </a:r>
            <a:r>
              <a:rPr lang="en-US" err="1"/>
              <a:t>grobkörnig</a:t>
            </a:r>
            <a:r>
              <a:rPr lang="en-US"/>
              <a:t> und </a:t>
            </a:r>
            <a:r>
              <a:rPr lang="en-US" err="1"/>
              <a:t>holprig</a:t>
            </a:r>
            <a:r>
              <a:rPr lang="en-US"/>
              <a:t> für </a:t>
            </a:r>
            <a:r>
              <a:rPr lang="en-US" err="1"/>
              <a:t>Rollstuhlbenutzer</a:t>
            </a:r>
            <a:r>
              <a:rPr lang="en-US"/>
              <a:t>*</a:t>
            </a:r>
            <a:r>
              <a:rPr lang="en-US" err="1"/>
              <a:t>innen.Eine</a:t>
            </a:r>
            <a:r>
              <a:rPr lang="en-US"/>
              <a:t> </a:t>
            </a:r>
            <a:r>
              <a:rPr lang="en-US" err="1"/>
              <a:t>Schülerin</a:t>
            </a:r>
            <a:r>
              <a:rPr lang="en-US"/>
              <a:t> </a:t>
            </a:r>
            <a:r>
              <a:rPr lang="en-US" err="1"/>
              <a:t>meinte</a:t>
            </a:r>
            <a:r>
              <a:rPr lang="en-US"/>
              <a:t>: „Ich </a:t>
            </a:r>
            <a:r>
              <a:rPr lang="en-US" err="1"/>
              <a:t>hätte</a:t>
            </a:r>
            <a:r>
              <a:rPr lang="en-US"/>
              <a:t> mir </a:t>
            </a:r>
            <a:r>
              <a:rPr lang="en-US" err="1"/>
              <a:t>gewünscht</a:t>
            </a:r>
            <a:r>
              <a:rPr lang="en-US"/>
              <a:t>, </a:t>
            </a:r>
            <a:r>
              <a:rPr lang="en-US" err="1"/>
              <a:t>dass</a:t>
            </a:r>
            <a:r>
              <a:rPr lang="en-US"/>
              <a:t> </a:t>
            </a:r>
            <a:r>
              <a:rPr lang="en-US" err="1"/>
              <a:t>uns</a:t>
            </a:r>
            <a:r>
              <a:rPr lang="en-US"/>
              <a:t> </a:t>
            </a:r>
            <a:r>
              <a:rPr lang="en-US" err="1"/>
              <a:t>jemand</a:t>
            </a:r>
            <a:r>
              <a:rPr lang="en-US"/>
              <a:t> </a:t>
            </a:r>
            <a:r>
              <a:rPr lang="en-US" err="1"/>
              <a:t>beim</a:t>
            </a:r>
            <a:r>
              <a:rPr lang="en-US"/>
              <a:t> </a:t>
            </a:r>
            <a:r>
              <a:rPr lang="en-US" err="1"/>
              <a:t>Ankommen</a:t>
            </a:r>
            <a:r>
              <a:rPr lang="en-US"/>
              <a:t> den Weg </a:t>
            </a:r>
            <a:r>
              <a:rPr lang="en-US" err="1"/>
              <a:t>zeigt</a:t>
            </a:r>
            <a:r>
              <a:rPr lang="en-US"/>
              <a:t>. Oder </a:t>
            </a:r>
            <a:r>
              <a:rPr lang="en-US" err="1"/>
              <a:t>auch</a:t>
            </a:r>
            <a:r>
              <a:rPr lang="en-US"/>
              <a:t> Schilder und </a:t>
            </a:r>
            <a:r>
              <a:rPr lang="en-US" err="1"/>
              <a:t>Pfeile</a:t>
            </a:r>
            <a:r>
              <a:rPr lang="en-US"/>
              <a:t>, um </a:t>
            </a:r>
            <a:r>
              <a:rPr lang="en-US" err="1"/>
              <a:t>zu</a:t>
            </a:r>
            <a:r>
              <a:rPr lang="en-US"/>
              <a:t> </a:t>
            </a:r>
            <a:r>
              <a:rPr lang="en-US" err="1"/>
              <a:t>wissen</a:t>
            </a:r>
            <a:r>
              <a:rPr lang="en-US"/>
              <a:t>, wo es </a:t>
            </a:r>
            <a:r>
              <a:rPr lang="en-US" err="1"/>
              <a:t>hingeht</a:t>
            </a:r>
            <a:r>
              <a:rPr lang="en-US"/>
              <a:t>.“</a:t>
            </a:r>
            <a:r>
              <a:rPr lang="en-US" err="1"/>
              <a:t>Im</a:t>
            </a:r>
            <a:r>
              <a:rPr lang="en-US"/>
              <a:t> </a:t>
            </a:r>
            <a:r>
              <a:rPr lang="en-US" err="1"/>
              <a:t>Eingangsbereich</a:t>
            </a:r>
            <a:r>
              <a:rPr lang="en-US"/>
              <a:t> von Museum 2 </a:t>
            </a:r>
            <a:r>
              <a:rPr lang="en-US" err="1"/>
              <a:t>könnte</a:t>
            </a:r>
            <a:r>
              <a:rPr lang="en-US"/>
              <a:t> </a:t>
            </a:r>
            <a:r>
              <a:rPr lang="en-US" err="1"/>
              <a:t>durch</a:t>
            </a:r>
            <a:r>
              <a:rPr lang="en-US"/>
              <a:t> Schilder </a:t>
            </a:r>
            <a:r>
              <a:rPr lang="en-US" err="1"/>
              <a:t>oder</a:t>
            </a:r>
            <a:r>
              <a:rPr lang="en-US"/>
              <a:t> </a:t>
            </a:r>
            <a:r>
              <a:rPr lang="en-US" err="1"/>
              <a:t>Pfeile</a:t>
            </a:r>
            <a:r>
              <a:rPr lang="en-US"/>
              <a:t> </a:t>
            </a:r>
            <a:r>
              <a:rPr lang="en-US" err="1"/>
              <a:t>zu</a:t>
            </a:r>
            <a:r>
              <a:rPr lang="en-US"/>
              <a:t> den </a:t>
            </a:r>
            <a:r>
              <a:rPr lang="en-US" err="1"/>
              <a:t>unterschiedlichen</a:t>
            </a:r>
            <a:r>
              <a:rPr lang="en-US"/>
              <a:t> </a:t>
            </a:r>
            <a:r>
              <a:rPr lang="en-US" err="1"/>
              <a:t>Abteilungen</a:t>
            </a:r>
            <a:r>
              <a:rPr lang="en-US"/>
              <a:t> </a:t>
            </a:r>
            <a:r>
              <a:rPr lang="en-US" err="1"/>
              <a:t>im</a:t>
            </a:r>
            <a:r>
              <a:rPr lang="en-US"/>
              <a:t> </a:t>
            </a:r>
            <a:r>
              <a:rPr lang="en-US" err="1"/>
              <a:t>Museumskomplex</a:t>
            </a:r>
            <a:r>
              <a:rPr lang="en-US"/>
              <a:t> die </a:t>
            </a:r>
            <a:r>
              <a:rPr lang="en-US" err="1"/>
              <a:t>Orientierung</a:t>
            </a:r>
            <a:r>
              <a:rPr lang="en-US"/>
              <a:t> </a:t>
            </a:r>
            <a:r>
              <a:rPr lang="en-US" err="1"/>
              <a:t>verbessert</a:t>
            </a:r>
            <a:r>
              <a:rPr lang="en-US"/>
              <a:t> </a:t>
            </a:r>
            <a:r>
              <a:rPr lang="en-US" err="1"/>
              <a:t>werden.Physische</a:t>
            </a:r>
            <a:r>
              <a:rPr lang="en-US"/>
              <a:t> </a:t>
            </a:r>
            <a:r>
              <a:rPr lang="en-US" err="1"/>
              <a:t>Zugänglichkeit</a:t>
            </a:r>
            <a:r>
              <a:rPr lang="en-US"/>
              <a:t> -</a:t>
            </a:r>
            <a:r>
              <a:rPr lang="en-US" err="1"/>
              <a:t>Räume</a:t>
            </a:r>
            <a:r>
              <a:rPr lang="en-US"/>
              <a:t>, </a:t>
            </a:r>
            <a:r>
              <a:rPr lang="en-US" err="1"/>
              <a:t>BarrierenBeide</a:t>
            </a:r>
            <a:r>
              <a:rPr lang="en-US"/>
              <a:t> </a:t>
            </a:r>
            <a:r>
              <a:rPr lang="en-US" err="1"/>
              <a:t>Museen</a:t>
            </a:r>
            <a:r>
              <a:rPr lang="en-US"/>
              <a:t> </a:t>
            </a:r>
            <a:r>
              <a:rPr lang="en-US" err="1"/>
              <a:t>bietenlaut</a:t>
            </a:r>
            <a:r>
              <a:rPr lang="en-US"/>
              <a:t> </a:t>
            </a:r>
            <a:r>
              <a:rPr lang="en-US" err="1"/>
              <a:t>Rückmeldungengut</a:t>
            </a:r>
            <a:r>
              <a:rPr lang="en-US"/>
              <a:t> </a:t>
            </a:r>
            <a:r>
              <a:rPr lang="en-US" err="1"/>
              <a:t>erreichbar</a:t>
            </a:r>
            <a:r>
              <a:rPr lang="en-US"/>
              <a:t> und gut </a:t>
            </a:r>
            <a:r>
              <a:rPr lang="en-US" err="1"/>
              <a:t>ausgeschildert</a:t>
            </a:r>
            <a:r>
              <a:rPr lang="en-US"/>
              <a:t> </a:t>
            </a:r>
            <a:r>
              <a:rPr lang="en-US" err="1"/>
              <a:t>Möglichkeiten</a:t>
            </a:r>
            <a:r>
              <a:rPr lang="en-US"/>
              <a:t>, </a:t>
            </a:r>
            <a:r>
              <a:rPr lang="en-US" err="1"/>
              <a:t>dieJacken</a:t>
            </a:r>
            <a:r>
              <a:rPr lang="en-US"/>
              <a:t> und Taschen in </a:t>
            </a:r>
            <a:r>
              <a:rPr lang="en-US" err="1"/>
              <a:t>einer</a:t>
            </a:r>
            <a:r>
              <a:rPr lang="en-US"/>
              <a:t> </a:t>
            </a:r>
            <a:r>
              <a:rPr lang="en-US" err="1"/>
              <a:t>Garderobezu</a:t>
            </a:r>
            <a:r>
              <a:rPr lang="en-US"/>
              <a:t> </a:t>
            </a:r>
            <a:r>
              <a:rPr lang="en-US" err="1"/>
              <a:t>versperren.Weiters</a:t>
            </a:r>
            <a:r>
              <a:rPr lang="en-US"/>
              <a:t> </a:t>
            </a:r>
            <a:r>
              <a:rPr lang="en-US" err="1"/>
              <a:t>sind</a:t>
            </a:r>
            <a:r>
              <a:rPr lang="en-US"/>
              <a:t> die Wege </a:t>
            </a:r>
            <a:r>
              <a:rPr lang="en-US" err="1"/>
              <a:t>zu</a:t>
            </a:r>
            <a:r>
              <a:rPr lang="en-US"/>
              <a:t> </a:t>
            </a:r>
            <a:r>
              <a:rPr lang="en-US" err="1"/>
              <a:t>Toiletten</a:t>
            </a:r>
            <a:r>
              <a:rPr lang="en-US"/>
              <a:t> in </a:t>
            </a:r>
            <a:r>
              <a:rPr lang="en-US" err="1"/>
              <a:t>beiden</a:t>
            </a:r>
            <a:r>
              <a:rPr lang="en-US"/>
              <a:t> </a:t>
            </a:r>
            <a:r>
              <a:rPr lang="en-US" err="1"/>
              <a:t>Museen</a:t>
            </a:r>
            <a:r>
              <a:rPr lang="en-US"/>
              <a:t> gut </a:t>
            </a:r>
            <a:r>
              <a:rPr lang="en-US" err="1"/>
              <a:t>ausgeschildert</a:t>
            </a:r>
            <a:r>
              <a:rPr lang="en-US"/>
              <a:t>, </a:t>
            </a:r>
            <a:r>
              <a:rPr lang="en-US" err="1"/>
              <a:t>beide</a:t>
            </a:r>
            <a:r>
              <a:rPr lang="en-US"/>
              <a:t> Häuser </a:t>
            </a:r>
            <a:r>
              <a:rPr lang="en-US" err="1"/>
              <a:t>verfügen</a:t>
            </a:r>
            <a:r>
              <a:rPr lang="en-US"/>
              <a:t> </a:t>
            </a:r>
            <a:r>
              <a:rPr lang="en-US" err="1"/>
              <a:t>über</a:t>
            </a:r>
            <a:r>
              <a:rPr lang="en-US"/>
              <a:t> </a:t>
            </a:r>
            <a:r>
              <a:rPr lang="en-US" err="1"/>
              <a:t>ein</a:t>
            </a:r>
            <a:r>
              <a:rPr lang="en-US"/>
              <a:t> </a:t>
            </a:r>
            <a:r>
              <a:rPr lang="en-US" err="1"/>
              <a:t>barrierefreies</a:t>
            </a:r>
            <a:r>
              <a:rPr lang="en-US"/>
              <a:t> </a:t>
            </a:r>
            <a:r>
              <a:rPr lang="en-US" err="1"/>
              <a:t>Behinderten-WC.In</a:t>
            </a:r>
            <a:r>
              <a:rPr lang="en-US"/>
              <a:t> der </a:t>
            </a:r>
            <a:r>
              <a:rPr lang="en-US" err="1"/>
              <a:t>Ausstellung</a:t>
            </a:r>
            <a:r>
              <a:rPr lang="en-US"/>
              <a:t> </a:t>
            </a:r>
            <a:r>
              <a:rPr lang="en-US" err="1"/>
              <a:t>im</a:t>
            </a:r>
            <a:r>
              <a:rPr lang="en-US"/>
              <a:t> Museum 1 </a:t>
            </a:r>
            <a:r>
              <a:rPr lang="en-US" err="1"/>
              <a:t>gabes</a:t>
            </a:r>
            <a:r>
              <a:rPr lang="en-US"/>
              <a:t> </a:t>
            </a:r>
            <a:r>
              <a:rPr lang="en-US" err="1"/>
              <a:t>kleine</a:t>
            </a:r>
            <a:r>
              <a:rPr lang="en-US"/>
              <a:t> </a:t>
            </a:r>
            <a:r>
              <a:rPr lang="en-US" err="1"/>
              <a:t>Klappstühleunter</a:t>
            </a:r>
            <a:r>
              <a:rPr lang="en-US"/>
              <a:t> den </a:t>
            </a:r>
            <a:r>
              <a:rPr lang="en-US" err="1"/>
              <a:t>Exponaten</a:t>
            </a:r>
            <a:r>
              <a:rPr lang="en-US"/>
              <a:t>, die </a:t>
            </a:r>
            <a:r>
              <a:rPr lang="en-US" err="1"/>
              <a:t>zur</a:t>
            </a:r>
            <a:r>
              <a:rPr lang="en-US"/>
              <a:t> </a:t>
            </a:r>
            <a:r>
              <a:rPr lang="en-US" err="1"/>
              <a:t>Selbstentnahme</a:t>
            </a:r>
            <a:r>
              <a:rPr lang="en-US"/>
              <a:t> </a:t>
            </a:r>
            <a:r>
              <a:rPr lang="en-US" err="1"/>
              <a:t>zum</a:t>
            </a:r>
            <a:r>
              <a:rPr lang="en-US"/>
              <a:t> </a:t>
            </a:r>
            <a:r>
              <a:rPr lang="en-US" err="1"/>
              <a:t>Sitzen</a:t>
            </a:r>
            <a:r>
              <a:rPr lang="en-US"/>
              <a:t> </a:t>
            </a:r>
            <a:r>
              <a:rPr lang="en-US" err="1"/>
              <a:t>bereitstanden.In</a:t>
            </a:r>
            <a:r>
              <a:rPr lang="en-US"/>
              <a:t> der </a:t>
            </a:r>
            <a:r>
              <a:rPr lang="en-US" err="1"/>
              <a:t>Ausstellung</a:t>
            </a:r>
            <a:r>
              <a:rPr lang="en-US"/>
              <a:t> </a:t>
            </a:r>
            <a:r>
              <a:rPr lang="en-US" err="1"/>
              <a:t>im</a:t>
            </a:r>
            <a:r>
              <a:rPr lang="en-US"/>
              <a:t> Museum 2fehltendagegenjegliche </a:t>
            </a:r>
            <a:r>
              <a:rPr lang="en-US" err="1"/>
              <a:t>Sitzgelegenheitenin</a:t>
            </a:r>
            <a:r>
              <a:rPr lang="en-US"/>
              <a:t> den </a:t>
            </a:r>
            <a:r>
              <a:rPr lang="en-US" err="1"/>
              <a:t>Ausstellungsräumen</a:t>
            </a:r>
            <a:r>
              <a:rPr lang="en-US"/>
              <a:t>. </a:t>
            </a:r>
            <a:r>
              <a:rPr lang="en-US" err="1"/>
              <a:t>Im</a:t>
            </a:r>
            <a:r>
              <a:rPr lang="en-US"/>
              <a:t> </a:t>
            </a:r>
            <a:r>
              <a:rPr lang="en-US" err="1"/>
              <a:t>Liftgab</a:t>
            </a:r>
            <a:r>
              <a:rPr lang="en-US"/>
              <a:t> es </a:t>
            </a:r>
            <a:r>
              <a:rPr lang="en-US" err="1"/>
              <a:t>bei</a:t>
            </a:r>
            <a:r>
              <a:rPr lang="en-US"/>
              <a:t> </a:t>
            </a:r>
            <a:r>
              <a:rPr lang="en-US" err="1"/>
              <a:t>beiden</a:t>
            </a:r>
            <a:r>
              <a:rPr lang="en-US"/>
              <a:t> </a:t>
            </a:r>
            <a:r>
              <a:rPr lang="en-US" err="1"/>
              <a:t>Museen</a:t>
            </a:r>
            <a:r>
              <a:rPr lang="en-US"/>
              <a:t> </a:t>
            </a:r>
            <a:r>
              <a:rPr lang="en-US" err="1"/>
              <a:t>ausreichend</a:t>
            </a:r>
            <a:r>
              <a:rPr lang="en-US"/>
              <a:t> Platz für </a:t>
            </a:r>
            <a:r>
              <a:rPr lang="en-US" err="1"/>
              <a:t>eine</a:t>
            </a:r>
            <a:r>
              <a:rPr lang="en-US"/>
              <a:t> Person </a:t>
            </a:r>
            <a:r>
              <a:rPr lang="en-US" err="1"/>
              <a:t>imRollstuhl</a:t>
            </a:r>
            <a:r>
              <a:rPr lang="en-US"/>
              <a:t> und </a:t>
            </a:r>
            <a:r>
              <a:rPr lang="en-US" err="1"/>
              <a:t>eine</a:t>
            </a:r>
            <a:r>
              <a:rPr lang="en-US"/>
              <a:t> </a:t>
            </a:r>
            <a:r>
              <a:rPr lang="en-US" err="1"/>
              <a:t>Begleitperson.Auch</a:t>
            </a:r>
            <a:r>
              <a:rPr lang="en-US"/>
              <a:t> </a:t>
            </a:r>
            <a:r>
              <a:rPr lang="en-US" err="1"/>
              <a:t>boten</a:t>
            </a:r>
            <a:r>
              <a:rPr lang="en-US"/>
              <a:t> </a:t>
            </a:r>
            <a:r>
              <a:rPr lang="en-US" err="1"/>
              <a:t>beide</a:t>
            </a:r>
            <a:r>
              <a:rPr lang="en-US"/>
              <a:t> </a:t>
            </a:r>
            <a:r>
              <a:rPr lang="en-US" err="1"/>
              <a:t>Gebäude</a:t>
            </a:r>
            <a:r>
              <a:rPr lang="en-US"/>
              <a:t> </a:t>
            </a:r>
            <a:r>
              <a:rPr lang="en-US" err="1"/>
              <a:t>ausreichend</a:t>
            </a:r>
            <a:r>
              <a:rPr lang="en-US"/>
              <a:t> Platz in den </a:t>
            </a:r>
            <a:r>
              <a:rPr lang="en-US" err="1"/>
              <a:t>Ausstellungsräumen</a:t>
            </a:r>
            <a:r>
              <a:rPr lang="en-US"/>
              <a:t> für </a:t>
            </a:r>
            <a:r>
              <a:rPr lang="en-US" err="1"/>
              <a:t>Rollstuhlfahrer</a:t>
            </a:r>
            <a:r>
              <a:rPr lang="en-US"/>
              <a:t>*</a:t>
            </a:r>
            <a:r>
              <a:rPr lang="en-US" err="1"/>
              <a:t>innenmit</a:t>
            </a:r>
            <a:r>
              <a:rPr lang="en-US"/>
              <a:t> </a:t>
            </a:r>
            <a:r>
              <a:rPr lang="en-US" err="1"/>
              <a:t>guter</a:t>
            </a:r>
            <a:r>
              <a:rPr lang="en-US"/>
              <a:t> </a:t>
            </a:r>
            <a:r>
              <a:rPr lang="en-US" err="1"/>
              <a:t>Bewegungsfreiheit</a:t>
            </a:r>
            <a:r>
              <a:rPr lang="en-US"/>
              <a:t> </a:t>
            </a:r>
            <a:r>
              <a:rPr lang="en-US" err="1"/>
              <a:t>zur</a:t>
            </a:r>
            <a:r>
              <a:rPr lang="en-US"/>
              <a:t> </a:t>
            </a:r>
            <a:r>
              <a:rPr lang="en-US" err="1"/>
              <a:t>selbstbestimmten</a:t>
            </a:r>
            <a:r>
              <a:rPr lang="en-US"/>
              <a:t> </a:t>
            </a:r>
            <a:r>
              <a:rPr lang="en-US" err="1"/>
              <a:t>Fortbewegung</a:t>
            </a:r>
            <a:r>
              <a:rPr lang="en-US"/>
              <a:t>.</a:t>
            </a:r>
            <a:endParaRPr lang="de-DE"/>
          </a:p>
          <a:p>
            <a:r>
              <a:rPr lang="en-US" err="1"/>
              <a:t>Beide</a:t>
            </a:r>
            <a:r>
              <a:rPr lang="en-US"/>
              <a:t> </a:t>
            </a:r>
            <a:r>
              <a:rPr lang="en-US" err="1"/>
              <a:t>Museen</a:t>
            </a:r>
            <a:r>
              <a:rPr lang="en-US"/>
              <a:t> </a:t>
            </a:r>
            <a:r>
              <a:rPr lang="en-US" err="1"/>
              <a:t>verfügenüberein</a:t>
            </a:r>
            <a:r>
              <a:rPr lang="en-US"/>
              <a:t> </a:t>
            </a:r>
            <a:r>
              <a:rPr lang="en-US" err="1"/>
              <a:t>gutes,überprüftes</a:t>
            </a:r>
            <a:r>
              <a:rPr lang="en-US"/>
              <a:t> </a:t>
            </a:r>
            <a:r>
              <a:rPr lang="en-US" err="1"/>
              <a:t>Blindenleitsystem</a:t>
            </a:r>
            <a:r>
              <a:rPr lang="en-US"/>
              <a:t>, </a:t>
            </a:r>
            <a:r>
              <a:rPr lang="en-US" err="1"/>
              <a:t>wobei</a:t>
            </a:r>
            <a:r>
              <a:rPr lang="en-US"/>
              <a:t> in Museum 2 dieses </a:t>
            </a:r>
            <a:r>
              <a:rPr lang="en-US" err="1"/>
              <a:t>Leitsystem</a:t>
            </a:r>
            <a:r>
              <a:rPr lang="en-US"/>
              <a:t> </a:t>
            </a:r>
            <a:r>
              <a:rPr lang="en-US" err="1"/>
              <a:t>nach</a:t>
            </a:r>
            <a:r>
              <a:rPr lang="en-US"/>
              <a:t> der </a:t>
            </a:r>
            <a:r>
              <a:rPr lang="en-US" err="1"/>
              <a:t>Liftbenutzung</a:t>
            </a:r>
            <a:r>
              <a:rPr lang="en-US"/>
              <a:t> </a:t>
            </a:r>
            <a:r>
              <a:rPr lang="en-US" err="1"/>
              <a:t>im</a:t>
            </a:r>
            <a:r>
              <a:rPr lang="en-US"/>
              <a:t> </a:t>
            </a:r>
            <a:r>
              <a:rPr lang="en-US" err="1"/>
              <a:t>ersten</a:t>
            </a:r>
            <a:r>
              <a:rPr lang="en-US"/>
              <a:t> </a:t>
            </a:r>
            <a:r>
              <a:rPr lang="en-US" err="1"/>
              <a:t>Stockwerk</a:t>
            </a:r>
            <a:r>
              <a:rPr lang="en-US"/>
              <a:t> </a:t>
            </a:r>
            <a:r>
              <a:rPr lang="en-US" err="1"/>
              <a:t>nicht</a:t>
            </a:r>
            <a:r>
              <a:rPr lang="en-US"/>
              <a:t> </a:t>
            </a:r>
            <a:r>
              <a:rPr lang="en-US" err="1"/>
              <a:t>mehr</a:t>
            </a:r>
            <a:r>
              <a:rPr lang="en-US"/>
              <a:t> </a:t>
            </a:r>
            <a:r>
              <a:rPr lang="en-US" err="1"/>
              <a:t>zur</a:t>
            </a:r>
            <a:r>
              <a:rPr lang="en-US"/>
              <a:t> </a:t>
            </a:r>
            <a:r>
              <a:rPr lang="en-US" err="1"/>
              <a:t>Verfügung</a:t>
            </a:r>
            <a:r>
              <a:rPr lang="en-US"/>
              <a:t> </a:t>
            </a:r>
            <a:r>
              <a:rPr lang="en-US" err="1"/>
              <a:t>steht.Die</a:t>
            </a:r>
            <a:r>
              <a:rPr lang="en-US"/>
              <a:t> </a:t>
            </a:r>
            <a:r>
              <a:rPr lang="en-US" err="1"/>
              <a:t>Assistenzperson</a:t>
            </a:r>
            <a:r>
              <a:rPr lang="en-US"/>
              <a:t> </a:t>
            </a:r>
            <a:r>
              <a:rPr lang="en-US" err="1"/>
              <a:t>sagte</a:t>
            </a:r>
            <a:r>
              <a:rPr lang="en-US"/>
              <a:t>: „Es </a:t>
            </a:r>
            <a:r>
              <a:rPr lang="en-US" err="1"/>
              <a:t>gibt</a:t>
            </a:r>
            <a:r>
              <a:rPr lang="en-US"/>
              <a:t> </a:t>
            </a:r>
            <a:r>
              <a:rPr lang="en-US" err="1"/>
              <a:t>ein</a:t>
            </a:r>
            <a:r>
              <a:rPr lang="en-US"/>
              <a:t> </a:t>
            </a:r>
            <a:r>
              <a:rPr lang="en-US" err="1"/>
              <a:t>gutes</a:t>
            </a:r>
            <a:r>
              <a:rPr lang="en-US"/>
              <a:t> </a:t>
            </a:r>
            <a:r>
              <a:rPr lang="en-US" err="1"/>
              <a:t>Blindenleitsystem</a:t>
            </a:r>
            <a:r>
              <a:rPr lang="en-US"/>
              <a:t> bis </a:t>
            </a:r>
            <a:r>
              <a:rPr lang="en-US" err="1"/>
              <a:t>zum</a:t>
            </a:r>
            <a:r>
              <a:rPr lang="en-US"/>
              <a:t> Lift. Das </a:t>
            </a:r>
            <a:r>
              <a:rPr lang="en-US" err="1"/>
              <a:t>Blindenleitsystem</a:t>
            </a:r>
            <a:r>
              <a:rPr lang="en-US"/>
              <a:t> </a:t>
            </a:r>
            <a:r>
              <a:rPr lang="en-US" err="1"/>
              <a:t>hört</a:t>
            </a:r>
            <a:r>
              <a:rPr lang="en-US"/>
              <a:t> </a:t>
            </a:r>
            <a:r>
              <a:rPr lang="en-US" err="1"/>
              <a:t>nach</a:t>
            </a:r>
            <a:r>
              <a:rPr lang="en-US"/>
              <a:t> der </a:t>
            </a:r>
            <a:r>
              <a:rPr lang="en-US" err="1"/>
              <a:t>Liftfahrt</a:t>
            </a:r>
            <a:r>
              <a:rPr lang="en-US"/>
              <a:t> </a:t>
            </a:r>
            <a:r>
              <a:rPr lang="en-US" err="1"/>
              <a:t>vor</a:t>
            </a:r>
            <a:r>
              <a:rPr lang="en-US"/>
              <a:t> der </a:t>
            </a:r>
            <a:r>
              <a:rPr lang="en-US" err="1"/>
              <a:t>Ausstellung</a:t>
            </a:r>
            <a:r>
              <a:rPr lang="en-US"/>
              <a:t> </a:t>
            </a:r>
            <a:r>
              <a:rPr lang="en-US" err="1"/>
              <a:t>auf.“Zur</a:t>
            </a:r>
            <a:r>
              <a:rPr lang="en-US"/>
              <a:t> </a:t>
            </a:r>
            <a:r>
              <a:rPr lang="en-US" err="1"/>
              <a:t>besseren</a:t>
            </a:r>
            <a:r>
              <a:rPr lang="en-US"/>
              <a:t> </a:t>
            </a:r>
            <a:r>
              <a:rPr lang="en-US" err="1"/>
              <a:t>Orientierungsteht</a:t>
            </a:r>
            <a:r>
              <a:rPr lang="en-US"/>
              <a:t> in Museum 2 </a:t>
            </a:r>
            <a:r>
              <a:rPr lang="en-US" err="1"/>
              <a:t>im</a:t>
            </a:r>
            <a:r>
              <a:rPr lang="en-US"/>
              <a:t> </a:t>
            </a:r>
            <a:r>
              <a:rPr lang="en-US" err="1"/>
              <a:t>Eingangsbereich</a:t>
            </a:r>
            <a:r>
              <a:rPr lang="en-US"/>
              <a:t> </a:t>
            </a:r>
            <a:r>
              <a:rPr lang="en-US" err="1"/>
              <a:t>ein</a:t>
            </a:r>
            <a:r>
              <a:rPr lang="en-US"/>
              <a:t> </a:t>
            </a:r>
            <a:r>
              <a:rPr lang="en-US" err="1"/>
              <a:t>Farbleitsystem</a:t>
            </a:r>
            <a:r>
              <a:rPr lang="en-US"/>
              <a:t> </a:t>
            </a:r>
            <a:r>
              <a:rPr lang="en-US" err="1"/>
              <a:t>zur</a:t>
            </a:r>
            <a:r>
              <a:rPr lang="en-US"/>
              <a:t> </a:t>
            </a:r>
            <a:r>
              <a:rPr lang="en-US" err="1"/>
              <a:t>Verfügung</a:t>
            </a:r>
            <a:r>
              <a:rPr lang="en-US"/>
              <a:t>, da dieses </a:t>
            </a:r>
            <a:r>
              <a:rPr lang="en-US" err="1"/>
              <a:t>im</a:t>
            </a:r>
            <a:r>
              <a:rPr lang="en-US"/>
              <a:t> Lift </a:t>
            </a:r>
            <a:r>
              <a:rPr lang="en-US" err="1"/>
              <a:t>jedoch</a:t>
            </a:r>
            <a:r>
              <a:rPr lang="en-US"/>
              <a:t> </a:t>
            </a:r>
            <a:r>
              <a:rPr lang="en-US" err="1"/>
              <a:t>keineFortsetzungfindet</a:t>
            </a:r>
            <a:r>
              <a:rPr lang="en-US"/>
              <a:t>, </a:t>
            </a:r>
            <a:r>
              <a:rPr lang="en-US" err="1"/>
              <a:t>könnte</a:t>
            </a:r>
            <a:r>
              <a:rPr lang="en-US"/>
              <a:t> die </a:t>
            </a:r>
            <a:r>
              <a:rPr lang="en-US" err="1"/>
              <a:t>Orientierung</a:t>
            </a:r>
            <a:r>
              <a:rPr lang="en-US"/>
              <a:t> </a:t>
            </a:r>
            <a:r>
              <a:rPr lang="en-US" err="1"/>
              <a:t>über</a:t>
            </a:r>
            <a:r>
              <a:rPr lang="en-US"/>
              <a:t> </a:t>
            </a:r>
            <a:r>
              <a:rPr lang="en-US" err="1"/>
              <a:t>diesen</a:t>
            </a:r>
            <a:r>
              <a:rPr lang="en-US"/>
              <a:t> Weg </a:t>
            </a:r>
            <a:r>
              <a:rPr lang="en-US" err="1"/>
              <a:t>noch</a:t>
            </a:r>
            <a:r>
              <a:rPr lang="en-US"/>
              <a:t> </a:t>
            </a:r>
            <a:r>
              <a:rPr lang="en-US" err="1"/>
              <a:t>verbessert</a:t>
            </a:r>
            <a:r>
              <a:rPr lang="en-US"/>
              <a:t> </a:t>
            </a:r>
            <a:r>
              <a:rPr lang="en-US" err="1"/>
              <a:t>werden</a:t>
            </a:r>
            <a:r>
              <a:rPr lang="en-US"/>
              <a:t>. In der </a:t>
            </a:r>
            <a:r>
              <a:rPr lang="en-US" err="1"/>
              <a:t>Ausstellung</a:t>
            </a:r>
            <a:r>
              <a:rPr lang="en-US"/>
              <a:t> </a:t>
            </a:r>
            <a:r>
              <a:rPr lang="en-US" err="1"/>
              <a:t>selbst</a:t>
            </a:r>
            <a:r>
              <a:rPr lang="en-US"/>
              <a:t> gab es </a:t>
            </a:r>
            <a:r>
              <a:rPr lang="en-US" err="1"/>
              <a:t>keine</a:t>
            </a:r>
            <a:r>
              <a:rPr lang="en-US"/>
              <a:t> </a:t>
            </a:r>
            <a:r>
              <a:rPr lang="en-US" err="1"/>
              <a:t>Hinweise</a:t>
            </a:r>
            <a:r>
              <a:rPr lang="en-US"/>
              <a:t> </a:t>
            </a:r>
            <a:r>
              <a:rPr lang="en-US" err="1"/>
              <a:t>zur</a:t>
            </a:r>
            <a:r>
              <a:rPr lang="en-US"/>
              <a:t> </a:t>
            </a:r>
            <a:r>
              <a:rPr lang="en-US" err="1"/>
              <a:t>Laufrichtung</a:t>
            </a:r>
            <a:r>
              <a:rPr lang="en-US"/>
              <a:t> der </a:t>
            </a:r>
            <a:r>
              <a:rPr lang="en-US" err="1"/>
              <a:t>Gesamtausstellung.Das</a:t>
            </a:r>
            <a:r>
              <a:rPr lang="en-US"/>
              <a:t> </a:t>
            </a:r>
            <a:r>
              <a:rPr lang="en-US" err="1"/>
              <a:t>Fazit</a:t>
            </a:r>
            <a:r>
              <a:rPr lang="en-US"/>
              <a:t> der </a:t>
            </a:r>
            <a:r>
              <a:rPr lang="en-US" err="1"/>
              <a:t>Besucher</a:t>
            </a:r>
            <a:r>
              <a:rPr lang="en-US"/>
              <a:t>*</a:t>
            </a:r>
            <a:r>
              <a:rPr lang="en-US" err="1"/>
              <a:t>innen</a:t>
            </a:r>
            <a:r>
              <a:rPr lang="en-US"/>
              <a:t> </a:t>
            </a:r>
            <a:r>
              <a:rPr lang="en-US" err="1"/>
              <a:t>lautete</a:t>
            </a:r>
            <a:r>
              <a:rPr lang="en-US"/>
              <a:t>: </a:t>
            </a:r>
            <a:r>
              <a:rPr lang="en-US" err="1"/>
              <a:t>Außen</a:t>
            </a:r>
            <a:r>
              <a:rPr lang="en-US"/>
              <a:t> </a:t>
            </a:r>
            <a:r>
              <a:rPr lang="en-US" err="1"/>
              <a:t>wirkt</a:t>
            </a:r>
            <a:r>
              <a:rPr lang="en-US"/>
              <a:t> Museum 2 </a:t>
            </a:r>
            <a:r>
              <a:rPr lang="en-US" err="1"/>
              <a:t>barrierefrei</a:t>
            </a:r>
            <a:r>
              <a:rPr lang="en-US"/>
              <a:t>, je </a:t>
            </a:r>
            <a:r>
              <a:rPr lang="en-US" err="1"/>
              <a:t>weiter</a:t>
            </a:r>
            <a:r>
              <a:rPr lang="en-US"/>
              <a:t> man ins </a:t>
            </a:r>
            <a:r>
              <a:rPr lang="en-US" err="1"/>
              <a:t>Innere</a:t>
            </a:r>
            <a:r>
              <a:rPr lang="en-US"/>
              <a:t> dieses </a:t>
            </a:r>
            <a:r>
              <a:rPr lang="en-US" err="1"/>
              <a:t>historischen</a:t>
            </a:r>
            <a:r>
              <a:rPr lang="en-US"/>
              <a:t> </a:t>
            </a:r>
            <a:r>
              <a:rPr lang="en-US" err="1"/>
              <a:t>Gebäudes</a:t>
            </a:r>
            <a:r>
              <a:rPr lang="en-US"/>
              <a:t> </a:t>
            </a:r>
            <a:r>
              <a:rPr lang="en-US" err="1"/>
              <a:t>kommt</a:t>
            </a:r>
            <a:r>
              <a:rPr lang="en-US"/>
              <a:t>, </a:t>
            </a:r>
            <a:r>
              <a:rPr lang="en-US" err="1"/>
              <a:t>umso</a:t>
            </a:r>
            <a:r>
              <a:rPr lang="en-US"/>
              <a:t> </a:t>
            </a:r>
            <a:r>
              <a:rPr lang="en-US" err="1"/>
              <a:t>mehr</a:t>
            </a:r>
            <a:r>
              <a:rPr lang="en-US"/>
              <a:t> </a:t>
            </a:r>
            <a:r>
              <a:rPr lang="en-US" err="1"/>
              <a:t>Barrieren</a:t>
            </a:r>
            <a:r>
              <a:rPr lang="en-US"/>
              <a:t> </a:t>
            </a:r>
            <a:r>
              <a:rPr lang="en-US" err="1"/>
              <a:t>werden</a:t>
            </a:r>
            <a:r>
              <a:rPr lang="en-US"/>
              <a:t> </a:t>
            </a:r>
            <a:r>
              <a:rPr lang="en-US" err="1"/>
              <a:t>offensichtlich.Stiegen</a:t>
            </a:r>
            <a:r>
              <a:rPr lang="en-US"/>
              <a:t> </a:t>
            </a:r>
            <a:r>
              <a:rPr lang="en-US" err="1"/>
              <a:t>mit</a:t>
            </a:r>
            <a:r>
              <a:rPr lang="en-US"/>
              <a:t> </a:t>
            </a:r>
            <a:r>
              <a:rPr lang="en-US" err="1"/>
              <a:t>sehr</a:t>
            </a:r>
            <a:r>
              <a:rPr lang="en-US"/>
              <a:t> </a:t>
            </a:r>
            <a:r>
              <a:rPr lang="en-US" err="1"/>
              <a:t>hohen</a:t>
            </a:r>
            <a:r>
              <a:rPr lang="en-US"/>
              <a:t> </a:t>
            </a:r>
            <a:r>
              <a:rPr lang="en-US" err="1"/>
              <a:t>Stufen</a:t>
            </a:r>
            <a:r>
              <a:rPr lang="en-US"/>
              <a:t>, </a:t>
            </a:r>
            <a:r>
              <a:rPr lang="en-US" err="1"/>
              <a:t>Türen</a:t>
            </a:r>
            <a:r>
              <a:rPr lang="en-US"/>
              <a:t>, die </a:t>
            </a:r>
            <a:r>
              <a:rPr lang="en-US" err="1"/>
              <a:t>mit</a:t>
            </a:r>
            <a:r>
              <a:rPr lang="en-US"/>
              <a:t> </a:t>
            </a:r>
            <a:r>
              <a:rPr lang="en-US" err="1"/>
              <a:t>oder</a:t>
            </a:r>
            <a:r>
              <a:rPr lang="en-US"/>
              <a:t> </a:t>
            </a:r>
            <a:r>
              <a:rPr lang="en-US" err="1"/>
              <a:t>ohne</a:t>
            </a:r>
            <a:r>
              <a:rPr lang="en-US"/>
              <a:t> Taster </a:t>
            </a:r>
            <a:r>
              <a:rPr lang="en-US" err="1"/>
              <a:t>schwer</a:t>
            </a:r>
            <a:r>
              <a:rPr lang="en-US"/>
              <a:t> und </a:t>
            </a:r>
            <a:r>
              <a:rPr lang="en-US" err="1"/>
              <a:t>nach</a:t>
            </a:r>
            <a:r>
              <a:rPr lang="en-US"/>
              <a:t> </a:t>
            </a:r>
            <a:r>
              <a:rPr lang="en-US" err="1"/>
              <a:t>außen</a:t>
            </a:r>
            <a:r>
              <a:rPr lang="en-US"/>
              <a:t> </a:t>
            </a:r>
            <a:r>
              <a:rPr lang="en-US" err="1"/>
              <a:t>öffnen</a:t>
            </a:r>
            <a:r>
              <a:rPr lang="en-US"/>
              <a:t>, </a:t>
            </a:r>
            <a:r>
              <a:rPr lang="en-US" err="1"/>
              <a:t>dafür</a:t>
            </a:r>
            <a:r>
              <a:rPr lang="en-US"/>
              <a:t> </a:t>
            </a:r>
            <a:r>
              <a:rPr lang="en-US" err="1"/>
              <a:t>aber</a:t>
            </a:r>
            <a:r>
              <a:rPr lang="en-US"/>
              <a:t> </a:t>
            </a:r>
            <a:r>
              <a:rPr lang="en-US" err="1"/>
              <a:t>sehr</a:t>
            </a:r>
            <a:r>
              <a:rPr lang="en-US"/>
              <a:t> </a:t>
            </a:r>
            <a:r>
              <a:rPr lang="en-US" err="1"/>
              <a:t>rasch</a:t>
            </a:r>
            <a:r>
              <a:rPr lang="en-US"/>
              <a:t> </a:t>
            </a:r>
            <a:r>
              <a:rPr lang="en-US" err="1"/>
              <a:t>wieder</a:t>
            </a:r>
            <a:r>
              <a:rPr lang="en-US"/>
              <a:t> </a:t>
            </a:r>
            <a:r>
              <a:rPr lang="en-US" err="1"/>
              <a:t>zufallen,seienfür</a:t>
            </a:r>
            <a:r>
              <a:rPr lang="en-US"/>
              <a:t> </a:t>
            </a:r>
            <a:r>
              <a:rPr lang="en-US" err="1"/>
              <a:t>Personen</a:t>
            </a:r>
            <a:r>
              <a:rPr lang="en-US"/>
              <a:t> </a:t>
            </a:r>
            <a:r>
              <a:rPr lang="en-US" err="1"/>
              <a:t>mit</a:t>
            </a:r>
            <a:r>
              <a:rPr lang="en-US"/>
              <a:t> </a:t>
            </a:r>
            <a:r>
              <a:rPr lang="en-US" err="1"/>
              <a:t>Rollstuhl</a:t>
            </a:r>
            <a:r>
              <a:rPr lang="en-US"/>
              <a:t> </a:t>
            </a:r>
            <a:r>
              <a:rPr lang="en-US" err="1"/>
              <a:t>problematischin</a:t>
            </a:r>
            <a:r>
              <a:rPr lang="en-US"/>
              <a:t> der </a:t>
            </a:r>
            <a:r>
              <a:rPr lang="en-US" err="1"/>
              <a:t>Nutzung.Dazu</a:t>
            </a:r>
            <a:r>
              <a:rPr lang="en-US"/>
              <a:t> </a:t>
            </a:r>
            <a:r>
              <a:rPr lang="en-US" err="1"/>
              <a:t>wurdebemerkt</a:t>
            </a:r>
            <a:r>
              <a:rPr lang="en-US"/>
              <a:t>: „Am Anfang </a:t>
            </a:r>
            <a:r>
              <a:rPr lang="en-US" err="1"/>
              <a:t>ist</a:t>
            </a:r>
            <a:r>
              <a:rPr lang="en-US"/>
              <a:t> die </a:t>
            </a:r>
            <a:r>
              <a:rPr lang="en-US" err="1"/>
              <a:t>Barrierefreiheit</a:t>
            </a:r>
            <a:r>
              <a:rPr lang="en-US"/>
              <a:t> </a:t>
            </a:r>
            <a:r>
              <a:rPr lang="en-US" err="1"/>
              <a:t>sehr</a:t>
            </a:r>
            <a:r>
              <a:rPr lang="en-US"/>
              <a:t> gut, </a:t>
            </a:r>
            <a:r>
              <a:rPr lang="en-US" err="1"/>
              <a:t>doch</a:t>
            </a:r>
            <a:r>
              <a:rPr lang="en-US"/>
              <a:t> je </a:t>
            </a:r>
            <a:r>
              <a:rPr lang="en-US" err="1"/>
              <a:t>weiter</a:t>
            </a:r>
            <a:r>
              <a:rPr lang="en-US"/>
              <a:t> man ins Museum </a:t>
            </a:r>
            <a:r>
              <a:rPr lang="en-US" err="1"/>
              <a:t>kommt</a:t>
            </a:r>
            <a:r>
              <a:rPr lang="en-US"/>
              <a:t>, </a:t>
            </a:r>
            <a:r>
              <a:rPr lang="en-US" err="1"/>
              <a:t>desto</a:t>
            </a:r>
            <a:r>
              <a:rPr lang="en-US"/>
              <a:t> </a:t>
            </a:r>
            <a:r>
              <a:rPr lang="en-US" err="1"/>
              <a:t>mehr</a:t>
            </a:r>
            <a:r>
              <a:rPr lang="en-US"/>
              <a:t> </a:t>
            </a:r>
            <a:r>
              <a:rPr lang="en-US" err="1"/>
              <a:t>lässt</a:t>
            </a:r>
            <a:r>
              <a:rPr lang="en-US"/>
              <a:t> </a:t>
            </a:r>
            <a:r>
              <a:rPr lang="en-US" err="1"/>
              <a:t>sie</a:t>
            </a:r>
            <a:r>
              <a:rPr lang="en-US"/>
              <a:t> </a:t>
            </a:r>
            <a:r>
              <a:rPr lang="en-US" err="1"/>
              <a:t>nach</a:t>
            </a:r>
            <a:r>
              <a:rPr lang="en-US"/>
              <a:t> -</a:t>
            </a:r>
            <a:r>
              <a:rPr lang="en-US" err="1"/>
              <a:t>Türen</a:t>
            </a:r>
            <a:r>
              <a:rPr lang="en-US"/>
              <a:t> </a:t>
            </a:r>
            <a:r>
              <a:rPr lang="en-US" err="1"/>
              <a:t>gehen</a:t>
            </a:r>
            <a:r>
              <a:rPr lang="en-US"/>
              <a:t> </a:t>
            </a:r>
            <a:r>
              <a:rPr lang="en-US" err="1"/>
              <a:t>schwer</a:t>
            </a:r>
            <a:r>
              <a:rPr lang="en-US"/>
              <a:t> auf und das </a:t>
            </a:r>
            <a:r>
              <a:rPr lang="en-US" err="1"/>
              <a:t>Blindleitsystem</a:t>
            </a:r>
            <a:r>
              <a:rPr lang="en-US"/>
              <a:t> </a:t>
            </a:r>
            <a:r>
              <a:rPr lang="en-US" err="1"/>
              <a:t>fehlt</a:t>
            </a:r>
            <a:r>
              <a:rPr lang="en-US"/>
              <a:t>.“Zu </a:t>
            </a:r>
            <a:r>
              <a:rPr lang="en-US" err="1"/>
              <a:t>beiden</a:t>
            </a:r>
            <a:r>
              <a:rPr lang="en-US"/>
              <a:t> </a:t>
            </a:r>
            <a:r>
              <a:rPr lang="en-US" err="1"/>
              <a:t>Häusern</a:t>
            </a:r>
            <a:r>
              <a:rPr lang="en-US"/>
              <a:t> </a:t>
            </a:r>
            <a:r>
              <a:rPr lang="en-US" err="1"/>
              <a:t>wurde</a:t>
            </a:r>
            <a:r>
              <a:rPr lang="en-US"/>
              <a:t> der Wunsch </a:t>
            </a:r>
            <a:r>
              <a:rPr lang="en-US" err="1"/>
              <a:t>geäußert</a:t>
            </a:r>
            <a:r>
              <a:rPr lang="en-US"/>
              <a:t>, </a:t>
            </a:r>
            <a:r>
              <a:rPr lang="en-US" err="1"/>
              <a:t>dass</a:t>
            </a:r>
            <a:r>
              <a:rPr lang="en-US"/>
              <a:t> Wegweiser, Schilder </a:t>
            </a:r>
            <a:r>
              <a:rPr lang="en-US" err="1"/>
              <a:t>oder</a:t>
            </a:r>
            <a:r>
              <a:rPr lang="en-US"/>
              <a:t> </a:t>
            </a:r>
            <a:r>
              <a:rPr lang="en-US" err="1"/>
              <a:t>Pfeile</a:t>
            </a:r>
            <a:r>
              <a:rPr lang="en-US"/>
              <a:t> am </a:t>
            </a:r>
            <a:r>
              <a:rPr lang="en-US" err="1"/>
              <a:t>Bodenin</a:t>
            </a:r>
            <a:r>
              <a:rPr lang="en-US"/>
              <a:t> der </a:t>
            </a:r>
            <a:r>
              <a:rPr lang="en-US" err="1"/>
              <a:t>Ausstellung</a:t>
            </a:r>
            <a:r>
              <a:rPr lang="en-US"/>
              <a:t> </a:t>
            </a:r>
            <a:r>
              <a:rPr lang="en-US" err="1"/>
              <a:t>hilfreich</a:t>
            </a:r>
            <a:r>
              <a:rPr lang="en-US"/>
              <a:t> </a:t>
            </a:r>
            <a:r>
              <a:rPr lang="en-US" err="1"/>
              <a:t>wäre</a:t>
            </a:r>
            <a:r>
              <a:rPr lang="en-US"/>
              <a:t>. </a:t>
            </a:r>
            <a:r>
              <a:rPr lang="en-US" err="1"/>
              <a:t>Weiters</a:t>
            </a:r>
            <a:r>
              <a:rPr lang="en-US"/>
              <a:t> </a:t>
            </a:r>
            <a:r>
              <a:rPr lang="en-US" err="1"/>
              <a:t>wurdendie</a:t>
            </a:r>
            <a:r>
              <a:rPr lang="en-US"/>
              <a:t> </a:t>
            </a:r>
            <a:r>
              <a:rPr lang="en-US" err="1"/>
              <a:t>Wünsche</a:t>
            </a:r>
            <a:r>
              <a:rPr lang="en-US"/>
              <a:t> </a:t>
            </a:r>
            <a:r>
              <a:rPr lang="en-US" err="1"/>
              <a:t>nach</a:t>
            </a:r>
            <a:r>
              <a:rPr lang="en-US"/>
              <a:t> Sofas </a:t>
            </a:r>
            <a:r>
              <a:rPr lang="en-US" err="1"/>
              <a:t>oder</a:t>
            </a:r>
            <a:r>
              <a:rPr lang="en-US"/>
              <a:t> </a:t>
            </a:r>
            <a:r>
              <a:rPr lang="en-US" err="1"/>
              <a:t>Bänkenzum</a:t>
            </a:r>
            <a:r>
              <a:rPr lang="en-US"/>
              <a:t> </a:t>
            </a:r>
            <a:r>
              <a:rPr lang="en-US" err="1"/>
              <a:t>Hinsetzen</a:t>
            </a:r>
            <a:r>
              <a:rPr lang="en-US"/>
              <a:t>, </a:t>
            </a:r>
            <a:r>
              <a:rPr lang="en-US" err="1"/>
              <a:t>nach</a:t>
            </a:r>
            <a:r>
              <a:rPr lang="en-US"/>
              <a:t> </a:t>
            </a:r>
            <a:r>
              <a:rPr lang="en-US" err="1"/>
              <a:t>einem</a:t>
            </a:r>
            <a:r>
              <a:rPr lang="en-US"/>
              <a:t> Rast-</a:t>
            </a:r>
            <a:r>
              <a:rPr lang="en-US" err="1"/>
              <a:t>oder</a:t>
            </a:r>
            <a:r>
              <a:rPr lang="en-US"/>
              <a:t> </a:t>
            </a:r>
            <a:r>
              <a:rPr lang="en-US" err="1"/>
              <a:t>Spielplatzoder</a:t>
            </a:r>
            <a:r>
              <a:rPr lang="en-US"/>
              <a:t> </a:t>
            </a:r>
            <a:r>
              <a:rPr lang="en-US" err="1"/>
              <a:t>einem</a:t>
            </a:r>
            <a:r>
              <a:rPr lang="en-US"/>
              <a:t> </a:t>
            </a:r>
            <a:r>
              <a:rPr lang="en-US" err="1"/>
              <a:t>Wühlplatz</a:t>
            </a:r>
            <a:r>
              <a:rPr lang="en-US"/>
              <a:t> für </a:t>
            </a:r>
            <a:r>
              <a:rPr lang="en-US" err="1"/>
              <a:t>kleine</a:t>
            </a:r>
            <a:r>
              <a:rPr lang="en-US"/>
              <a:t> </a:t>
            </a:r>
            <a:r>
              <a:rPr lang="en-US" err="1"/>
              <a:t>Kindergeäußert</a:t>
            </a:r>
            <a:r>
              <a:rPr lang="en-US"/>
              <a:t>.</a:t>
            </a:r>
            <a:endParaRPr lang="de-DE"/>
          </a:p>
          <a:p>
            <a:endParaRPr lang="en-US">
              <a:cs typeface="Calibri"/>
            </a:endParaRPr>
          </a:p>
        </p:txBody>
      </p:sp>
      <p:sp>
        <p:nvSpPr>
          <p:cNvPr id="4" name="Foliennummernplatzhalter 3"/>
          <p:cNvSpPr>
            <a:spLocks noGrp="1"/>
          </p:cNvSpPr>
          <p:nvPr>
            <p:ph type="sldNum" sz="quarter" idx="5"/>
          </p:nvPr>
        </p:nvSpPr>
        <p:spPr/>
        <p:txBody>
          <a:bodyPr/>
          <a:lstStyle/>
          <a:p>
            <a:fld id="{9356A0BD-F0A7-4645-9B41-1223B8895C0B}" type="slidenum">
              <a:rPr lang="en-GB" smtClean="0"/>
              <a:t>46</a:t>
            </a:fld>
            <a:endParaRPr lang="en-GB"/>
          </a:p>
        </p:txBody>
      </p:sp>
    </p:spTree>
    <p:extLst>
      <p:ext uri="{BB962C8B-B14F-4D97-AF65-F5344CB8AC3E}">
        <p14:creationId xmlns:p14="http://schemas.microsoft.com/office/powerpoint/2010/main" val="204009209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a:t>Bei Museum 1 </a:t>
            </a:r>
            <a:r>
              <a:rPr lang="en-US" err="1"/>
              <a:t>wurde</a:t>
            </a:r>
            <a:r>
              <a:rPr lang="en-US"/>
              <a:t> von </a:t>
            </a:r>
            <a:r>
              <a:rPr lang="en-US" err="1"/>
              <a:t>einigen</a:t>
            </a:r>
            <a:r>
              <a:rPr lang="en-US"/>
              <a:t> </a:t>
            </a:r>
            <a:r>
              <a:rPr lang="en-US" err="1"/>
              <a:t>Besucher</a:t>
            </a:r>
            <a:r>
              <a:rPr lang="en-US"/>
              <a:t>*</a:t>
            </a:r>
            <a:r>
              <a:rPr lang="en-US" err="1"/>
              <a:t>innen</a:t>
            </a:r>
            <a:r>
              <a:rPr lang="en-US"/>
              <a:t> </a:t>
            </a:r>
            <a:r>
              <a:rPr lang="en-US" err="1"/>
              <a:t>bemerkt</a:t>
            </a:r>
            <a:r>
              <a:rPr lang="en-US"/>
              <a:t>, </a:t>
            </a:r>
            <a:r>
              <a:rPr lang="en-US" err="1"/>
              <a:t>dass</a:t>
            </a:r>
            <a:r>
              <a:rPr lang="en-US"/>
              <a:t> die </a:t>
            </a:r>
            <a:r>
              <a:rPr lang="en-US" err="1"/>
              <a:t>Informationstexte</a:t>
            </a:r>
            <a:r>
              <a:rPr lang="en-US"/>
              <a:t> </a:t>
            </a:r>
            <a:r>
              <a:rPr lang="en-US" err="1"/>
              <a:t>zu</a:t>
            </a:r>
            <a:r>
              <a:rPr lang="en-US"/>
              <a:t> </a:t>
            </a:r>
            <a:r>
              <a:rPr lang="en-US" err="1"/>
              <a:t>Räumen</a:t>
            </a:r>
            <a:r>
              <a:rPr lang="en-US"/>
              <a:t> und </a:t>
            </a:r>
            <a:r>
              <a:rPr lang="en-US" err="1"/>
              <a:t>Objekten</a:t>
            </a:r>
            <a:r>
              <a:rPr lang="en-US"/>
              <a:t> gut </a:t>
            </a:r>
            <a:r>
              <a:rPr lang="en-US" err="1"/>
              <a:t>seien</a:t>
            </a:r>
            <a:r>
              <a:rPr lang="en-US"/>
              <a:t> und die </a:t>
            </a:r>
            <a:r>
              <a:rPr lang="en-US" err="1"/>
              <a:t>Ausstellung</a:t>
            </a:r>
            <a:r>
              <a:rPr lang="en-US"/>
              <a:t> </a:t>
            </a:r>
            <a:r>
              <a:rPr lang="en-US" err="1"/>
              <a:t>besser</a:t>
            </a:r>
            <a:r>
              <a:rPr lang="en-US"/>
              <a:t> </a:t>
            </a:r>
            <a:r>
              <a:rPr lang="en-US" err="1"/>
              <a:t>zugänglichmachenwürden</a:t>
            </a:r>
            <a:r>
              <a:rPr lang="en-US"/>
              <a:t>. Für die </a:t>
            </a:r>
            <a:r>
              <a:rPr lang="en-US" err="1"/>
              <a:t>Vorinformation</a:t>
            </a:r>
            <a:r>
              <a:rPr lang="en-US"/>
              <a:t> </a:t>
            </a:r>
            <a:r>
              <a:rPr lang="en-US" err="1"/>
              <a:t>warim</a:t>
            </a:r>
            <a:r>
              <a:rPr lang="en-US"/>
              <a:t> Internet </a:t>
            </a:r>
            <a:r>
              <a:rPr lang="en-US" err="1"/>
              <a:t>sehr</a:t>
            </a:r>
            <a:r>
              <a:rPr lang="en-US"/>
              <a:t> </a:t>
            </a:r>
            <a:r>
              <a:rPr lang="en-US" err="1"/>
              <a:t>viel</a:t>
            </a:r>
            <a:r>
              <a:rPr lang="en-US"/>
              <a:t> </a:t>
            </a:r>
            <a:r>
              <a:rPr lang="en-US" err="1"/>
              <a:t>über</a:t>
            </a:r>
            <a:r>
              <a:rPr lang="en-US"/>
              <a:t> die </a:t>
            </a:r>
            <a:r>
              <a:rPr lang="en-US" err="1"/>
              <a:t>Ausstellung</a:t>
            </a:r>
            <a:r>
              <a:rPr lang="en-US"/>
              <a:t> und </a:t>
            </a:r>
            <a:r>
              <a:rPr lang="en-US" err="1"/>
              <a:t>einzelne</a:t>
            </a:r>
            <a:r>
              <a:rPr lang="en-US"/>
              <a:t> </a:t>
            </a:r>
            <a:r>
              <a:rPr lang="en-US" err="1"/>
              <a:t>Kunstwerke</a:t>
            </a:r>
            <a:r>
              <a:rPr lang="en-US"/>
              <a:t> </a:t>
            </a:r>
            <a:r>
              <a:rPr lang="en-US" err="1"/>
              <a:t>nachlesbar.Zum</a:t>
            </a:r>
            <a:r>
              <a:rPr lang="en-US"/>
              <a:t> Museum 2 gab es auf der </a:t>
            </a:r>
            <a:r>
              <a:rPr lang="en-US" err="1"/>
              <a:t>Websitedes</a:t>
            </a:r>
            <a:r>
              <a:rPr lang="en-US"/>
              <a:t> </a:t>
            </a:r>
            <a:r>
              <a:rPr lang="en-US" err="1"/>
              <a:t>MuseumswenigerInformationenzur</a:t>
            </a:r>
            <a:r>
              <a:rPr lang="en-US"/>
              <a:t> </a:t>
            </a:r>
            <a:r>
              <a:rPr lang="en-US" err="1"/>
              <a:t>Ausstellungauf</a:t>
            </a:r>
            <a:r>
              <a:rPr lang="en-US"/>
              <a:t> der </a:t>
            </a:r>
            <a:r>
              <a:rPr lang="en-US" err="1"/>
              <a:t>Website,ein</a:t>
            </a:r>
            <a:r>
              <a:rPr lang="en-US"/>
              <a:t> Video der </a:t>
            </a:r>
            <a:r>
              <a:rPr lang="en-US" err="1"/>
              <a:t>Kuratorin</a:t>
            </a:r>
            <a:r>
              <a:rPr lang="en-US"/>
              <a:t> (7 </a:t>
            </a:r>
            <a:r>
              <a:rPr lang="en-US" err="1"/>
              <a:t>Minuten</a:t>
            </a:r>
            <a:r>
              <a:rPr lang="en-US"/>
              <a:t>) </a:t>
            </a:r>
            <a:r>
              <a:rPr lang="en-US" err="1"/>
              <a:t>standzur</a:t>
            </a:r>
            <a:r>
              <a:rPr lang="en-US"/>
              <a:t> </a:t>
            </a:r>
            <a:r>
              <a:rPr lang="en-US" err="1"/>
              <a:t>Verfügung.Beim</a:t>
            </a:r>
            <a:r>
              <a:rPr lang="en-US"/>
              <a:t> </a:t>
            </a:r>
            <a:r>
              <a:rPr lang="en-US" err="1"/>
              <a:t>Zugang</a:t>
            </a:r>
            <a:r>
              <a:rPr lang="en-US"/>
              <a:t> </a:t>
            </a:r>
            <a:r>
              <a:rPr lang="en-US" err="1"/>
              <a:t>zur</a:t>
            </a:r>
            <a:r>
              <a:rPr lang="en-US"/>
              <a:t> </a:t>
            </a:r>
            <a:r>
              <a:rPr lang="en-US" err="1"/>
              <a:t>Ausstellung</a:t>
            </a:r>
            <a:r>
              <a:rPr lang="en-US"/>
              <a:t> </a:t>
            </a:r>
            <a:r>
              <a:rPr lang="en-US" err="1"/>
              <a:t>selbst</a:t>
            </a:r>
            <a:r>
              <a:rPr lang="en-US"/>
              <a:t> </a:t>
            </a:r>
            <a:r>
              <a:rPr lang="en-US" err="1"/>
              <a:t>fanden</a:t>
            </a:r>
            <a:r>
              <a:rPr lang="en-US"/>
              <a:t> </a:t>
            </a:r>
            <a:r>
              <a:rPr lang="en-US" err="1"/>
              <a:t>sich</a:t>
            </a:r>
            <a:r>
              <a:rPr lang="en-US"/>
              <a:t> die </a:t>
            </a:r>
            <a:r>
              <a:rPr lang="en-US" err="1"/>
              <a:t>allgemeine</a:t>
            </a:r>
            <a:r>
              <a:rPr lang="en-US"/>
              <a:t> </a:t>
            </a:r>
            <a:r>
              <a:rPr lang="en-US" err="1"/>
              <a:t>Raumbeschreibung</a:t>
            </a:r>
            <a:r>
              <a:rPr lang="en-US"/>
              <a:t> und die </a:t>
            </a:r>
            <a:r>
              <a:rPr lang="en-US" err="1"/>
              <a:t>Informationenzur</a:t>
            </a:r>
            <a:r>
              <a:rPr lang="en-US"/>
              <a:t> </a:t>
            </a:r>
            <a:r>
              <a:rPr lang="en-US" err="1"/>
              <a:t>Ausstellung</a:t>
            </a:r>
            <a:r>
              <a:rPr lang="en-US"/>
              <a:t> </a:t>
            </a:r>
            <a:r>
              <a:rPr lang="en-US" err="1"/>
              <a:t>außerhalb</a:t>
            </a:r>
            <a:r>
              <a:rPr lang="en-US"/>
              <a:t> des </a:t>
            </a:r>
            <a:r>
              <a:rPr lang="en-US" err="1"/>
              <a:t>Raumes</a:t>
            </a:r>
            <a:r>
              <a:rPr lang="en-US"/>
              <a:t>, </a:t>
            </a:r>
            <a:r>
              <a:rPr lang="en-US" err="1"/>
              <a:t>diesewarensogutversteckt</a:t>
            </a:r>
            <a:r>
              <a:rPr lang="en-US"/>
              <a:t>, </a:t>
            </a:r>
            <a:r>
              <a:rPr lang="en-US" err="1"/>
              <a:t>dass</a:t>
            </a:r>
            <a:r>
              <a:rPr lang="en-US"/>
              <a:t> es </a:t>
            </a:r>
            <a:r>
              <a:rPr lang="en-US" err="1"/>
              <a:t>kaum</a:t>
            </a:r>
            <a:r>
              <a:rPr lang="en-US"/>
              <a:t> </a:t>
            </a:r>
            <a:r>
              <a:rPr lang="en-US" err="1"/>
              <a:t>sichtbar</a:t>
            </a:r>
            <a:r>
              <a:rPr lang="en-US"/>
              <a:t> für </a:t>
            </a:r>
            <a:r>
              <a:rPr lang="en-US" err="1"/>
              <a:t>Besucher</a:t>
            </a:r>
            <a:r>
              <a:rPr lang="en-US"/>
              <a:t>*</a:t>
            </a:r>
            <a:r>
              <a:rPr lang="en-US" err="1"/>
              <a:t>innen</a:t>
            </a:r>
            <a:r>
              <a:rPr lang="en-US"/>
              <a:t> </a:t>
            </a:r>
            <a:r>
              <a:rPr lang="en-US" err="1"/>
              <a:t>war.Für</a:t>
            </a:r>
            <a:r>
              <a:rPr lang="en-US"/>
              <a:t> Menschen, die </a:t>
            </a:r>
            <a:r>
              <a:rPr lang="en-US" err="1"/>
              <a:t>nicht</a:t>
            </a:r>
            <a:r>
              <a:rPr lang="en-US"/>
              <a:t> (Deutsch) </a:t>
            </a:r>
            <a:r>
              <a:rPr lang="en-US" err="1"/>
              <a:t>lesen</a:t>
            </a:r>
            <a:r>
              <a:rPr lang="en-US"/>
              <a:t> </a:t>
            </a:r>
            <a:r>
              <a:rPr lang="en-US" err="1"/>
              <a:t>können,gab</a:t>
            </a:r>
            <a:r>
              <a:rPr lang="en-US"/>
              <a:t> es </a:t>
            </a:r>
            <a:r>
              <a:rPr lang="en-US" err="1"/>
              <a:t>keine</a:t>
            </a:r>
            <a:r>
              <a:rPr lang="en-US"/>
              <a:t> </a:t>
            </a:r>
            <a:r>
              <a:rPr lang="en-US" err="1"/>
              <a:t>Informationsmöglichkeiten.Die</a:t>
            </a:r>
            <a:r>
              <a:rPr lang="en-US"/>
              <a:t> in den </a:t>
            </a:r>
            <a:r>
              <a:rPr lang="en-US" err="1"/>
              <a:t>Ausstellungsräumen</a:t>
            </a:r>
            <a:r>
              <a:rPr lang="en-US"/>
              <a:t> von Museum 1 </a:t>
            </a:r>
            <a:r>
              <a:rPr lang="en-US" err="1"/>
              <a:t>zur</a:t>
            </a:r>
            <a:r>
              <a:rPr lang="en-US"/>
              <a:t> </a:t>
            </a:r>
            <a:r>
              <a:rPr lang="en-US" err="1"/>
              <a:t>Verfügung</a:t>
            </a:r>
            <a:r>
              <a:rPr lang="en-US"/>
              <a:t> </a:t>
            </a:r>
            <a:r>
              <a:rPr lang="en-US" err="1"/>
              <a:t>stehenden</a:t>
            </a:r>
            <a:r>
              <a:rPr lang="en-US"/>
              <a:t> </a:t>
            </a:r>
            <a:r>
              <a:rPr lang="en-US" err="1"/>
              <a:t>Printinformationen</a:t>
            </a:r>
            <a:r>
              <a:rPr lang="en-US"/>
              <a:t>/</a:t>
            </a:r>
            <a:r>
              <a:rPr lang="en-US" err="1"/>
              <a:t>Lesetextewareninformativ</a:t>
            </a:r>
            <a:r>
              <a:rPr lang="en-US"/>
              <a:t>, </a:t>
            </a:r>
            <a:r>
              <a:rPr lang="en-US" err="1"/>
              <a:t>jedoch</a:t>
            </a:r>
            <a:r>
              <a:rPr lang="en-US"/>
              <a:t> </a:t>
            </a:r>
            <a:r>
              <a:rPr lang="en-US" err="1"/>
              <a:t>laut</a:t>
            </a:r>
            <a:r>
              <a:rPr lang="en-US"/>
              <a:t> </a:t>
            </a:r>
            <a:r>
              <a:rPr lang="en-US" err="1"/>
              <a:t>Besucher</a:t>
            </a:r>
            <a:r>
              <a:rPr lang="en-US"/>
              <a:t>*</a:t>
            </a:r>
            <a:r>
              <a:rPr lang="en-US" err="1"/>
              <a:t>innen</a:t>
            </a:r>
            <a:r>
              <a:rPr lang="en-US"/>
              <a:t> </a:t>
            </a:r>
            <a:r>
              <a:rPr lang="en-US" err="1"/>
              <a:t>zu</a:t>
            </a:r>
            <a:r>
              <a:rPr lang="en-US"/>
              <a:t> </a:t>
            </a:r>
            <a:r>
              <a:rPr lang="en-US" err="1"/>
              <a:t>lange</a:t>
            </a:r>
            <a:r>
              <a:rPr lang="en-US"/>
              <a:t>: Schüler*</a:t>
            </a:r>
            <a:r>
              <a:rPr lang="en-US" err="1"/>
              <a:t>innen</a:t>
            </a:r>
            <a:r>
              <a:rPr lang="en-US"/>
              <a:t> </a:t>
            </a:r>
            <a:r>
              <a:rPr lang="en-US" err="1"/>
              <a:t>mit</a:t>
            </a:r>
            <a:r>
              <a:rPr lang="en-US"/>
              <a:t> </a:t>
            </a:r>
            <a:r>
              <a:rPr lang="en-US" err="1"/>
              <a:t>Lernproblemen</a:t>
            </a:r>
            <a:r>
              <a:rPr lang="en-US"/>
              <a:t> </a:t>
            </a:r>
            <a:r>
              <a:rPr lang="en-US" err="1"/>
              <a:t>könnten</a:t>
            </a:r>
            <a:r>
              <a:rPr lang="en-US"/>
              <a:t> </a:t>
            </a:r>
            <a:r>
              <a:rPr lang="en-US" err="1"/>
              <a:t>bzw</a:t>
            </a:r>
            <a:r>
              <a:rPr lang="en-US"/>
              <a:t>. </a:t>
            </a:r>
            <a:r>
              <a:rPr lang="en-US" err="1"/>
              <a:t>wollten</a:t>
            </a:r>
            <a:r>
              <a:rPr lang="en-US"/>
              <a:t> </a:t>
            </a:r>
            <a:r>
              <a:rPr lang="en-US" err="1"/>
              <a:t>diese</a:t>
            </a:r>
            <a:r>
              <a:rPr lang="en-US"/>
              <a:t> </a:t>
            </a:r>
            <a:r>
              <a:rPr lang="en-US" err="1"/>
              <a:t>nicht</a:t>
            </a:r>
            <a:r>
              <a:rPr lang="en-US"/>
              <a:t> </a:t>
            </a:r>
            <a:r>
              <a:rPr lang="en-US" err="1"/>
              <a:t>lesen.Eine</a:t>
            </a:r>
            <a:r>
              <a:rPr lang="en-US"/>
              <a:t> </a:t>
            </a:r>
            <a:r>
              <a:rPr lang="en-US" err="1"/>
              <a:t>Schülerin</a:t>
            </a:r>
            <a:r>
              <a:rPr lang="en-US"/>
              <a:t> </a:t>
            </a:r>
            <a:r>
              <a:rPr lang="en-US" err="1"/>
              <a:t>antworteteauf</a:t>
            </a:r>
            <a:r>
              <a:rPr lang="en-US"/>
              <a:t> die Frage, </a:t>
            </a:r>
            <a:r>
              <a:rPr lang="en-US" err="1"/>
              <a:t>ob</a:t>
            </a:r>
            <a:r>
              <a:rPr lang="en-US"/>
              <a:t> die </a:t>
            </a:r>
            <a:r>
              <a:rPr lang="en-US" err="1"/>
              <a:t>Texte</a:t>
            </a:r>
            <a:r>
              <a:rPr lang="en-US"/>
              <a:t> </a:t>
            </a:r>
            <a:r>
              <a:rPr lang="en-US" err="1"/>
              <a:t>hilfreich</a:t>
            </a:r>
            <a:r>
              <a:rPr lang="en-US"/>
              <a:t> </a:t>
            </a:r>
            <a:r>
              <a:rPr lang="en-US" err="1"/>
              <a:t>sind</a:t>
            </a:r>
            <a:r>
              <a:rPr lang="en-US"/>
              <a:t> </a:t>
            </a:r>
            <a:r>
              <a:rPr lang="en-US" err="1"/>
              <a:t>mit</a:t>
            </a:r>
            <a:r>
              <a:rPr lang="en-US"/>
              <a:t> dem Satz </a:t>
            </a:r>
            <a:endParaRPr lang="de-DE"/>
          </a:p>
          <a:p>
            <a:r>
              <a:rPr lang="en-US" b="1"/>
              <a:t>„Ich </a:t>
            </a:r>
            <a:r>
              <a:rPr lang="en-US" b="1" err="1"/>
              <a:t>hasse</a:t>
            </a:r>
            <a:r>
              <a:rPr lang="en-US" b="1"/>
              <a:t> Lesen und </a:t>
            </a:r>
            <a:r>
              <a:rPr lang="en-US" b="1" err="1"/>
              <a:t>kann</a:t>
            </a:r>
            <a:r>
              <a:rPr lang="en-US" b="1"/>
              <a:t> </a:t>
            </a:r>
            <a:r>
              <a:rPr lang="en-US" b="1" err="1"/>
              <a:t>auch</a:t>
            </a:r>
            <a:r>
              <a:rPr lang="en-US" b="1"/>
              <a:t> die </a:t>
            </a:r>
            <a:r>
              <a:rPr lang="en-US" b="1" err="1"/>
              <a:t>kleine</a:t>
            </a:r>
            <a:r>
              <a:rPr lang="en-US" b="1"/>
              <a:t> Schrift </a:t>
            </a:r>
            <a:r>
              <a:rPr lang="en-US" b="1" err="1"/>
              <a:t>nicht</a:t>
            </a:r>
            <a:r>
              <a:rPr lang="en-US" b="1"/>
              <a:t> </a:t>
            </a:r>
            <a:r>
              <a:rPr lang="en-US" b="1" err="1"/>
              <a:t>lesen</a:t>
            </a:r>
            <a:r>
              <a:rPr lang="en-US" b="1"/>
              <a:t>. </a:t>
            </a:r>
            <a:r>
              <a:rPr lang="en-US" b="1" err="1"/>
              <a:t>Anhören</a:t>
            </a:r>
            <a:r>
              <a:rPr lang="en-US" b="1"/>
              <a:t> </a:t>
            </a:r>
            <a:r>
              <a:rPr lang="en-US" b="1" err="1"/>
              <a:t>wäre</a:t>
            </a:r>
            <a:r>
              <a:rPr lang="en-US" b="1"/>
              <a:t> toll, </a:t>
            </a:r>
            <a:r>
              <a:rPr lang="en-US" b="1" err="1"/>
              <a:t>dann</a:t>
            </a:r>
            <a:r>
              <a:rPr lang="en-US" b="1"/>
              <a:t> </a:t>
            </a:r>
            <a:r>
              <a:rPr lang="en-US" b="1" err="1"/>
              <a:t>verstehe</a:t>
            </a:r>
            <a:r>
              <a:rPr lang="en-US" b="1"/>
              <a:t> ich es. Das </a:t>
            </a:r>
            <a:r>
              <a:rPr lang="en-US" b="1" err="1"/>
              <a:t>wäre</a:t>
            </a:r>
            <a:r>
              <a:rPr lang="en-US" b="1"/>
              <a:t> gut für die, die </a:t>
            </a:r>
            <a:r>
              <a:rPr lang="en-US" b="1" err="1"/>
              <a:t>nicht</a:t>
            </a:r>
            <a:r>
              <a:rPr lang="en-US" b="1"/>
              <a:t> </a:t>
            </a:r>
            <a:r>
              <a:rPr lang="en-US" b="1" err="1"/>
              <a:t>lesen</a:t>
            </a:r>
            <a:r>
              <a:rPr lang="en-US" b="1"/>
              <a:t> </a:t>
            </a:r>
            <a:r>
              <a:rPr lang="en-US" b="1" err="1"/>
              <a:t>können</a:t>
            </a:r>
            <a:r>
              <a:rPr lang="en-US" b="1"/>
              <a:t> </a:t>
            </a:r>
            <a:r>
              <a:rPr lang="en-US" b="1" err="1"/>
              <a:t>oder</a:t>
            </a:r>
            <a:r>
              <a:rPr lang="en-US" b="1"/>
              <a:t> </a:t>
            </a:r>
            <a:r>
              <a:rPr lang="en-US" b="1" err="1"/>
              <a:t>wollen</a:t>
            </a:r>
            <a:r>
              <a:rPr lang="en-US" b="1"/>
              <a:t>.“</a:t>
            </a:r>
            <a:endParaRPr lang="de-DE" b="1">
              <a:cs typeface="Calibri"/>
            </a:endParaRPr>
          </a:p>
          <a:p>
            <a:r>
              <a:rPr lang="en-US"/>
              <a:t>Die </a:t>
            </a:r>
            <a:r>
              <a:rPr lang="en-US" err="1"/>
              <a:t>Informationen</a:t>
            </a:r>
            <a:r>
              <a:rPr lang="en-US"/>
              <a:t> </a:t>
            </a:r>
            <a:r>
              <a:rPr lang="en-US" err="1"/>
              <a:t>zu</a:t>
            </a:r>
            <a:r>
              <a:rPr lang="en-US"/>
              <a:t> </a:t>
            </a:r>
            <a:r>
              <a:rPr lang="en-US" err="1"/>
              <a:t>Kunstwerken</a:t>
            </a:r>
            <a:r>
              <a:rPr lang="en-US"/>
              <a:t> in Museum 2 </a:t>
            </a:r>
            <a:r>
              <a:rPr lang="en-US" err="1"/>
              <a:t>warenbei</a:t>
            </a:r>
            <a:r>
              <a:rPr lang="en-US"/>
              <a:t> </a:t>
            </a:r>
            <a:r>
              <a:rPr lang="en-US" err="1"/>
              <a:t>Einzelobjekten</a:t>
            </a:r>
            <a:r>
              <a:rPr lang="en-US"/>
              <a:t> </a:t>
            </a:r>
            <a:r>
              <a:rPr lang="en-US" err="1"/>
              <a:t>kaum</a:t>
            </a:r>
            <a:r>
              <a:rPr lang="en-US"/>
              <a:t> </a:t>
            </a:r>
            <a:r>
              <a:rPr lang="en-US" err="1"/>
              <a:t>vorhanden</a:t>
            </a:r>
            <a:r>
              <a:rPr lang="en-US"/>
              <a:t>: teils </a:t>
            </a:r>
            <a:r>
              <a:rPr lang="en-US" err="1"/>
              <a:t>fehlen</a:t>
            </a:r>
            <a:r>
              <a:rPr lang="en-US"/>
              <a:t> </a:t>
            </a:r>
            <a:r>
              <a:rPr lang="en-US" err="1"/>
              <a:t>diese</a:t>
            </a:r>
            <a:r>
              <a:rPr lang="en-US"/>
              <a:t> </a:t>
            </a:r>
            <a:r>
              <a:rPr lang="en-US" err="1"/>
              <a:t>ganz</a:t>
            </a:r>
            <a:r>
              <a:rPr lang="en-US"/>
              <a:t>, teils </a:t>
            </a:r>
            <a:r>
              <a:rPr lang="en-US" err="1"/>
              <a:t>sind</a:t>
            </a:r>
            <a:r>
              <a:rPr lang="en-US"/>
              <a:t> </a:t>
            </a:r>
            <a:r>
              <a:rPr lang="en-US" err="1"/>
              <a:t>nurName</a:t>
            </a:r>
            <a:r>
              <a:rPr lang="en-US"/>
              <a:t>, Titel und </a:t>
            </a:r>
            <a:r>
              <a:rPr lang="en-US" err="1"/>
              <a:t>Jahreszahlangeführt</a:t>
            </a:r>
            <a:r>
              <a:rPr lang="en-US"/>
              <a:t>, </a:t>
            </a:r>
            <a:r>
              <a:rPr lang="en-US" err="1"/>
              <a:t>zudem</a:t>
            </a:r>
            <a:r>
              <a:rPr lang="en-US"/>
              <a:t> </a:t>
            </a:r>
            <a:r>
              <a:rPr lang="en-US" err="1"/>
              <a:t>sollten</a:t>
            </a:r>
            <a:r>
              <a:rPr lang="en-US"/>
              <a:t> der </a:t>
            </a:r>
            <a:r>
              <a:rPr lang="en-US" err="1"/>
              <a:t>Textbzw</a:t>
            </a:r>
            <a:r>
              <a:rPr lang="en-US"/>
              <a:t>. </a:t>
            </a:r>
            <a:r>
              <a:rPr lang="en-US" err="1"/>
              <a:t>dieErklärung</a:t>
            </a:r>
            <a:r>
              <a:rPr lang="en-US"/>
              <a:t>, </a:t>
            </a:r>
            <a:r>
              <a:rPr lang="en-US" err="1"/>
              <a:t>aber</a:t>
            </a:r>
            <a:r>
              <a:rPr lang="en-US"/>
              <a:t> </a:t>
            </a:r>
            <a:r>
              <a:rPr lang="en-US" err="1"/>
              <a:t>auch</a:t>
            </a:r>
            <a:r>
              <a:rPr lang="en-US"/>
              <a:t> Bilder </a:t>
            </a:r>
            <a:r>
              <a:rPr lang="en-US" err="1"/>
              <a:t>selbst,größersein.Da</a:t>
            </a:r>
            <a:r>
              <a:rPr lang="en-US"/>
              <a:t> </a:t>
            </a:r>
            <a:r>
              <a:rPr lang="en-US" err="1"/>
              <a:t>laut</a:t>
            </a:r>
            <a:r>
              <a:rPr lang="en-US"/>
              <a:t> </a:t>
            </a:r>
            <a:r>
              <a:rPr lang="en-US" err="1"/>
              <a:t>Besucher</a:t>
            </a:r>
            <a:r>
              <a:rPr lang="en-US"/>
              <a:t>*</a:t>
            </a:r>
            <a:r>
              <a:rPr lang="en-US" err="1"/>
              <a:t>innen</a:t>
            </a:r>
            <a:r>
              <a:rPr lang="en-US"/>
              <a:t> die </a:t>
            </a:r>
            <a:r>
              <a:rPr lang="en-US" err="1"/>
              <a:t>Beschriftung</a:t>
            </a:r>
            <a:r>
              <a:rPr lang="en-US"/>
              <a:t> </a:t>
            </a:r>
            <a:r>
              <a:rPr lang="en-US" err="1"/>
              <a:t>sehr</a:t>
            </a:r>
            <a:r>
              <a:rPr lang="en-US"/>
              <a:t> </a:t>
            </a:r>
            <a:r>
              <a:rPr lang="en-US" err="1"/>
              <a:t>klein</a:t>
            </a:r>
            <a:r>
              <a:rPr lang="en-US"/>
              <a:t>, </a:t>
            </a:r>
            <a:r>
              <a:rPr lang="en-US" err="1"/>
              <a:t>zu</a:t>
            </a:r>
            <a:r>
              <a:rPr lang="en-US"/>
              <a:t> </a:t>
            </a:r>
            <a:r>
              <a:rPr lang="en-US" err="1"/>
              <a:t>hochoder</a:t>
            </a:r>
            <a:r>
              <a:rPr lang="en-US"/>
              <a:t> </a:t>
            </a:r>
            <a:r>
              <a:rPr lang="en-US" err="1"/>
              <a:t>auch</a:t>
            </a:r>
            <a:r>
              <a:rPr lang="en-US"/>
              <a:t> oft </a:t>
            </a:r>
            <a:r>
              <a:rPr lang="en-US" err="1"/>
              <a:t>zu</a:t>
            </a:r>
            <a:r>
              <a:rPr lang="en-US"/>
              <a:t> </a:t>
            </a:r>
            <a:r>
              <a:rPr lang="en-US" err="1"/>
              <a:t>tief</a:t>
            </a:r>
            <a:r>
              <a:rPr lang="en-US"/>
              <a:t> </a:t>
            </a:r>
            <a:r>
              <a:rPr lang="en-US" err="1"/>
              <a:t>angebracht</a:t>
            </a:r>
            <a:r>
              <a:rPr lang="en-US"/>
              <a:t> war, </a:t>
            </a:r>
            <a:r>
              <a:rPr lang="en-US" err="1"/>
              <a:t>ergab</a:t>
            </a:r>
            <a:r>
              <a:rPr lang="en-US"/>
              <a:t> </a:t>
            </a:r>
            <a:r>
              <a:rPr lang="en-US" err="1"/>
              <a:t>sich</a:t>
            </a:r>
            <a:r>
              <a:rPr lang="en-US"/>
              <a:t> für </a:t>
            </a:r>
            <a:r>
              <a:rPr lang="en-US" err="1"/>
              <a:t>Begleitpersonen</a:t>
            </a:r>
            <a:r>
              <a:rPr lang="en-US"/>
              <a:t> </a:t>
            </a:r>
            <a:r>
              <a:rPr lang="en-US" err="1"/>
              <a:t>viel</a:t>
            </a:r>
            <a:r>
              <a:rPr lang="en-US"/>
              <a:t> </a:t>
            </a:r>
            <a:r>
              <a:rPr lang="en-US" err="1"/>
              <a:t>Erklärungsbedarf</a:t>
            </a:r>
            <a:r>
              <a:rPr lang="en-US"/>
              <a:t>, </a:t>
            </a:r>
            <a:r>
              <a:rPr lang="en-US" err="1"/>
              <a:t>weilkeine</a:t>
            </a:r>
            <a:r>
              <a:rPr lang="en-US"/>
              <a:t> </a:t>
            </a:r>
            <a:r>
              <a:rPr lang="en-US" err="1"/>
              <a:t>Führung</a:t>
            </a:r>
            <a:r>
              <a:rPr lang="en-US"/>
              <a:t> </a:t>
            </a:r>
            <a:r>
              <a:rPr lang="en-US" err="1"/>
              <a:t>zur</a:t>
            </a:r>
            <a:r>
              <a:rPr lang="en-US"/>
              <a:t> </a:t>
            </a:r>
            <a:r>
              <a:rPr lang="en-US" err="1"/>
              <a:t>Unterstützung</a:t>
            </a:r>
            <a:r>
              <a:rPr lang="en-US"/>
              <a:t> </a:t>
            </a:r>
            <a:r>
              <a:rPr lang="en-US" err="1"/>
              <a:t>angeboten</a:t>
            </a:r>
            <a:r>
              <a:rPr lang="en-US"/>
              <a:t> </a:t>
            </a:r>
            <a:r>
              <a:rPr lang="en-US" err="1"/>
              <a:t>wurde</a:t>
            </a:r>
            <a:r>
              <a:rPr lang="en-US"/>
              <a:t>. Manche </a:t>
            </a:r>
            <a:r>
              <a:rPr lang="en-US" err="1"/>
              <a:t>Beschriftungen</a:t>
            </a:r>
            <a:r>
              <a:rPr lang="en-US"/>
              <a:t> </a:t>
            </a:r>
            <a:r>
              <a:rPr lang="en-US" err="1"/>
              <a:t>warenso</a:t>
            </a:r>
            <a:r>
              <a:rPr lang="en-US"/>
              <a:t> </a:t>
            </a:r>
            <a:r>
              <a:rPr lang="en-US" err="1"/>
              <a:t>klein</a:t>
            </a:r>
            <a:r>
              <a:rPr lang="en-US"/>
              <a:t>, </a:t>
            </a:r>
            <a:r>
              <a:rPr lang="en-US" err="1"/>
              <a:t>dass</a:t>
            </a:r>
            <a:r>
              <a:rPr lang="en-US"/>
              <a:t> der </a:t>
            </a:r>
            <a:r>
              <a:rPr lang="en-US" err="1"/>
              <a:t>Rollstuhlvorher</a:t>
            </a:r>
            <a:r>
              <a:rPr lang="en-US"/>
              <a:t> an die Wand </a:t>
            </a:r>
            <a:r>
              <a:rPr lang="en-US" err="1"/>
              <a:t>stößt,bevor</a:t>
            </a:r>
            <a:r>
              <a:rPr lang="en-US"/>
              <a:t> der Text für die </a:t>
            </a:r>
            <a:r>
              <a:rPr lang="en-US" err="1"/>
              <a:t>Besucherin</a:t>
            </a:r>
            <a:r>
              <a:rPr lang="en-US"/>
              <a:t> </a:t>
            </a:r>
            <a:r>
              <a:rPr lang="en-US" err="1"/>
              <a:t>leserlich</a:t>
            </a:r>
            <a:r>
              <a:rPr lang="en-US"/>
              <a:t> war.</a:t>
            </a:r>
            <a:endParaRPr lang="de-DE">
              <a:cs typeface="Calibri"/>
            </a:endParaRPr>
          </a:p>
          <a:p>
            <a:r>
              <a:rPr lang="en-US"/>
              <a:t>Die </a:t>
            </a:r>
            <a:r>
              <a:rPr lang="en-US" err="1"/>
              <a:t>schriftlichen</a:t>
            </a:r>
            <a:r>
              <a:rPr lang="en-US"/>
              <a:t> </a:t>
            </a:r>
            <a:r>
              <a:rPr lang="en-US" err="1"/>
              <a:t>Informationen</a:t>
            </a:r>
            <a:r>
              <a:rPr lang="en-US"/>
              <a:t> </a:t>
            </a:r>
            <a:r>
              <a:rPr lang="en-US" err="1"/>
              <a:t>zur</a:t>
            </a:r>
            <a:r>
              <a:rPr lang="en-US"/>
              <a:t> </a:t>
            </a:r>
            <a:r>
              <a:rPr lang="en-US" err="1"/>
              <a:t>Ausstellung</a:t>
            </a:r>
            <a:r>
              <a:rPr lang="en-US"/>
              <a:t> und </a:t>
            </a:r>
            <a:r>
              <a:rPr lang="en-US" err="1"/>
              <a:t>zu</a:t>
            </a:r>
            <a:r>
              <a:rPr lang="en-US"/>
              <a:t> den </a:t>
            </a:r>
            <a:r>
              <a:rPr lang="en-US" err="1"/>
              <a:t>Einzelwerken</a:t>
            </a:r>
            <a:r>
              <a:rPr lang="en-US"/>
              <a:t> </a:t>
            </a:r>
            <a:r>
              <a:rPr lang="en-US" err="1"/>
              <a:t>brachten</a:t>
            </a:r>
            <a:r>
              <a:rPr lang="en-US"/>
              <a:t> den </a:t>
            </a:r>
            <a:r>
              <a:rPr lang="en-US" err="1"/>
              <a:t>Kindern</a:t>
            </a:r>
            <a:r>
              <a:rPr lang="en-US"/>
              <a:t> </a:t>
            </a:r>
            <a:r>
              <a:rPr lang="en-US" err="1"/>
              <a:t>laut</a:t>
            </a:r>
            <a:r>
              <a:rPr lang="en-US"/>
              <a:t> </a:t>
            </a:r>
            <a:r>
              <a:rPr lang="en-US" err="1"/>
              <a:t>Eigenaussage</a:t>
            </a:r>
            <a:r>
              <a:rPr lang="en-US"/>
              <a:t> </a:t>
            </a:r>
            <a:r>
              <a:rPr lang="en-US" err="1"/>
              <a:t>keinen</a:t>
            </a:r>
            <a:r>
              <a:rPr lang="en-US"/>
              <a:t> </a:t>
            </a:r>
            <a:r>
              <a:rPr lang="en-US" err="1"/>
              <a:t>Mehrwert</a:t>
            </a:r>
            <a:r>
              <a:rPr lang="en-US"/>
              <a:t> für </a:t>
            </a:r>
            <a:r>
              <a:rPr lang="en-US" err="1"/>
              <a:t>dasVerständnis.Eine</a:t>
            </a:r>
            <a:r>
              <a:rPr lang="en-US"/>
              <a:t> </a:t>
            </a:r>
            <a:r>
              <a:rPr lang="en-US" err="1"/>
              <a:t>Verbesserung</a:t>
            </a:r>
            <a:r>
              <a:rPr lang="en-US"/>
              <a:t> der </a:t>
            </a:r>
            <a:r>
              <a:rPr lang="en-US" err="1"/>
              <a:t>Verständlichkeit</a:t>
            </a:r>
            <a:r>
              <a:rPr lang="en-US"/>
              <a:t> </a:t>
            </a:r>
            <a:r>
              <a:rPr lang="en-US" err="1"/>
              <a:t>könnte</a:t>
            </a:r>
            <a:r>
              <a:rPr lang="en-US"/>
              <a:t> </a:t>
            </a:r>
            <a:r>
              <a:rPr lang="en-US" err="1"/>
              <a:t>durch</a:t>
            </a:r>
            <a:r>
              <a:rPr lang="en-US"/>
              <a:t> </a:t>
            </a:r>
            <a:r>
              <a:rPr lang="en-US" err="1"/>
              <a:t>einfachere</a:t>
            </a:r>
            <a:r>
              <a:rPr lang="en-US"/>
              <a:t> </a:t>
            </a:r>
            <a:r>
              <a:rPr lang="en-US" err="1"/>
              <a:t>Texte</a:t>
            </a:r>
            <a:r>
              <a:rPr lang="en-US"/>
              <a:t>, </a:t>
            </a:r>
            <a:r>
              <a:rPr lang="en-US" err="1"/>
              <a:t>durch</a:t>
            </a:r>
            <a:r>
              <a:rPr lang="en-US"/>
              <a:t> Schilder </a:t>
            </a:r>
            <a:r>
              <a:rPr lang="en-US" err="1"/>
              <a:t>oder</a:t>
            </a:r>
            <a:r>
              <a:rPr lang="en-US"/>
              <a:t> </a:t>
            </a:r>
            <a:r>
              <a:rPr lang="en-US" err="1"/>
              <a:t>beispielsweise</a:t>
            </a:r>
            <a:r>
              <a:rPr lang="en-US"/>
              <a:t> </a:t>
            </a:r>
            <a:r>
              <a:rPr lang="en-US" err="1"/>
              <a:t>Audioinformationen</a:t>
            </a:r>
            <a:r>
              <a:rPr lang="en-US"/>
              <a:t> </a:t>
            </a:r>
            <a:r>
              <a:rPr lang="en-US" err="1"/>
              <a:t>erreicht</a:t>
            </a:r>
            <a:r>
              <a:rPr lang="en-US"/>
              <a:t> </a:t>
            </a:r>
            <a:r>
              <a:rPr lang="en-US" err="1"/>
              <a:t>werden</a:t>
            </a:r>
            <a:r>
              <a:rPr lang="en-US"/>
              <a:t>. Bei </a:t>
            </a:r>
            <a:r>
              <a:rPr lang="en-US" err="1"/>
              <a:t>unserem</a:t>
            </a:r>
            <a:r>
              <a:rPr lang="en-US"/>
              <a:t> </a:t>
            </a:r>
            <a:r>
              <a:rPr lang="en-US" err="1"/>
              <a:t>Besuch</a:t>
            </a:r>
            <a:r>
              <a:rPr lang="en-US"/>
              <a:t> war der </a:t>
            </a:r>
            <a:r>
              <a:rPr lang="en-US" err="1"/>
              <a:t>Audioguidenoch</a:t>
            </a:r>
            <a:r>
              <a:rPr lang="en-US"/>
              <a:t> </a:t>
            </a:r>
            <a:r>
              <a:rPr lang="en-US" err="1"/>
              <a:t>nicht</a:t>
            </a:r>
            <a:r>
              <a:rPr lang="en-US"/>
              <a:t> </a:t>
            </a:r>
            <a:r>
              <a:rPr lang="en-US" err="1"/>
              <a:t>zur</a:t>
            </a:r>
            <a:r>
              <a:rPr lang="en-US"/>
              <a:t> </a:t>
            </a:r>
            <a:r>
              <a:rPr lang="en-US" err="1"/>
              <a:t>Benutzung</a:t>
            </a:r>
            <a:r>
              <a:rPr lang="en-US"/>
              <a:t> </a:t>
            </a:r>
            <a:r>
              <a:rPr lang="en-US" err="1"/>
              <a:t>bereitgestellt</a:t>
            </a:r>
            <a:r>
              <a:rPr lang="en-US"/>
              <a:t>, </a:t>
            </a:r>
            <a:r>
              <a:rPr lang="en-US" err="1"/>
              <a:t>dieser</a:t>
            </a:r>
            <a:r>
              <a:rPr lang="en-US"/>
              <a:t> </a:t>
            </a:r>
            <a:r>
              <a:rPr lang="en-US" err="1"/>
              <a:t>wurde</a:t>
            </a:r>
            <a:r>
              <a:rPr lang="en-US"/>
              <a:t> </a:t>
            </a:r>
            <a:r>
              <a:rPr lang="en-US" err="1"/>
              <a:t>jedoch</a:t>
            </a:r>
            <a:r>
              <a:rPr lang="en-US"/>
              <a:t> </a:t>
            </a:r>
            <a:r>
              <a:rPr lang="en-US" err="1"/>
              <a:t>nachträglich</a:t>
            </a:r>
            <a:r>
              <a:rPr lang="en-US"/>
              <a:t> </a:t>
            </a:r>
            <a:r>
              <a:rPr lang="en-US" err="1"/>
              <a:t>umgesetzt</a:t>
            </a:r>
            <a:r>
              <a:rPr lang="en-US"/>
              <a:t>. </a:t>
            </a:r>
            <a:endParaRPr lang="de-DE"/>
          </a:p>
          <a:p>
            <a:endParaRPr lang="en-US">
              <a:cs typeface="Calibri"/>
            </a:endParaRPr>
          </a:p>
        </p:txBody>
      </p:sp>
      <p:sp>
        <p:nvSpPr>
          <p:cNvPr id="4" name="Foliennummernplatzhalter 3"/>
          <p:cNvSpPr>
            <a:spLocks noGrp="1"/>
          </p:cNvSpPr>
          <p:nvPr>
            <p:ph type="sldNum" sz="quarter" idx="5"/>
          </p:nvPr>
        </p:nvSpPr>
        <p:spPr/>
        <p:txBody>
          <a:bodyPr/>
          <a:lstStyle/>
          <a:p>
            <a:fld id="{9356A0BD-F0A7-4645-9B41-1223B8895C0B}" type="slidenum">
              <a:rPr lang="en-GB" smtClean="0"/>
              <a:t>47</a:t>
            </a:fld>
            <a:endParaRPr lang="en-GB"/>
          </a:p>
        </p:txBody>
      </p:sp>
    </p:spTree>
    <p:extLst>
      <p:ext uri="{BB962C8B-B14F-4D97-AF65-F5344CB8AC3E}">
        <p14:creationId xmlns:p14="http://schemas.microsoft.com/office/powerpoint/2010/main" val="379321010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a:t>Die </a:t>
            </a:r>
            <a:r>
              <a:rPr lang="en-US" err="1"/>
              <a:t>Ausstellung</a:t>
            </a:r>
            <a:r>
              <a:rPr lang="en-US"/>
              <a:t> </a:t>
            </a:r>
            <a:r>
              <a:rPr lang="en-US" err="1"/>
              <a:t>im</a:t>
            </a:r>
            <a:r>
              <a:rPr lang="en-US"/>
              <a:t> Museum 1 (Future –What will be) war für die Gruppe </a:t>
            </a:r>
            <a:r>
              <a:rPr lang="en-US" err="1"/>
              <a:t>inhaltlich</a:t>
            </a:r>
            <a:r>
              <a:rPr lang="en-US"/>
              <a:t> gut </a:t>
            </a:r>
            <a:r>
              <a:rPr lang="en-US" err="1"/>
              <a:t>zugänglich</a:t>
            </a:r>
            <a:r>
              <a:rPr lang="en-US"/>
              <a:t>, die </a:t>
            </a:r>
            <a:r>
              <a:rPr lang="en-US" err="1"/>
              <a:t>Führung</a:t>
            </a:r>
            <a:r>
              <a:rPr lang="en-US"/>
              <a:t> hat </a:t>
            </a:r>
            <a:r>
              <a:rPr lang="en-US" err="1"/>
              <a:t>hierbeisicherlich</a:t>
            </a:r>
            <a:r>
              <a:rPr lang="en-US"/>
              <a:t> </a:t>
            </a:r>
            <a:r>
              <a:rPr lang="en-US" err="1"/>
              <a:t>durch</a:t>
            </a:r>
            <a:r>
              <a:rPr lang="en-US"/>
              <a:t> </a:t>
            </a:r>
            <a:r>
              <a:rPr lang="en-US" err="1"/>
              <a:t>gute</a:t>
            </a:r>
            <a:r>
              <a:rPr lang="en-US"/>
              <a:t> </a:t>
            </a:r>
            <a:r>
              <a:rPr lang="en-US" err="1"/>
              <a:t>Vermittlung</a:t>
            </a:r>
            <a:r>
              <a:rPr lang="en-US"/>
              <a:t> </a:t>
            </a:r>
            <a:r>
              <a:rPr lang="en-US" err="1"/>
              <a:t>beigetragen.Für</a:t>
            </a:r>
            <a:r>
              <a:rPr lang="en-US"/>
              <a:t> die Gruppe der </a:t>
            </a:r>
            <a:r>
              <a:rPr lang="en-US" err="1"/>
              <a:t>Sekundarstufe</a:t>
            </a:r>
            <a:r>
              <a:rPr lang="en-US"/>
              <a:t> </a:t>
            </a:r>
            <a:r>
              <a:rPr lang="en-US" err="1"/>
              <a:t>waren</a:t>
            </a:r>
            <a:r>
              <a:rPr lang="en-US"/>
              <a:t> die Videos </a:t>
            </a:r>
            <a:r>
              <a:rPr lang="en-US" err="1"/>
              <a:t>als</a:t>
            </a:r>
            <a:r>
              <a:rPr lang="en-US"/>
              <a:t> </a:t>
            </a:r>
            <a:r>
              <a:rPr lang="en-US" err="1"/>
              <a:t>Teilobjekte</a:t>
            </a:r>
            <a:r>
              <a:rPr lang="en-US"/>
              <a:t> </a:t>
            </a:r>
            <a:r>
              <a:rPr lang="en-US" err="1"/>
              <a:t>einer</a:t>
            </a:r>
            <a:r>
              <a:rPr lang="en-US"/>
              <a:t> </a:t>
            </a:r>
            <a:r>
              <a:rPr lang="en-US" err="1"/>
              <a:t>Rauminstallation</a:t>
            </a:r>
            <a:r>
              <a:rPr lang="en-US"/>
              <a:t> </a:t>
            </a:r>
            <a:r>
              <a:rPr lang="en-US" err="1"/>
              <a:t>ansprechend</a:t>
            </a:r>
            <a:r>
              <a:rPr lang="en-US"/>
              <a:t> und gut </a:t>
            </a:r>
            <a:r>
              <a:rPr lang="en-US" err="1"/>
              <a:t>zugänglich</a:t>
            </a:r>
            <a:r>
              <a:rPr lang="en-US"/>
              <a:t>, </a:t>
            </a:r>
            <a:r>
              <a:rPr lang="en-US" err="1"/>
              <a:t>sehr</a:t>
            </a:r>
            <a:r>
              <a:rPr lang="en-US"/>
              <a:t> oft </a:t>
            </a:r>
            <a:r>
              <a:rPr lang="en-US" err="1"/>
              <a:t>kam</a:t>
            </a:r>
            <a:r>
              <a:rPr lang="en-US"/>
              <a:t> </a:t>
            </a:r>
            <a:r>
              <a:rPr lang="en-US" err="1"/>
              <a:t>diepositive</a:t>
            </a:r>
            <a:r>
              <a:rPr lang="en-US"/>
              <a:t> </a:t>
            </a:r>
            <a:r>
              <a:rPr lang="en-US" err="1"/>
              <a:t>Rückmeldung</a:t>
            </a:r>
            <a:r>
              <a:rPr lang="en-US"/>
              <a:t>, </a:t>
            </a:r>
            <a:r>
              <a:rPr lang="en-US" err="1"/>
              <a:t>dass</a:t>
            </a:r>
            <a:r>
              <a:rPr lang="en-US"/>
              <a:t> es in </a:t>
            </a:r>
            <a:r>
              <a:rPr lang="en-US" err="1"/>
              <a:t>dieser</a:t>
            </a:r>
            <a:r>
              <a:rPr lang="en-US"/>
              <a:t> </a:t>
            </a:r>
            <a:r>
              <a:rPr lang="en-US" err="1"/>
              <a:t>Rauminstallation</a:t>
            </a:r>
            <a:r>
              <a:rPr lang="en-US"/>
              <a:t> </a:t>
            </a:r>
            <a:r>
              <a:rPr lang="en-US" err="1"/>
              <a:t>Objekte</a:t>
            </a:r>
            <a:r>
              <a:rPr lang="en-US"/>
              <a:t> </a:t>
            </a:r>
            <a:r>
              <a:rPr lang="en-US" err="1"/>
              <a:t>zum</a:t>
            </a:r>
            <a:r>
              <a:rPr lang="en-US"/>
              <a:t> </a:t>
            </a:r>
            <a:r>
              <a:rPr lang="en-US" err="1"/>
              <a:t>Hantieren</a:t>
            </a:r>
            <a:r>
              <a:rPr lang="en-US"/>
              <a:t> und </a:t>
            </a:r>
            <a:r>
              <a:rPr lang="en-US" err="1"/>
              <a:t>Anfassen</a:t>
            </a:r>
            <a:r>
              <a:rPr lang="en-US"/>
              <a:t> gab und </a:t>
            </a:r>
            <a:r>
              <a:rPr lang="en-US" err="1"/>
              <a:t>dass</a:t>
            </a:r>
            <a:r>
              <a:rPr lang="en-US"/>
              <a:t> man </a:t>
            </a:r>
            <a:r>
              <a:rPr lang="en-US" err="1"/>
              <a:t>sich</a:t>
            </a:r>
            <a:r>
              <a:rPr lang="en-US"/>
              <a:t> mitten </a:t>
            </a:r>
            <a:r>
              <a:rPr lang="en-US" err="1"/>
              <a:t>im</a:t>
            </a:r>
            <a:r>
              <a:rPr lang="en-US"/>
              <a:t> </a:t>
            </a:r>
            <a:r>
              <a:rPr lang="en-US" err="1"/>
              <a:t>Kunstwerk</a:t>
            </a:r>
            <a:r>
              <a:rPr lang="en-US"/>
              <a:t> </a:t>
            </a:r>
            <a:r>
              <a:rPr lang="en-US" err="1"/>
              <a:t>bewegen</a:t>
            </a:r>
            <a:r>
              <a:rPr lang="en-US"/>
              <a:t> </a:t>
            </a:r>
            <a:r>
              <a:rPr lang="en-US" err="1"/>
              <a:t>konnte.Zusätzlich</a:t>
            </a:r>
            <a:r>
              <a:rPr lang="en-US"/>
              <a:t> </a:t>
            </a:r>
            <a:r>
              <a:rPr lang="en-US" err="1"/>
              <a:t>zum</a:t>
            </a:r>
            <a:r>
              <a:rPr lang="en-US"/>
              <a:t> </a:t>
            </a:r>
            <a:r>
              <a:rPr lang="en-US" err="1"/>
              <a:t>Betrachten</a:t>
            </a:r>
            <a:r>
              <a:rPr lang="en-US"/>
              <a:t> von </a:t>
            </a:r>
            <a:r>
              <a:rPr lang="en-US" err="1"/>
              <a:t>Kunstwerken</a:t>
            </a:r>
            <a:r>
              <a:rPr lang="en-US"/>
              <a:t> </a:t>
            </a:r>
            <a:r>
              <a:rPr lang="en-US" err="1"/>
              <a:t>haben</a:t>
            </a:r>
            <a:r>
              <a:rPr lang="en-US"/>
              <a:t> Werke </a:t>
            </a:r>
            <a:r>
              <a:rPr lang="en-US" err="1"/>
              <a:t>zum</a:t>
            </a:r>
            <a:r>
              <a:rPr lang="en-US"/>
              <a:t> </a:t>
            </a:r>
            <a:r>
              <a:rPr lang="en-US" err="1"/>
              <a:t>Hören</a:t>
            </a:r>
            <a:r>
              <a:rPr lang="en-US"/>
              <a:t> und Videos für </a:t>
            </a:r>
            <a:r>
              <a:rPr lang="en-US" err="1"/>
              <a:t>Besucher</a:t>
            </a:r>
            <a:r>
              <a:rPr lang="en-US"/>
              <a:t>*</a:t>
            </a:r>
            <a:r>
              <a:rPr lang="en-US" err="1"/>
              <a:t>innen</a:t>
            </a:r>
            <a:r>
              <a:rPr lang="en-US"/>
              <a:t> die </a:t>
            </a:r>
            <a:r>
              <a:rPr lang="en-US" err="1"/>
              <a:t>inhaltliche</a:t>
            </a:r>
            <a:r>
              <a:rPr lang="en-US"/>
              <a:t> </a:t>
            </a:r>
            <a:r>
              <a:rPr lang="en-US" err="1"/>
              <a:t>Zugänglichkeit</a:t>
            </a:r>
            <a:r>
              <a:rPr lang="en-US"/>
              <a:t> </a:t>
            </a:r>
            <a:r>
              <a:rPr lang="en-US" err="1"/>
              <a:t>verbessert.Negativ</a:t>
            </a:r>
            <a:r>
              <a:rPr lang="en-US"/>
              <a:t> </a:t>
            </a:r>
            <a:r>
              <a:rPr lang="en-US" err="1"/>
              <a:t>angemerkt</a:t>
            </a:r>
            <a:r>
              <a:rPr lang="en-US"/>
              <a:t> </a:t>
            </a:r>
            <a:r>
              <a:rPr lang="en-US" err="1"/>
              <a:t>wurde</a:t>
            </a:r>
            <a:r>
              <a:rPr lang="en-US"/>
              <a:t>, </a:t>
            </a:r>
            <a:r>
              <a:rPr lang="en-US" err="1"/>
              <a:t>dass</a:t>
            </a:r>
            <a:r>
              <a:rPr lang="en-US"/>
              <a:t> </a:t>
            </a:r>
            <a:r>
              <a:rPr lang="en-US" err="1"/>
              <a:t>einzelne</a:t>
            </a:r>
            <a:r>
              <a:rPr lang="en-US"/>
              <a:t> </a:t>
            </a:r>
            <a:r>
              <a:rPr lang="en-US" err="1"/>
              <a:t>Kunstwerkenurmit</a:t>
            </a:r>
            <a:r>
              <a:rPr lang="en-US"/>
              <a:t> </a:t>
            </a:r>
            <a:r>
              <a:rPr lang="en-US" err="1"/>
              <a:t>englischer</a:t>
            </a:r>
            <a:r>
              <a:rPr lang="en-US"/>
              <a:t> </a:t>
            </a:r>
            <a:r>
              <a:rPr lang="en-US" err="1"/>
              <a:t>Sprache</a:t>
            </a:r>
            <a:r>
              <a:rPr lang="en-US"/>
              <a:t> </a:t>
            </a:r>
            <a:r>
              <a:rPr lang="en-US" err="1"/>
              <a:t>arbeiten</a:t>
            </a:r>
            <a:r>
              <a:rPr lang="en-US"/>
              <a:t>, </a:t>
            </a:r>
            <a:r>
              <a:rPr lang="en-US" err="1"/>
              <a:t>diese</a:t>
            </a:r>
            <a:r>
              <a:rPr lang="en-US"/>
              <a:t> Werke </a:t>
            </a:r>
            <a:r>
              <a:rPr lang="en-US" err="1"/>
              <a:t>seienfür</a:t>
            </a:r>
            <a:r>
              <a:rPr lang="en-US"/>
              <a:t> </a:t>
            </a:r>
            <a:r>
              <a:rPr lang="en-US" err="1"/>
              <a:t>viele</a:t>
            </a:r>
            <a:r>
              <a:rPr lang="en-US"/>
              <a:t> </a:t>
            </a:r>
            <a:r>
              <a:rPr lang="en-US" err="1"/>
              <a:t>exkludierendund</a:t>
            </a:r>
            <a:r>
              <a:rPr lang="en-US"/>
              <a:t> </a:t>
            </a:r>
            <a:r>
              <a:rPr lang="en-US" err="1"/>
              <a:t>sollten</a:t>
            </a:r>
            <a:r>
              <a:rPr lang="en-US"/>
              <a:t> </a:t>
            </a:r>
            <a:r>
              <a:rPr lang="en-US" err="1"/>
              <a:t>laut</a:t>
            </a:r>
            <a:r>
              <a:rPr lang="en-US"/>
              <a:t> </a:t>
            </a:r>
            <a:r>
              <a:rPr lang="en-US" err="1"/>
              <a:t>Besucher</a:t>
            </a:r>
            <a:r>
              <a:rPr lang="en-US"/>
              <a:t>*</a:t>
            </a:r>
            <a:r>
              <a:rPr lang="en-US" err="1"/>
              <a:t>innenin</a:t>
            </a:r>
            <a:r>
              <a:rPr lang="en-US"/>
              <a:t> </a:t>
            </a:r>
            <a:r>
              <a:rPr lang="en-US" err="1"/>
              <a:t>verschiedenen</a:t>
            </a:r>
            <a:r>
              <a:rPr lang="en-US"/>
              <a:t> </a:t>
            </a:r>
            <a:r>
              <a:rPr lang="en-US" err="1"/>
              <a:t>Sprachen</a:t>
            </a:r>
            <a:r>
              <a:rPr lang="en-US"/>
              <a:t> </a:t>
            </a:r>
            <a:r>
              <a:rPr lang="en-US" err="1"/>
              <a:t>übersetzt</a:t>
            </a:r>
            <a:r>
              <a:rPr lang="en-US"/>
              <a:t> </a:t>
            </a:r>
            <a:r>
              <a:rPr lang="en-US" err="1"/>
              <a:t>werden</a:t>
            </a:r>
            <a:r>
              <a:rPr lang="en-US"/>
              <a:t> (Deutsch, </a:t>
            </a:r>
            <a:r>
              <a:rPr lang="en-US" err="1"/>
              <a:t>Arabisch</a:t>
            </a:r>
            <a:r>
              <a:rPr lang="en-US"/>
              <a:t>, </a:t>
            </a:r>
            <a:r>
              <a:rPr lang="en-US" err="1"/>
              <a:t>Spanisch</a:t>
            </a:r>
            <a:r>
              <a:rPr lang="en-US"/>
              <a:t> ...).</a:t>
            </a:r>
            <a:r>
              <a:rPr lang="en-US" err="1"/>
              <a:t>Anregungen</a:t>
            </a:r>
            <a:r>
              <a:rPr lang="en-US"/>
              <a:t> </a:t>
            </a:r>
            <a:r>
              <a:rPr lang="en-US" err="1"/>
              <a:t>zur</a:t>
            </a:r>
            <a:r>
              <a:rPr lang="en-US"/>
              <a:t> </a:t>
            </a:r>
            <a:r>
              <a:rPr lang="en-US" err="1"/>
              <a:t>Verbesserung</a:t>
            </a:r>
            <a:r>
              <a:rPr lang="en-US"/>
              <a:t> </a:t>
            </a:r>
            <a:r>
              <a:rPr lang="en-US" err="1"/>
              <a:t>betrafen</a:t>
            </a:r>
            <a:r>
              <a:rPr lang="en-US"/>
              <a:t> den Wunsch </a:t>
            </a:r>
            <a:r>
              <a:rPr lang="en-US" err="1"/>
              <a:t>nach</a:t>
            </a:r>
            <a:r>
              <a:rPr lang="en-US"/>
              <a:t> </a:t>
            </a:r>
            <a:r>
              <a:rPr lang="en-US" err="1"/>
              <a:t>mehr</a:t>
            </a:r>
            <a:r>
              <a:rPr lang="en-US"/>
              <a:t> </a:t>
            </a:r>
            <a:r>
              <a:rPr lang="en-US" err="1"/>
              <a:t>Objektenzum</a:t>
            </a:r>
            <a:r>
              <a:rPr lang="en-US"/>
              <a:t> </a:t>
            </a:r>
            <a:r>
              <a:rPr lang="en-US" err="1"/>
              <a:t>Ertasten</a:t>
            </a:r>
            <a:r>
              <a:rPr lang="en-US"/>
              <a:t> und </a:t>
            </a:r>
            <a:r>
              <a:rPr lang="en-US" err="1"/>
              <a:t>nach</a:t>
            </a:r>
            <a:r>
              <a:rPr lang="en-US"/>
              <a:t> </a:t>
            </a:r>
            <a:r>
              <a:rPr lang="en-US" err="1"/>
              <a:t>einer</a:t>
            </a:r>
            <a:r>
              <a:rPr lang="en-US"/>
              <a:t> </a:t>
            </a:r>
            <a:r>
              <a:rPr lang="en-US" err="1"/>
              <a:t>Bibliothek</a:t>
            </a:r>
            <a:r>
              <a:rPr lang="en-US"/>
              <a:t> </a:t>
            </a:r>
            <a:r>
              <a:rPr lang="en-US" err="1"/>
              <a:t>mit</a:t>
            </a:r>
            <a:r>
              <a:rPr lang="en-US"/>
              <a:t> </a:t>
            </a:r>
            <a:r>
              <a:rPr lang="en-US" err="1"/>
              <a:t>weiterführenden</a:t>
            </a:r>
            <a:r>
              <a:rPr lang="en-US"/>
              <a:t> </a:t>
            </a:r>
            <a:r>
              <a:rPr lang="en-US" err="1"/>
              <a:t>Informationen</a:t>
            </a:r>
            <a:r>
              <a:rPr lang="en-US"/>
              <a:t> und </a:t>
            </a:r>
            <a:r>
              <a:rPr lang="en-US" err="1"/>
              <a:t>Büchern</a:t>
            </a:r>
            <a:r>
              <a:rPr lang="en-US"/>
              <a:t> </a:t>
            </a:r>
            <a:r>
              <a:rPr lang="en-US" err="1"/>
              <a:t>zum</a:t>
            </a:r>
            <a:r>
              <a:rPr lang="en-US"/>
              <a:t> </a:t>
            </a:r>
            <a:r>
              <a:rPr lang="en-US" err="1"/>
              <a:t>Verweilen.Ein</a:t>
            </a:r>
            <a:r>
              <a:rPr lang="en-US"/>
              <a:t> Schüler </a:t>
            </a:r>
            <a:r>
              <a:rPr lang="en-US" err="1"/>
              <a:t>führtean</a:t>
            </a:r>
            <a:r>
              <a:rPr lang="en-US"/>
              <a:t>, </a:t>
            </a:r>
            <a:r>
              <a:rPr lang="en-US" err="1"/>
              <a:t>dass</a:t>
            </a:r>
            <a:r>
              <a:rPr lang="en-US"/>
              <a:t> man „</a:t>
            </a:r>
            <a:r>
              <a:rPr lang="en-US" err="1"/>
              <a:t>mehr</a:t>
            </a:r>
            <a:r>
              <a:rPr lang="en-US"/>
              <a:t> </a:t>
            </a:r>
            <a:r>
              <a:rPr lang="en-US" err="1"/>
              <a:t>Arbeiten</a:t>
            </a:r>
            <a:r>
              <a:rPr lang="en-US"/>
              <a:t> </a:t>
            </a:r>
            <a:r>
              <a:rPr lang="en-US" err="1"/>
              <a:t>angreifen</a:t>
            </a:r>
            <a:r>
              <a:rPr lang="en-US"/>
              <a:t> </a:t>
            </a:r>
            <a:r>
              <a:rPr lang="en-US" err="1"/>
              <a:t>können</a:t>
            </a:r>
            <a:r>
              <a:rPr lang="en-US"/>
              <a:t> </a:t>
            </a:r>
            <a:r>
              <a:rPr lang="en-US" err="1"/>
              <a:t>soll</a:t>
            </a:r>
            <a:r>
              <a:rPr lang="en-US"/>
              <a:t>, um die </a:t>
            </a:r>
            <a:r>
              <a:rPr lang="en-US" err="1"/>
              <a:t>Arbeiten</a:t>
            </a:r>
            <a:r>
              <a:rPr lang="en-US"/>
              <a:t> </a:t>
            </a:r>
            <a:r>
              <a:rPr lang="en-US" err="1"/>
              <a:t>dadurch</a:t>
            </a:r>
            <a:r>
              <a:rPr lang="en-US"/>
              <a:t> </a:t>
            </a:r>
            <a:r>
              <a:rPr lang="en-US" err="1"/>
              <a:t>besser</a:t>
            </a:r>
            <a:r>
              <a:rPr lang="en-US"/>
              <a:t> </a:t>
            </a:r>
            <a:r>
              <a:rPr lang="en-US" err="1"/>
              <a:t>zu</a:t>
            </a:r>
            <a:r>
              <a:rPr lang="en-US"/>
              <a:t> </a:t>
            </a:r>
            <a:r>
              <a:rPr lang="en-US" err="1"/>
              <a:t>verstehen.“In</a:t>
            </a:r>
            <a:r>
              <a:rPr lang="en-US"/>
              <a:t> Museum 2 </a:t>
            </a:r>
            <a:r>
              <a:rPr lang="en-US" err="1"/>
              <a:t>wurde</a:t>
            </a:r>
            <a:r>
              <a:rPr lang="en-US"/>
              <a:t> die </a:t>
            </a:r>
            <a:r>
              <a:rPr lang="en-US" err="1"/>
              <a:t>Ausstellung</a:t>
            </a:r>
            <a:r>
              <a:rPr lang="en-US"/>
              <a:t> „Ladies and Gentlemen -Das fragile </a:t>
            </a:r>
            <a:r>
              <a:rPr lang="en-US" err="1"/>
              <a:t>feministische</a:t>
            </a:r>
            <a:r>
              <a:rPr lang="en-US"/>
              <a:t> </a:t>
            </a:r>
            <a:r>
              <a:rPr lang="en-US" err="1"/>
              <a:t>Wir“mit</a:t>
            </a:r>
            <a:r>
              <a:rPr lang="en-US"/>
              <a:t> </a:t>
            </a:r>
            <a:r>
              <a:rPr lang="en-US" err="1"/>
              <a:t>zwei</a:t>
            </a:r>
            <a:r>
              <a:rPr lang="en-US"/>
              <a:t> Gruppen </a:t>
            </a:r>
            <a:r>
              <a:rPr lang="en-US" err="1"/>
              <a:t>besucht</a:t>
            </a:r>
            <a:r>
              <a:rPr lang="en-US"/>
              <a:t>: Die private Gruppe </a:t>
            </a:r>
            <a:r>
              <a:rPr lang="en-US" err="1"/>
              <a:t>mit</a:t>
            </a:r>
            <a:r>
              <a:rPr lang="en-US"/>
              <a:t> Menschen </a:t>
            </a:r>
            <a:r>
              <a:rPr lang="en-US" err="1"/>
              <a:t>mit</a:t>
            </a:r>
            <a:r>
              <a:rPr lang="en-US"/>
              <a:t> </a:t>
            </a:r>
            <a:r>
              <a:rPr lang="en-US" err="1"/>
              <a:t>Behinderung</a:t>
            </a:r>
            <a:r>
              <a:rPr lang="en-US"/>
              <a:t> und </a:t>
            </a:r>
            <a:r>
              <a:rPr lang="en-US" err="1"/>
              <a:t>deren</a:t>
            </a:r>
            <a:r>
              <a:rPr lang="en-US"/>
              <a:t> </a:t>
            </a:r>
            <a:r>
              <a:rPr lang="en-US" err="1"/>
              <a:t>Assistenzpersonensah</a:t>
            </a:r>
            <a:r>
              <a:rPr lang="en-US"/>
              <a:t> die </a:t>
            </a:r>
            <a:r>
              <a:rPr lang="en-US" err="1"/>
              <a:t>Ausstellung</a:t>
            </a:r>
            <a:r>
              <a:rPr lang="en-US"/>
              <a:t> (auf Grund </a:t>
            </a:r>
            <a:r>
              <a:rPr lang="en-US" err="1"/>
              <a:t>eines</a:t>
            </a:r>
            <a:r>
              <a:rPr lang="en-US"/>
              <a:t> </a:t>
            </a:r>
            <a:r>
              <a:rPr lang="en-US" err="1"/>
              <a:t>Missverständnisses</a:t>
            </a:r>
            <a:r>
              <a:rPr lang="en-US"/>
              <a:t> </a:t>
            </a:r>
            <a:r>
              <a:rPr lang="en-US" err="1"/>
              <a:t>bei</a:t>
            </a:r>
            <a:r>
              <a:rPr lang="en-US"/>
              <a:t> der </a:t>
            </a:r>
            <a:r>
              <a:rPr lang="en-US" err="1"/>
              <a:t>Reservierung</a:t>
            </a:r>
            <a:r>
              <a:rPr lang="en-US"/>
              <a:t>) </a:t>
            </a:r>
            <a:r>
              <a:rPr lang="en-US" err="1"/>
              <a:t>ohne</a:t>
            </a:r>
            <a:r>
              <a:rPr lang="en-US"/>
              <a:t> </a:t>
            </a:r>
            <a:r>
              <a:rPr lang="en-US" err="1"/>
              <a:t>Vermittlung</a:t>
            </a:r>
            <a:r>
              <a:rPr lang="en-US"/>
              <a:t> </a:t>
            </a:r>
            <a:r>
              <a:rPr lang="en-US" err="1"/>
              <a:t>durch</a:t>
            </a:r>
            <a:r>
              <a:rPr lang="en-US"/>
              <a:t> </a:t>
            </a:r>
            <a:r>
              <a:rPr lang="en-US" err="1"/>
              <a:t>eine</a:t>
            </a:r>
            <a:r>
              <a:rPr lang="en-US"/>
              <a:t>*</a:t>
            </a:r>
            <a:r>
              <a:rPr lang="en-US" err="1"/>
              <a:t>nFührer</a:t>
            </a:r>
            <a:r>
              <a:rPr lang="en-US"/>
              <a:t>*in. Die VS Gruppe </a:t>
            </a:r>
            <a:r>
              <a:rPr lang="en-US" err="1"/>
              <a:t>wurde</a:t>
            </a:r>
            <a:r>
              <a:rPr lang="en-US"/>
              <a:t> in </a:t>
            </a:r>
            <a:r>
              <a:rPr lang="en-US" err="1"/>
              <a:t>zwei</a:t>
            </a:r>
            <a:r>
              <a:rPr lang="en-US"/>
              <a:t> </a:t>
            </a:r>
            <a:r>
              <a:rPr lang="en-US" err="1"/>
              <a:t>Kleingruppen</a:t>
            </a:r>
            <a:r>
              <a:rPr lang="en-US"/>
              <a:t> </a:t>
            </a:r>
            <a:r>
              <a:rPr lang="en-US" err="1"/>
              <a:t>geteilt</a:t>
            </a:r>
            <a:r>
              <a:rPr lang="en-US"/>
              <a:t> und </a:t>
            </a:r>
            <a:r>
              <a:rPr lang="en-US" err="1"/>
              <a:t>jeweils</a:t>
            </a:r>
            <a:r>
              <a:rPr lang="en-US"/>
              <a:t> von </a:t>
            </a:r>
            <a:r>
              <a:rPr lang="en-US" err="1"/>
              <a:t>einer</a:t>
            </a:r>
            <a:r>
              <a:rPr lang="en-US"/>
              <a:t> </a:t>
            </a:r>
            <a:r>
              <a:rPr lang="en-US" err="1"/>
              <a:t>Führerin</a:t>
            </a:r>
            <a:r>
              <a:rPr lang="en-US"/>
              <a:t> in </a:t>
            </a:r>
            <a:r>
              <a:rPr lang="en-US" err="1"/>
              <a:t>ausgewählten</a:t>
            </a:r>
            <a:r>
              <a:rPr lang="en-US"/>
              <a:t> </a:t>
            </a:r>
            <a:r>
              <a:rPr lang="en-US" err="1"/>
              <a:t>Räumen</a:t>
            </a:r>
            <a:r>
              <a:rPr lang="en-US"/>
              <a:t> </a:t>
            </a:r>
            <a:r>
              <a:rPr lang="en-US" err="1"/>
              <a:t>begleitet.Für</a:t>
            </a:r>
            <a:r>
              <a:rPr lang="en-US"/>
              <a:t> </a:t>
            </a:r>
            <a:r>
              <a:rPr lang="en-US" err="1"/>
              <a:t>Personen</a:t>
            </a:r>
            <a:r>
              <a:rPr lang="en-US"/>
              <a:t> </a:t>
            </a:r>
            <a:r>
              <a:rPr lang="en-US" err="1"/>
              <a:t>mit</a:t>
            </a:r>
            <a:r>
              <a:rPr lang="en-US"/>
              <a:t> </a:t>
            </a:r>
            <a:r>
              <a:rPr lang="en-US" err="1"/>
              <a:t>kognitiver</a:t>
            </a:r>
            <a:r>
              <a:rPr lang="en-US"/>
              <a:t> </a:t>
            </a:r>
            <a:r>
              <a:rPr lang="en-US" err="1"/>
              <a:t>Beeinträchtigung</a:t>
            </a:r>
            <a:r>
              <a:rPr lang="en-US"/>
              <a:t> </a:t>
            </a:r>
            <a:r>
              <a:rPr lang="en-US" err="1"/>
              <a:t>sind</a:t>
            </a:r>
            <a:r>
              <a:rPr lang="en-US"/>
              <a:t> </a:t>
            </a:r>
            <a:r>
              <a:rPr lang="en-US" err="1"/>
              <a:t>Inhalte</a:t>
            </a:r>
            <a:r>
              <a:rPr lang="en-US"/>
              <a:t> </a:t>
            </a:r>
            <a:r>
              <a:rPr lang="en-US" err="1"/>
              <a:t>aufgrund</a:t>
            </a:r>
            <a:r>
              <a:rPr lang="en-US"/>
              <a:t> der </a:t>
            </a:r>
            <a:r>
              <a:rPr lang="en-US" err="1"/>
              <a:t>mangelnden</a:t>
            </a:r>
            <a:r>
              <a:rPr lang="en-US"/>
              <a:t> </a:t>
            </a:r>
            <a:r>
              <a:rPr lang="en-US" err="1"/>
              <a:t>Lesekompetenz</a:t>
            </a:r>
            <a:r>
              <a:rPr lang="en-US"/>
              <a:t> </a:t>
            </a:r>
            <a:r>
              <a:rPr lang="en-US" err="1"/>
              <a:t>nicht</a:t>
            </a:r>
            <a:r>
              <a:rPr lang="en-US"/>
              <a:t> </a:t>
            </a:r>
            <a:r>
              <a:rPr lang="en-US" err="1"/>
              <a:t>selbstständig</a:t>
            </a:r>
            <a:r>
              <a:rPr lang="en-US"/>
              <a:t> </a:t>
            </a:r>
            <a:r>
              <a:rPr lang="en-US" err="1"/>
              <a:t>erfassbar</a:t>
            </a:r>
            <a:r>
              <a:rPr lang="en-US"/>
              <a:t>. So </a:t>
            </a:r>
            <a:r>
              <a:rPr lang="en-US" err="1"/>
              <a:t>wird</a:t>
            </a:r>
            <a:r>
              <a:rPr lang="en-US"/>
              <a:t> das </a:t>
            </a:r>
            <a:r>
              <a:rPr lang="en-US" err="1"/>
              <a:t>Erfahren</a:t>
            </a:r>
            <a:r>
              <a:rPr lang="en-US"/>
              <a:t> oft </a:t>
            </a:r>
            <a:r>
              <a:rPr lang="en-US" err="1"/>
              <a:t>nur</a:t>
            </a:r>
            <a:r>
              <a:rPr lang="en-US"/>
              <a:t> auf das </a:t>
            </a:r>
            <a:r>
              <a:rPr lang="en-US" err="1"/>
              <a:t>Ansehen</a:t>
            </a:r>
            <a:r>
              <a:rPr lang="en-US"/>
              <a:t> von </a:t>
            </a:r>
            <a:r>
              <a:rPr lang="en-US" err="1"/>
              <a:t>Bildern</a:t>
            </a:r>
            <a:r>
              <a:rPr lang="en-US"/>
              <a:t> </a:t>
            </a:r>
            <a:r>
              <a:rPr lang="en-US" err="1"/>
              <a:t>reduziert</a:t>
            </a:r>
            <a:r>
              <a:rPr lang="en-US"/>
              <a:t>. Dabei </a:t>
            </a:r>
            <a:r>
              <a:rPr lang="en-US" err="1"/>
              <a:t>sind</a:t>
            </a:r>
            <a:r>
              <a:rPr lang="en-US"/>
              <a:t> </a:t>
            </a:r>
            <a:r>
              <a:rPr lang="en-US" err="1"/>
              <a:t>laut</a:t>
            </a:r>
            <a:r>
              <a:rPr lang="en-US"/>
              <a:t> </a:t>
            </a:r>
            <a:r>
              <a:rPr lang="en-US" err="1"/>
              <a:t>Begleitpersonen</a:t>
            </a:r>
            <a:r>
              <a:rPr lang="en-US"/>
              <a:t> </a:t>
            </a:r>
            <a:r>
              <a:rPr lang="en-US" err="1"/>
              <a:t>realistische</a:t>
            </a:r>
            <a:r>
              <a:rPr lang="en-US"/>
              <a:t> Bilder </a:t>
            </a:r>
            <a:r>
              <a:rPr lang="en-US" err="1"/>
              <a:t>leichter</a:t>
            </a:r>
            <a:r>
              <a:rPr lang="en-US"/>
              <a:t> </a:t>
            </a:r>
            <a:r>
              <a:rPr lang="en-US" err="1"/>
              <a:t>erfassbar</a:t>
            </a:r>
            <a:r>
              <a:rPr lang="en-US"/>
              <a:t> </a:t>
            </a:r>
            <a:r>
              <a:rPr lang="en-US" err="1"/>
              <a:t>als</a:t>
            </a:r>
            <a:r>
              <a:rPr lang="en-US"/>
              <a:t> </a:t>
            </a:r>
            <a:r>
              <a:rPr lang="en-US" err="1"/>
              <a:t>abstrakte</a:t>
            </a:r>
            <a:r>
              <a:rPr lang="en-US"/>
              <a:t>, </a:t>
            </a:r>
            <a:r>
              <a:rPr lang="en-US" err="1"/>
              <a:t>auch</a:t>
            </a:r>
            <a:r>
              <a:rPr lang="en-US"/>
              <a:t> </a:t>
            </a:r>
            <a:r>
              <a:rPr lang="en-US" err="1"/>
              <a:t>Musik</a:t>
            </a:r>
            <a:r>
              <a:rPr lang="en-US"/>
              <a:t> und </a:t>
            </a:r>
            <a:r>
              <a:rPr lang="en-US" err="1"/>
              <a:t>bewegteBilder</a:t>
            </a:r>
            <a:r>
              <a:rPr lang="en-US"/>
              <a:t> </a:t>
            </a:r>
            <a:r>
              <a:rPr lang="en-US" err="1"/>
              <a:t>seienansprechend.Der</a:t>
            </a:r>
            <a:r>
              <a:rPr lang="en-US"/>
              <a:t> </a:t>
            </a:r>
            <a:r>
              <a:rPr lang="en-US" err="1"/>
              <a:t>inhaltliche</a:t>
            </a:r>
            <a:r>
              <a:rPr lang="en-US"/>
              <a:t> </a:t>
            </a:r>
            <a:r>
              <a:rPr lang="en-US" err="1"/>
              <a:t>Zugang</a:t>
            </a:r>
            <a:r>
              <a:rPr lang="en-US"/>
              <a:t> </a:t>
            </a:r>
            <a:r>
              <a:rPr lang="en-US" err="1"/>
              <a:t>wurde</a:t>
            </a:r>
            <a:r>
              <a:rPr lang="en-US"/>
              <a:t> teils </a:t>
            </a:r>
            <a:r>
              <a:rPr lang="en-US" err="1"/>
              <a:t>dadurch</a:t>
            </a:r>
            <a:r>
              <a:rPr lang="en-US"/>
              <a:t> </a:t>
            </a:r>
            <a:r>
              <a:rPr lang="en-US" err="1"/>
              <a:t>erschwert</a:t>
            </a:r>
            <a:r>
              <a:rPr lang="en-US"/>
              <a:t>, </a:t>
            </a:r>
            <a:r>
              <a:rPr lang="en-US" err="1"/>
              <a:t>dass</a:t>
            </a:r>
            <a:r>
              <a:rPr lang="en-US"/>
              <a:t> </a:t>
            </a:r>
            <a:r>
              <a:rPr lang="en-US" err="1"/>
              <a:t>einzelne</a:t>
            </a:r>
            <a:r>
              <a:rPr lang="en-US"/>
              <a:t> </a:t>
            </a:r>
            <a:r>
              <a:rPr lang="en-US" err="1"/>
              <a:t>Objekte</a:t>
            </a:r>
            <a:r>
              <a:rPr lang="en-US"/>
              <a:t> am </a:t>
            </a:r>
            <a:r>
              <a:rPr lang="en-US" err="1"/>
              <a:t>Bodenlagen</a:t>
            </a:r>
            <a:r>
              <a:rPr lang="en-US"/>
              <a:t>, </a:t>
            </a:r>
            <a:r>
              <a:rPr lang="en-US" err="1"/>
              <a:t>diefür</a:t>
            </a:r>
            <a:r>
              <a:rPr lang="en-US"/>
              <a:t> </a:t>
            </a:r>
            <a:r>
              <a:rPr lang="en-US" err="1"/>
              <a:t>Personenim</a:t>
            </a:r>
            <a:r>
              <a:rPr lang="en-US"/>
              <a:t> </a:t>
            </a:r>
            <a:r>
              <a:rPr lang="en-US" err="1"/>
              <a:t>Rollstuhlin</a:t>
            </a:r>
            <a:r>
              <a:rPr lang="en-US"/>
              <a:t> der </a:t>
            </a:r>
            <a:r>
              <a:rPr lang="en-US" err="1"/>
              <a:t>Distanz</a:t>
            </a:r>
            <a:r>
              <a:rPr lang="en-US"/>
              <a:t> </a:t>
            </a:r>
            <a:r>
              <a:rPr lang="en-US" err="1"/>
              <a:t>nicht</a:t>
            </a:r>
            <a:r>
              <a:rPr lang="en-US"/>
              <a:t> </a:t>
            </a:r>
            <a:r>
              <a:rPr lang="en-US" err="1"/>
              <a:t>erkennbar</a:t>
            </a:r>
            <a:r>
              <a:rPr lang="en-US"/>
              <a:t> </a:t>
            </a:r>
            <a:r>
              <a:rPr lang="en-US" err="1"/>
              <a:t>waren</a:t>
            </a:r>
            <a:r>
              <a:rPr lang="en-US"/>
              <a:t>. Auch gab es </a:t>
            </a:r>
            <a:r>
              <a:rPr lang="en-US" err="1"/>
              <a:t>ein</a:t>
            </a:r>
            <a:r>
              <a:rPr lang="en-US"/>
              <a:t> </a:t>
            </a:r>
            <a:r>
              <a:rPr lang="en-US" err="1"/>
              <a:t>Kunstwerk</a:t>
            </a:r>
            <a:r>
              <a:rPr lang="en-US"/>
              <a:t>, das </a:t>
            </a:r>
            <a:r>
              <a:rPr lang="en-US" err="1"/>
              <a:t>nurvon</a:t>
            </a:r>
            <a:r>
              <a:rPr lang="en-US"/>
              <a:t> </a:t>
            </a:r>
            <a:r>
              <a:rPr lang="en-US" err="1"/>
              <a:t>oben</a:t>
            </a:r>
            <a:r>
              <a:rPr lang="en-US"/>
              <a:t> </a:t>
            </a:r>
            <a:r>
              <a:rPr lang="en-US" err="1"/>
              <a:t>betrachtet</a:t>
            </a:r>
            <a:r>
              <a:rPr lang="en-US"/>
              <a:t> Sinn </a:t>
            </a:r>
            <a:r>
              <a:rPr lang="en-US" err="1"/>
              <a:t>ergibt</a:t>
            </a:r>
            <a:r>
              <a:rPr lang="en-US"/>
              <a:t>, die Vitrine </a:t>
            </a:r>
            <a:r>
              <a:rPr lang="en-US" err="1"/>
              <a:t>warfürPersonen</a:t>
            </a:r>
            <a:r>
              <a:rPr lang="en-US"/>
              <a:t> </a:t>
            </a:r>
            <a:r>
              <a:rPr lang="en-US" err="1"/>
              <a:t>imRollstuhlvon</a:t>
            </a:r>
            <a:r>
              <a:rPr lang="en-US"/>
              <a:t> </a:t>
            </a:r>
            <a:r>
              <a:rPr lang="en-US" err="1"/>
              <a:t>oben</a:t>
            </a:r>
            <a:r>
              <a:rPr lang="en-US"/>
              <a:t> </a:t>
            </a:r>
            <a:r>
              <a:rPr lang="en-US" err="1"/>
              <a:t>jedoch</a:t>
            </a:r>
            <a:r>
              <a:rPr lang="en-US"/>
              <a:t> </a:t>
            </a:r>
            <a:r>
              <a:rPr lang="en-US" err="1"/>
              <a:t>nicht</a:t>
            </a:r>
            <a:r>
              <a:rPr lang="en-US"/>
              <a:t> </a:t>
            </a:r>
            <a:r>
              <a:rPr lang="en-US" err="1"/>
              <a:t>einsehbar.Die</a:t>
            </a:r>
            <a:r>
              <a:rPr lang="en-US"/>
              <a:t> </a:t>
            </a:r>
            <a:r>
              <a:rPr lang="en-US" err="1"/>
              <a:t>Begleitperson</a:t>
            </a:r>
            <a:r>
              <a:rPr lang="en-US"/>
              <a:t> </a:t>
            </a:r>
            <a:r>
              <a:rPr lang="en-US" err="1"/>
              <a:t>sagte</a:t>
            </a:r>
            <a:r>
              <a:rPr lang="en-US"/>
              <a:t>, „das </a:t>
            </a:r>
            <a:r>
              <a:rPr lang="en-US" err="1"/>
              <a:t>ist</a:t>
            </a:r>
            <a:r>
              <a:rPr lang="en-US"/>
              <a:t> </a:t>
            </a:r>
            <a:r>
              <a:rPr lang="en-US" err="1"/>
              <a:t>ein</a:t>
            </a:r>
            <a:r>
              <a:rPr lang="en-US"/>
              <a:t> Hamburger </a:t>
            </a:r>
            <a:r>
              <a:rPr lang="en-US" err="1"/>
              <a:t>oder</a:t>
            </a:r>
            <a:r>
              <a:rPr lang="en-US"/>
              <a:t> </a:t>
            </a:r>
            <a:r>
              <a:rPr lang="en-US" err="1"/>
              <a:t>ein</a:t>
            </a:r>
            <a:r>
              <a:rPr lang="en-US"/>
              <a:t> Wiener </a:t>
            </a:r>
            <a:r>
              <a:rPr lang="en-US" err="1"/>
              <a:t>Würstchen</a:t>
            </a:r>
            <a:r>
              <a:rPr lang="en-US"/>
              <a:t>. Das </a:t>
            </a:r>
            <a:r>
              <a:rPr lang="en-US" err="1"/>
              <a:t>ist</a:t>
            </a:r>
            <a:r>
              <a:rPr lang="en-US"/>
              <a:t> </a:t>
            </a:r>
            <a:r>
              <a:rPr lang="en-US" err="1"/>
              <a:t>gemein</a:t>
            </a:r>
            <a:r>
              <a:rPr lang="en-US"/>
              <a:t>, gel? Das Motiv </a:t>
            </a:r>
            <a:r>
              <a:rPr lang="en-US" err="1"/>
              <a:t>sieht</a:t>
            </a:r>
            <a:r>
              <a:rPr lang="en-US"/>
              <a:t> man </a:t>
            </a:r>
            <a:r>
              <a:rPr lang="en-US" err="1"/>
              <a:t>nur</a:t>
            </a:r>
            <a:r>
              <a:rPr lang="en-US"/>
              <a:t> von </a:t>
            </a:r>
            <a:r>
              <a:rPr lang="en-US" err="1"/>
              <a:t>oben</a:t>
            </a:r>
            <a:r>
              <a:rPr lang="en-US"/>
              <a:t>. Das </a:t>
            </a:r>
            <a:r>
              <a:rPr lang="en-US" err="1"/>
              <a:t>sehe</a:t>
            </a:r>
            <a:r>
              <a:rPr lang="en-US"/>
              <a:t> ich, den Senf, [...] das </a:t>
            </a:r>
            <a:r>
              <a:rPr lang="en-US" err="1"/>
              <a:t>Würstchen</a:t>
            </a:r>
            <a:r>
              <a:rPr lang="en-US"/>
              <a:t>, das Ketchup und </a:t>
            </a:r>
            <a:r>
              <a:rPr lang="en-US" err="1"/>
              <a:t>einen</a:t>
            </a:r>
            <a:r>
              <a:rPr lang="en-US"/>
              <a:t> </a:t>
            </a:r>
            <a:r>
              <a:rPr lang="en-US" err="1"/>
              <a:t>Hamburger.“Eine</a:t>
            </a:r>
            <a:r>
              <a:rPr lang="en-US"/>
              <a:t> </a:t>
            </a:r>
            <a:r>
              <a:rPr lang="en-US" err="1"/>
              <a:t>Verbesserung</a:t>
            </a:r>
            <a:r>
              <a:rPr lang="en-US"/>
              <a:t> </a:t>
            </a:r>
            <a:r>
              <a:rPr lang="en-US" err="1"/>
              <a:t>könnte</a:t>
            </a:r>
            <a:r>
              <a:rPr lang="en-US"/>
              <a:t> </a:t>
            </a:r>
            <a:r>
              <a:rPr lang="en-US" err="1"/>
              <a:t>durch</a:t>
            </a:r>
            <a:r>
              <a:rPr lang="en-US"/>
              <a:t> </a:t>
            </a:r>
            <a:r>
              <a:rPr lang="en-US" err="1"/>
              <a:t>bewegliche</a:t>
            </a:r>
            <a:r>
              <a:rPr lang="en-US"/>
              <a:t>, </a:t>
            </a:r>
            <a:r>
              <a:rPr lang="en-US" err="1"/>
              <a:t>kippbare</a:t>
            </a:r>
            <a:r>
              <a:rPr lang="en-US"/>
              <a:t> </a:t>
            </a:r>
            <a:r>
              <a:rPr lang="en-US" err="1"/>
              <a:t>Objekte</a:t>
            </a:r>
            <a:r>
              <a:rPr lang="en-US"/>
              <a:t> </a:t>
            </a:r>
            <a:r>
              <a:rPr lang="en-US" err="1"/>
              <a:t>erfolgen</a:t>
            </a:r>
            <a:r>
              <a:rPr lang="en-US"/>
              <a:t>, </a:t>
            </a:r>
            <a:r>
              <a:rPr lang="en-US" err="1"/>
              <a:t>damit</a:t>
            </a:r>
            <a:r>
              <a:rPr lang="en-US"/>
              <a:t> das Werk </a:t>
            </a:r>
            <a:r>
              <a:rPr lang="en-US" err="1"/>
              <a:t>einsehbarerund</a:t>
            </a:r>
            <a:r>
              <a:rPr lang="en-US"/>
              <a:t> der Sinn </a:t>
            </a:r>
            <a:r>
              <a:rPr lang="en-US" err="1"/>
              <a:t>zugänglicherwird</a:t>
            </a:r>
            <a:r>
              <a:rPr lang="en-US"/>
              <a:t>.</a:t>
            </a:r>
            <a:endParaRPr lang="de-DE"/>
          </a:p>
          <a:p>
            <a:r>
              <a:rPr lang="en-US"/>
              <a:t>Für </a:t>
            </a:r>
            <a:r>
              <a:rPr lang="en-US" err="1"/>
              <a:t>Personen</a:t>
            </a:r>
            <a:r>
              <a:rPr lang="en-US"/>
              <a:t> </a:t>
            </a:r>
            <a:r>
              <a:rPr lang="en-US" err="1"/>
              <a:t>mit</a:t>
            </a:r>
            <a:r>
              <a:rPr lang="en-US"/>
              <a:t> </a:t>
            </a:r>
            <a:r>
              <a:rPr lang="en-US" err="1"/>
              <a:t>kognitiver</a:t>
            </a:r>
            <a:r>
              <a:rPr lang="en-US"/>
              <a:t> </a:t>
            </a:r>
            <a:r>
              <a:rPr lang="en-US" err="1"/>
              <a:t>Beeinträchtigung</a:t>
            </a:r>
            <a:r>
              <a:rPr lang="en-US"/>
              <a:t> </a:t>
            </a:r>
            <a:r>
              <a:rPr lang="en-US" err="1"/>
              <a:t>seidie</a:t>
            </a:r>
            <a:r>
              <a:rPr lang="en-US"/>
              <a:t> </a:t>
            </a:r>
            <a:r>
              <a:rPr lang="en-US" err="1"/>
              <a:t>Ausstellung</a:t>
            </a:r>
            <a:r>
              <a:rPr lang="en-US"/>
              <a:t> </a:t>
            </a:r>
            <a:r>
              <a:rPr lang="en-US" err="1"/>
              <a:t>zu</a:t>
            </a:r>
            <a:r>
              <a:rPr lang="en-US"/>
              <a:t> </a:t>
            </a:r>
            <a:r>
              <a:rPr lang="en-US" err="1"/>
              <a:t>umfangreich</a:t>
            </a:r>
            <a:r>
              <a:rPr lang="en-US"/>
              <a:t>, da die </a:t>
            </a:r>
            <a:r>
              <a:rPr lang="en-US" err="1"/>
              <a:t>Konzentration</a:t>
            </a:r>
            <a:r>
              <a:rPr lang="en-US"/>
              <a:t> </a:t>
            </a:r>
            <a:r>
              <a:rPr lang="en-US" err="1"/>
              <a:t>nicht</a:t>
            </a:r>
            <a:r>
              <a:rPr lang="en-US"/>
              <a:t> so </a:t>
            </a:r>
            <a:r>
              <a:rPr lang="en-US" err="1"/>
              <a:t>lange</a:t>
            </a:r>
            <a:r>
              <a:rPr lang="en-US"/>
              <a:t> </a:t>
            </a:r>
            <a:r>
              <a:rPr lang="en-US" err="1"/>
              <a:t>gehalten</a:t>
            </a:r>
            <a:r>
              <a:rPr lang="en-US"/>
              <a:t> </a:t>
            </a:r>
            <a:r>
              <a:rPr lang="en-US" err="1"/>
              <a:t>werden</a:t>
            </a:r>
            <a:r>
              <a:rPr lang="en-US"/>
              <a:t> </a:t>
            </a:r>
            <a:r>
              <a:rPr lang="en-US" err="1"/>
              <a:t>könne</a:t>
            </a:r>
            <a:r>
              <a:rPr lang="en-US"/>
              <a:t>. Die </a:t>
            </a:r>
            <a:r>
              <a:rPr lang="en-US" err="1"/>
              <a:t>Inhalte</a:t>
            </a:r>
            <a:r>
              <a:rPr lang="en-US"/>
              <a:t> </a:t>
            </a:r>
            <a:r>
              <a:rPr lang="en-US" err="1"/>
              <a:t>fokussierten</a:t>
            </a:r>
            <a:r>
              <a:rPr lang="en-US"/>
              <a:t> in der </a:t>
            </a:r>
            <a:r>
              <a:rPr lang="en-US" err="1"/>
              <a:t>Sensorik</a:t>
            </a:r>
            <a:r>
              <a:rPr lang="en-US"/>
              <a:t> </a:t>
            </a:r>
            <a:r>
              <a:rPr lang="en-US" err="1"/>
              <a:t>sehr</a:t>
            </a:r>
            <a:r>
              <a:rPr lang="en-US"/>
              <a:t> stark auf </a:t>
            </a:r>
            <a:r>
              <a:rPr lang="en-US" err="1"/>
              <a:t>SEHEN</a:t>
            </a:r>
            <a:r>
              <a:rPr lang="en-US"/>
              <a:t>, </a:t>
            </a:r>
            <a:r>
              <a:rPr lang="en-US" err="1"/>
              <a:t>auch</a:t>
            </a:r>
            <a:r>
              <a:rPr lang="en-US"/>
              <a:t> </a:t>
            </a:r>
            <a:r>
              <a:rPr lang="en-US" err="1"/>
              <a:t>dadurch</a:t>
            </a:r>
            <a:r>
              <a:rPr lang="en-US"/>
              <a:t> </a:t>
            </a:r>
            <a:r>
              <a:rPr lang="en-US" err="1"/>
              <a:t>nahm</a:t>
            </a:r>
            <a:r>
              <a:rPr lang="en-US"/>
              <a:t> die </a:t>
            </a:r>
            <a:r>
              <a:rPr lang="en-US" err="1"/>
              <a:t>Aufmerksamkeit</a:t>
            </a:r>
            <a:r>
              <a:rPr lang="en-US"/>
              <a:t> </a:t>
            </a:r>
            <a:r>
              <a:rPr lang="en-US" err="1"/>
              <a:t>rascher</a:t>
            </a:r>
            <a:r>
              <a:rPr lang="en-US"/>
              <a:t> ab. Ein </a:t>
            </a:r>
            <a:r>
              <a:rPr lang="en-US" err="1"/>
              <a:t>Ausgleich</a:t>
            </a:r>
            <a:r>
              <a:rPr lang="en-US"/>
              <a:t> </a:t>
            </a:r>
            <a:r>
              <a:rPr lang="en-US" err="1"/>
              <a:t>könnte</a:t>
            </a:r>
            <a:r>
              <a:rPr lang="en-US"/>
              <a:t> </a:t>
            </a:r>
            <a:r>
              <a:rPr lang="en-US" err="1"/>
              <a:t>durch</a:t>
            </a:r>
            <a:r>
              <a:rPr lang="en-US"/>
              <a:t> </a:t>
            </a:r>
            <a:r>
              <a:rPr lang="en-US" err="1"/>
              <a:t>eine</a:t>
            </a:r>
            <a:r>
              <a:rPr lang="en-US"/>
              <a:t> Ecke </a:t>
            </a:r>
            <a:r>
              <a:rPr lang="en-US" err="1"/>
              <a:t>zum</a:t>
            </a:r>
            <a:r>
              <a:rPr lang="en-US"/>
              <a:t> </a:t>
            </a:r>
            <a:r>
              <a:rPr lang="en-US" err="1"/>
              <a:t>Angreifen</a:t>
            </a:r>
            <a:r>
              <a:rPr lang="en-US"/>
              <a:t>, </a:t>
            </a:r>
            <a:r>
              <a:rPr lang="en-US" err="1"/>
              <a:t>Wühlen</a:t>
            </a:r>
            <a:r>
              <a:rPr lang="en-US"/>
              <a:t>, (</a:t>
            </a:r>
            <a:r>
              <a:rPr lang="en-US" err="1"/>
              <a:t>zwischendurch</a:t>
            </a:r>
            <a:r>
              <a:rPr lang="en-US"/>
              <a:t>)</a:t>
            </a:r>
            <a:r>
              <a:rPr lang="en-US" err="1"/>
              <a:t>geschaffen</a:t>
            </a:r>
            <a:r>
              <a:rPr lang="en-US"/>
              <a:t> </a:t>
            </a:r>
            <a:r>
              <a:rPr lang="en-US" err="1"/>
              <a:t>werden.Die</a:t>
            </a:r>
            <a:r>
              <a:rPr lang="en-US"/>
              <a:t> </a:t>
            </a:r>
            <a:r>
              <a:rPr lang="en-US" err="1"/>
              <a:t>Begleitperson</a:t>
            </a:r>
            <a:r>
              <a:rPr lang="en-US"/>
              <a:t> </a:t>
            </a:r>
            <a:r>
              <a:rPr lang="en-US" err="1"/>
              <a:t>bemerkte</a:t>
            </a:r>
            <a:r>
              <a:rPr lang="en-US"/>
              <a:t>: „Es </a:t>
            </a:r>
            <a:r>
              <a:rPr lang="en-US" err="1"/>
              <a:t>wird</a:t>
            </a:r>
            <a:r>
              <a:rPr lang="en-US"/>
              <a:t> </a:t>
            </a:r>
            <a:r>
              <a:rPr lang="en-US" err="1"/>
              <a:t>viel</a:t>
            </a:r>
            <a:r>
              <a:rPr lang="en-US"/>
              <a:t> auf das </a:t>
            </a:r>
            <a:r>
              <a:rPr lang="en-US" err="1"/>
              <a:t>SEHEN</a:t>
            </a:r>
            <a:r>
              <a:rPr lang="en-US"/>
              <a:t> </a:t>
            </a:r>
            <a:r>
              <a:rPr lang="en-US" err="1"/>
              <a:t>reduziert</a:t>
            </a:r>
            <a:r>
              <a:rPr lang="en-US"/>
              <a:t> und da </a:t>
            </a:r>
            <a:r>
              <a:rPr lang="en-US" err="1"/>
              <a:t>bleibt</a:t>
            </a:r>
            <a:r>
              <a:rPr lang="en-US"/>
              <a:t> halt </a:t>
            </a:r>
            <a:r>
              <a:rPr lang="en-US" err="1"/>
              <a:t>vieles</a:t>
            </a:r>
            <a:r>
              <a:rPr lang="en-US"/>
              <a:t> auf der </a:t>
            </a:r>
            <a:r>
              <a:rPr lang="en-US" err="1"/>
              <a:t>Strecke</a:t>
            </a:r>
            <a:r>
              <a:rPr lang="en-US"/>
              <a:t> -</a:t>
            </a:r>
            <a:r>
              <a:rPr lang="en-US" err="1"/>
              <a:t>ev</a:t>
            </a:r>
            <a:r>
              <a:rPr lang="en-US"/>
              <a:t>. </a:t>
            </a:r>
            <a:r>
              <a:rPr lang="en-US" err="1"/>
              <a:t>eine</a:t>
            </a:r>
            <a:r>
              <a:rPr lang="en-US"/>
              <a:t> Ecke </a:t>
            </a:r>
            <a:r>
              <a:rPr lang="en-US" err="1"/>
              <a:t>einrichten</a:t>
            </a:r>
            <a:r>
              <a:rPr lang="en-US"/>
              <a:t>, wo man Dinge </a:t>
            </a:r>
            <a:r>
              <a:rPr lang="en-US" err="1"/>
              <a:t>auch</a:t>
            </a:r>
            <a:r>
              <a:rPr lang="en-US"/>
              <a:t> </a:t>
            </a:r>
            <a:r>
              <a:rPr lang="en-US" err="1"/>
              <a:t>angreifen</a:t>
            </a:r>
            <a:r>
              <a:rPr lang="en-US"/>
              <a:t> </a:t>
            </a:r>
            <a:r>
              <a:rPr lang="en-US" err="1"/>
              <a:t>kann</a:t>
            </a:r>
            <a:r>
              <a:rPr lang="en-US"/>
              <a:t>, wo man was tun </a:t>
            </a:r>
            <a:r>
              <a:rPr lang="en-US" err="1"/>
              <a:t>kann</a:t>
            </a:r>
            <a:r>
              <a:rPr lang="en-US"/>
              <a:t>.“</a:t>
            </a:r>
            <a:r>
              <a:rPr lang="en-US" err="1"/>
              <a:t>Inhaltlich</a:t>
            </a:r>
            <a:r>
              <a:rPr lang="en-US"/>
              <a:t> </a:t>
            </a:r>
            <a:r>
              <a:rPr lang="en-US" err="1"/>
              <a:t>waren</a:t>
            </a:r>
            <a:r>
              <a:rPr lang="en-US"/>
              <a:t> die </a:t>
            </a:r>
            <a:r>
              <a:rPr lang="en-US" err="1"/>
              <a:t>Filme</a:t>
            </a:r>
            <a:r>
              <a:rPr lang="en-US"/>
              <a:t> </a:t>
            </a:r>
            <a:r>
              <a:rPr lang="en-US" err="1"/>
              <a:t>als</a:t>
            </a:r>
            <a:r>
              <a:rPr lang="en-US"/>
              <a:t> </a:t>
            </a:r>
            <a:r>
              <a:rPr lang="en-US" err="1"/>
              <a:t>Kunstobjekteschwer</a:t>
            </a:r>
            <a:r>
              <a:rPr lang="en-US"/>
              <a:t> </a:t>
            </a:r>
            <a:r>
              <a:rPr lang="en-US" err="1"/>
              <a:t>zugänglich</a:t>
            </a:r>
            <a:r>
              <a:rPr lang="en-US"/>
              <a:t>, </a:t>
            </a:r>
            <a:r>
              <a:rPr lang="en-US" err="1"/>
              <a:t>auch</a:t>
            </a:r>
            <a:r>
              <a:rPr lang="en-US"/>
              <a:t> </a:t>
            </a:r>
            <a:r>
              <a:rPr lang="en-US" err="1"/>
              <a:t>Ironie</a:t>
            </a:r>
            <a:r>
              <a:rPr lang="en-US"/>
              <a:t> </a:t>
            </a:r>
            <a:r>
              <a:rPr lang="en-US" err="1"/>
              <a:t>oder</a:t>
            </a:r>
            <a:r>
              <a:rPr lang="en-US"/>
              <a:t> </a:t>
            </a:r>
            <a:r>
              <a:rPr lang="en-US" err="1"/>
              <a:t>sehr</a:t>
            </a:r>
            <a:r>
              <a:rPr lang="en-US"/>
              <a:t> </a:t>
            </a:r>
            <a:r>
              <a:rPr lang="en-US" err="1"/>
              <a:t>kleine</a:t>
            </a:r>
            <a:r>
              <a:rPr lang="en-US"/>
              <a:t> Details, die das </a:t>
            </a:r>
            <a:r>
              <a:rPr lang="en-US" err="1"/>
              <a:t>Kunstwerk</a:t>
            </a:r>
            <a:r>
              <a:rPr lang="en-US"/>
              <a:t> </a:t>
            </a:r>
            <a:r>
              <a:rPr lang="en-US" err="1"/>
              <a:t>ausmachten,waren</a:t>
            </a:r>
            <a:r>
              <a:rPr lang="en-US"/>
              <a:t> </a:t>
            </a:r>
            <a:r>
              <a:rPr lang="en-US" err="1"/>
              <a:t>oftnicht</a:t>
            </a:r>
            <a:r>
              <a:rPr lang="en-US"/>
              <a:t> </a:t>
            </a:r>
            <a:r>
              <a:rPr lang="en-US" err="1"/>
              <a:t>erfassbar</a:t>
            </a:r>
            <a:r>
              <a:rPr lang="en-US"/>
              <a:t> für die </a:t>
            </a:r>
            <a:r>
              <a:rPr lang="en-US" err="1"/>
              <a:t>Besucher</a:t>
            </a:r>
            <a:r>
              <a:rPr lang="en-US"/>
              <a:t>*</a:t>
            </a:r>
            <a:r>
              <a:rPr lang="en-US" err="1"/>
              <a:t>innen</a:t>
            </a:r>
            <a:r>
              <a:rPr lang="en-US"/>
              <a:t>. Trotz </a:t>
            </a:r>
            <a:r>
              <a:rPr lang="en-US" err="1"/>
              <a:t>Unterstützung</a:t>
            </a:r>
            <a:r>
              <a:rPr lang="en-US"/>
              <a:t> </a:t>
            </a:r>
            <a:r>
              <a:rPr lang="en-US" err="1"/>
              <a:t>durch</a:t>
            </a:r>
            <a:r>
              <a:rPr lang="en-US"/>
              <a:t> die </a:t>
            </a:r>
            <a:r>
              <a:rPr lang="en-US" err="1"/>
              <a:t>Begleitperson</a:t>
            </a:r>
            <a:r>
              <a:rPr lang="en-US"/>
              <a:t> </a:t>
            </a:r>
            <a:r>
              <a:rPr lang="en-US" err="1"/>
              <a:t>misslang</a:t>
            </a:r>
            <a:r>
              <a:rPr lang="en-US"/>
              <a:t> der </a:t>
            </a:r>
            <a:r>
              <a:rPr lang="en-US" err="1"/>
              <a:t>Versuch</a:t>
            </a:r>
            <a:r>
              <a:rPr lang="en-US"/>
              <a:t> das </a:t>
            </a:r>
            <a:r>
              <a:rPr lang="en-US" err="1"/>
              <a:t>Gesehene</a:t>
            </a:r>
            <a:r>
              <a:rPr lang="en-US"/>
              <a:t> </a:t>
            </a:r>
            <a:r>
              <a:rPr lang="en-US" err="1"/>
              <a:t>zu</a:t>
            </a:r>
            <a:r>
              <a:rPr lang="en-US"/>
              <a:t> </a:t>
            </a:r>
            <a:r>
              <a:rPr lang="en-US" err="1"/>
              <a:t>interpretieren</a:t>
            </a:r>
            <a:r>
              <a:rPr lang="en-US"/>
              <a:t> und </a:t>
            </a:r>
            <a:r>
              <a:rPr lang="en-US" err="1"/>
              <a:t>Unverständnis</a:t>
            </a:r>
            <a:r>
              <a:rPr lang="en-US"/>
              <a:t> </a:t>
            </a:r>
            <a:r>
              <a:rPr lang="en-US" err="1"/>
              <a:t>blieb</a:t>
            </a:r>
            <a:r>
              <a:rPr lang="en-US"/>
              <a:t> </a:t>
            </a:r>
            <a:r>
              <a:rPr lang="en-US" err="1"/>
              <a:t>zurück.Da</a:t>
            </a:r>
            <a:r>
              <a:rPr lang="en-US"/>
              <a:t> </a:t>
            </a:r>
            <a:r>
              <a:rPr lang="en-US" err="1"/>
              <a:t>ein</a:t>
            </a:r>
            <a:r>
              <a:rPr lang="en-US"/>
              <a:t> </a:t>
            </a:r>
            <a:r>
              <a:rPr lang="en-US" err="1"/>
              <a:t>Ausstellungsbesuch</a:t>
            </a:r>
            <a:r>
              <a:rPr lang="en-US"/>
              <a:t> für </a:t>
            </a:r>
            <a:r>
              <a:rPr lang="en-US" err="1"/>
              <a:t>bestimmte</a:t>
            </a:r>
            <a:r>
              <a:rPr lang="en-US"/>
              <a:t> </a:t>
            </a:r>
            <a:r>
              <a:rPr lang="en-US" err="1"/>
              <a:t>Besucher</a:t>
            </a:r>
            <a:r>
              <a:rPr lang="en-US"/>
              <a:t>*</a:t>
            </a:r>
            <a:r>
              <a:rPr lang="en-US" err="1"/>
              <a:t>innen</a:t>
            </a:r>
            <a:r>
              <a:rPr lang="en-US"/>
              <a:t> </a:t>
            </a:r>
            <a:r>
              <a:rPr lang="en-US" err="1"/>
              <a:t>nur</a:t>
            </a:r>
            <a:r>
              <a:rPr lang="en-US"/>
              <a:t> </a:t>
            </a:r>
            <a:r>
              <a:rPr lang="en-US" err="1"/>
              <a:t>mit</a:t>
            </a:r>
            <a:r>
              <a:rPr lang="en-US"/>
              <a:t> </a:t>
            </a:r>
            <a:r>
              <a:rPr lang="en-US" err="1"/>
              <a:t>Assistenzpersonen</a:t>
            </a:r>
            <a:r>
              <a:rPr lang="en-US"/>
              <a:t> </a:t>
            </a:r>
            <a:r>
              <a:rPr lang="en-US" err="1"/>
              <a:t>möglich</a:t>
            </a:r>
            <a:r>
              <a:rPr lang="en-US"/>
              <a:t> </a:t>
            </a:r>
            <a:r>
              <a:rPr lang="en-US" err="1"/>
              <a:t>ist</a:t>
            </a:r>
            <a:r>
              <a:rPr lang="en-US"/>
              <a:t>, sei dies </a:t>
            </a:r>
            <a:r>
              <a:rPr lang="en-US" err="1"/>
              <a:t>aber</a:t>
            </a:r>
            <a:r>
              <a:rPr lang="en-US"/>
              <a:t> </a:t>
            </a:r>
            <a:r>
              <a:rPr lang="en-US" err="1"/>
              <a:t>teilweisedie</a:t>
            </a:r>
            <a:r>
              <a:rPr lang="en-US"/>
              <a:t> </a:t>
            </a:r>
            <a:r>
              <a:rPr lang="en-US" err="1"/>
              <a:t>größereBarriere</a:t>
            </a:r>
            <a:r>
              <a:rPr lang="en-US"/>
              <a:t>, die oft </a:t>
            </a:r>
            <a:r>
              <a:rPr lang="en-US" err="1"/>
              <a:t>schwer</a:t>
            </a:r>
            <a:r>
              <a:rPr lang="en-US"/>
              <a:t> </a:t>
            </a:r>
            <a:r>
              <a:rPr lang="en-US" err="1"/>
              <a:t>überwindbar</a:t>
            </a:r>
            <a:r>
              <a:rPr lang="en-US"/>
              <a:t> </a:t>
            </a:r>
            <a:r>
              <a:rPr lang="en-US" err="1"/>
              <a:t>ist.Die</a:t>
            </a:r>
            <a:r>
              <a:rPr lang="en-US"/>
              <a:t> </a:t>
            </a:r>
            <a:r>
              <a:rPr lang="en-US" err="1"/>
              <a:t>Exponatein</a:t>
            </a:r>
            <a:r>
              <a:rPr lang="en-US"/>
              <a:t> der </a:t>
            </a:r>
            <a:r>
              <a:rPr lang="en-US" err="1"/>
              <a:t>Ausstellungzeigtenausschließlichjunge</a:t>
            </a:r>
            <a:r>
              <a:rPr lang="en-US"/>
              <a:t>, </a:t>
            </a:r>
            <a:r>
              <a:rPr lang="en-US" err="1"/>
              <a:t>schöne</a:t>
            </a:r>
            <a:r>
              <a:rPr lang="en-US"/>
              <a:t> Körper, </a:t>
            </a:r>
            <a:r>
              <a:rPr lang="en-US" err="1"/>
              <a:t>vorwiegend</a:t>
            </a:r>
            <a:r>
              <a:rPr lang="en-US"/>
              <a:t> </a:t>
            </a:r>
            <a:r>
              <a:rPr lang="en-US" err="1"/>
              <a:t>weiße</a:t>
            </a:r>
            <a:r>
              <a:rPr lang="en-US"/>
              <a:t> </a:t>
            </a:r>
            <a:r>
              <a:rPr lang="en-US" err="1"/>
              <a:t>Hautfarbe</a:t>
            </a:r>
            <a:r>
              <a:rPr lang="en-US"/>
              <a:t>, </a:t>
            </a:r>
            <a:r>
              <a:rPr lang="en-US" err="1"/>
              <a:t>kaumDiversitätundkeine</a:t>
            </a:r>
            <a:r>
              <a:rPr lang="en-US"/>
              <a:t> </a:t>
            </a:r>
            <a:r>
              <a:rPr lang="en-US" err="1"/>
              <a:t>Darstellung</a:t>
            </a:r>
            <a:r>
              <a:rPr lang="en-US"/>
              <a:t> von Menschen </a:t>
            </a:r>
            <a:r>
              <a:rPr lang="en-US" err="1"/>
              <a:t>mit</a:t>
            </a:r>
            <a:r>
              <a:rPr lang="en-US"/>
              <a:t> </a:t>
            </a:r>
            <a:r>
              <a:rPr lang="en-US" err="1"/>
              <a:t>Behinderung</a:t>
            </a:r>
            <a:r>
              <a:rPr lang="en-US"/>
              <a:t> </a:t>
            </a:r>
            <a:r>
              <a:rPr lang="en-US" err="1"/>
              <a:t>oder</a:t>
            </a:r>
            <a:r>
              <a:rPr lang="en-US"/>
              <a:t> </a:t>
            </a:r>
            <a:r>
              <a:rPr lang="en-US" err="1"/>
              <a:t>imRollstuhl.Die</a:t>
            </a:r>
            <a:r>
              <a:rPr lang="en-US"/>
              <a:t> </a:t>
            </a:r>
            <a:r>
              <a:rPr lang="en-US" err="1"/>
              <a:t>Ausstellungsinhaltein</a:t>
            </a:r>
            <a:r>
              <a:rPr lang="en-US"/>
              <a:t> Museum 2 </a:t>
            </a:r>
            <a:r>
              <a:rPr lang="en-US" err="1"/>
              <a:t>warenfür</a:t>
            </a:r>
            <a:r>
              <a:rPr lang="en-US"/>
              <a:t> die </a:t>
            </a:r>
            <a:r>
              <a:rPr lang="en-US" err="1"/>
              <a:t>Besucher</a:t>
            </a:r>
            <a:r>
              <a:rPr lang="en-US"/>
              <a:t>*</a:t>
            </a:r>
            <a:r>
              <a:rPr lang="en-US" err="1"/>
              <a:t>innen</a:t>
            </a:r>
            <a:r>
              <a:rPr lang="en-US"/>
              <a:t> der </a:t>
            </a:r>
            <a:r>
              <a:rPr lang="en-US" err="1"/>
              <a:t>Primarstufeirritierend</a:t>
            </a:r>
            <a:r>
              <a:rPr lang="en-US"/>
              <a:t>, da </a:t>
            </a:r>
            <a:r>
              <a:rPr lang="en-US" err="1"/>
              <a:t>diese</a:t>
            </a:r>
            <a:r>
              <a:rPr lang="en-US"/>
              <a:t> Schau </a:t>
            </a:r>
            <a:r>
              <a:rPr lang="en-US" err="1"/>
              <a:t>zahlreiche</a:t>
            </a:r>
            <a:r>
              <a:rPr lang="en-US"/>
              <a:t> </a:t>
            </a:r>
            <a:r>
              <a:rPr lang="en-US" err="1"/>
              <a:t>Darstellungen</a:t>
            </a:r>
            <a:r>
              <a:rPr lang="en-US"/>
              <a:t> </a:t>
            </a:r>
            <a:r>
              <a:rPr lang="en-US" err="1"/>
              <a:t>mit</a:t>
            </a:r>
            <a:r>
              <a:rPr lang="en-US"/>
              <a:t> </a:t>
            </a:r>
            <a:r>
              <a:rPr lang="en-US" err="1"/>
              <a:t>nackten</a:t>
            </a:r>
            <a:r>
              <a:rPr lang="en-US"/>
              <a:t> </a:t>
            </a:r>
            <a:r>
              <a:rPr lang="en-US" err="1"/>
              <a:t>Körpern</a:t>
            </a:r>
            <a:r>
              <a:rPr lang="en-US"/>
              <a:t> </a:t>
            </a:r>
            <a:r>
              <a:rPr lang="en-US" err="1"/>
              <a:t>zeigte</a:t>
            </a:r>
            <a:r>
              <a:rPr lang="en-US"/>
              <a:t>. Das Thema „</a:t>
            </a:r>
            <a:r>
              <a:rPr lang="en-US" err="1"/>
              <a:t>Fragiles</a:t>
            </a:r>
            <a:r>
              <a:rPr lang="en-US"/>
              <a:t> </a:t>
            </a:r>
            <a:r>
              <a:rPr lang="en-US" err="1"/>
              <a:t>ICH“inkludierte</a:t>
            </a:r>
            <a:r>
              <a:rPr lang="en-US"/>
              <a:t> </a:t>
            </a:r>
            <a:r>
              <a:rPr lang="en-US" err="1"/>
              <a:t>u.a.</a:t>
            </a:r>
            <a:r>
              <a:rPr lang="en-US"/>
              <a:t> </a:t>
            </a:r>
            <a:r>
              <a:rPr lang="en-US" err="1"/>
              <a:t>ungeeignete</a:t>
            </a:r>
            <a:r>
              <a:rPr lang="en-US"/>
              <a:t> </a:t>
            </a:r>
            <a:r>
              <a:rPr lang="en-US" err="1"/>
              <a:t>Inhalte</a:t>
            </a:r>
            <a:r>
              <a:rPr lang="en-US"/>
              <a:t> für das </a:t>
            </a:r>
            <a:r>
              <a:rPr lang="en-US" err="1"/>
              <a:t>Volksschulalter</a:t>
            </a:r>
            <a:r>
              <a:rPr lang="en-US"/>
              <a:t>(</a:t>
            </a:r>
            <a:r>
              <a:rPr lang="en-US" err="1"/>
              <a:t>Selbstzerstörung</a:t>
            </a:r>
            <a:r>
              <a:rPr lang="en-US"/>
              <a:t>, </a:t>
            </a:r>
            <a:r>
              <a:rPr lang="en-US" err="1"/>
              <a:t>Inszenierung</a:t>
            </a:r>
            <a:r>
              <a:rPr lang="en-US"/>
              <a:t>, </a:t>
            </a:r>
            <a:r>
              <a:rPr lang="en-US" err="1"/>
              <a:t>unklare</a:t>
            </a:r>
            <a:r>
              <a:rPr lang="en-US"/>
              <a:t> </a:t>
            </a:r>
            <a:r>
              <a:rPr lang="en-US" err="1"/>
              <a:t>Genderzuordnung</a:t>
            </a:r>
            <a:r>
              <a:rPr lang="en-US"/>
              <a:t> ...) und </a:t>
            </a:r>
            <a:r>
              <a:rPr lang="en-US" err="1"/>
              <a:t>irritiertedie</a:t>
            </a:r>
            <a:r>
              <a:rPr lang="en-US"/>
              <a:t> Kinder </a:t>
            </a:r>
            <a:r>
              <a:rPr lang="en-US" err="1"/>
              <a:t>großteils</a:t>
            </a:r>
            <a:r>
              <a:rPr lang="en-US"/>
              <a:t> </a:t>
            </a:r>
            <a:r>
              <a:rPr lang="en-US" err="1"/>
              <a:t>sehr</a:t>
            </a:r>
            <a:r>
              <a:rPr lang="en-US"/>
              <a:t> stark. </a:t>
            </a:r>
            <a:r>
              <a:rPr lang="en-US" err="1"/>
              <a:t>Vor</a:t>
            </a:r>
            <a:r>
              <a:rPr lang="en-US"/>
              <a:t> </a:t>
            </a:r>
            <a:r>
              <a:rPr lang="en-US" err="1"/>
              <a:t>allem</a:t>
            </a:r>
            <a:r>
              <a:rPr lang="en-US"/>
              <a:t> die </a:t>
            </a:r>
            <a:r>
              <a:rPr lang="en-US" err="1"/>
              <a:t>dargestellte</a:t>
            </a:r>
            <a:r>
              <a:rPr lang="en-US"/>
              <a:t> </a:t>
            </a:r>
            <a:r>
              <a:rPr lang="en-US" err="1"/>
              <a:t>Nacktheit</a:t>
            </a:r>
            <a:r>
              <a:rPr lang="en-US"/>
              <a:t> </a:t>
            </a:r>
            <a:r>
              <a:rPr lang="en-US" err="1"/>
              <a:t>führte</a:t>
            </a:r>
            <a:r>
              <a:rPr lang="en-US"/>
              <a:t> </a:t>
            </a:r>
            <a:r>
              <a:rPr lang="en-US" err="1"/>
              <a:t>zu</a:t>
            </a:r>
            <a:r>
              <a:rPr lang="en-US"/>
              <a:t> </a:t>
            </a:r>
            <a:r>
              <a:rPr lang="en-US" err="1"/>
              <a:t>sehrstarken</a:t>
            </a:r>
            <a:r>
              <a:rPr lang="en-US"/>
              <a:t> </a:t>
            </a:r>
            <a:r>
              <a:rPr lang="en-US" err="1"/>
              <a:t>Emotionen</a:t>
            </a:r>
            <a:r>
              <a:rPr lang="en-US"/>
              <a:t> der VS-Kinder: </a:t>
            </a:r>
            <a:r>
              <a:rPr lang="en-US" err="1"/>
              <a:t>einige</a:t>
            </a:r>
            <a:r>
              <a:rPr lang="en-US"/>
              <a:t> </a:t>
            </a:r>
            <a:r>
              <a:rPr lang="en-US" err="1"/>
              <a:t>fanden</a:t>
            </a:r>
            <a:r>
              <a:rPr lang="en-US"/>
              <a:t> das </a:t>
            </a:r>
            <a:r>
              <a:rPr lang="en-US" err="1"/>
              <a:t>komisch</a:t>
            </a:r>
            <a:r>
              <a:rPr lang="en-US"/>
              <a:t>, fast alle </a:t>
            </a:r>
            <a:r>
              <a:rPr lang="en-US" err="1"/>
              <a:t>meldeten</a:t>
            </a:r>
            <a:r>
              <a:rPr lang="en-US"/>
              <a:t> </a:t>
            </a:r>
            <a:r>
              <a:rPr lang="en-US" err="1"/>
              <a:t>jedoch</a:t>
            </a:r>
            <a:r>
              <a:rPr lang="en-US"/>
              <a:t> </a:t>
            </a:r>
            <a:r>
              <a:rPr lang="en-US" err="1"/>
              <a:t>zurück</a:t>
            </a:r>
            <a:r>
              <a:rPr lang="en-US"/>
              <a:t>: </a:t>
            </a:r>
            <a:r>
              <a:rPr lang="en-US" err="1"/>
              <a:t>ekelhaft</a:t>
            </a:r>
            <a:r>
              <a:rPr lang="en-US"/>
              <a:t>, </a:t>
            </a:r>
            <a:r>
              <a:rPr lang="en-US" err="1"/>
              <a:t>pervers</a:t>
            </a:r>
            <a:r>
              <a:rPr lang="en-US"/>
              <a:t>, </a:t>
            </a:r>
            <a:r>
              <a:rPr lang="en-US" err="1"/>
              <a:t>grauslich</a:t>
            </a:r>
            <a:r>
              <a:rPr lang="en-US"/>
              <a:t>, unheimlich, </a:t>
            </a:r>
            <a:r>
              <a:rPr lang="en-US" err="1"/>
              <a:t>hässlich</a:t>
            </a:r>
            <a:r>
              <a:rPr lang="en-US"/>
              <a:t>, </a:t>
            </a:r>
            <a:r>
              <a:rPr lang="en-US" err="1"/>
              <a:t>nicht</a:t>
            </a:r>
            <a:r>
              <a:rPr lang="en-US"/>
              <a:t> normal, </a:t>
            </a:r>
            <a:r>
              <a:rPr lang="en-US" err="1"/>
              <a:t>ultrahässlich</a:t>
            </a:r>
            <a:r>
              <a:rPr lang="en-US"/>
              <a:t>, </a:t>
            </a:r>
            <a:r>
              <a:rPr lang="en-US" err="1"/>
              <a:t>eine</a:t>
            </a:r>
            <a:r>
              <a:rPr lang="en-US"/>
              <a:t> </a:t>
            </a:r>
            <a:r>
              <a:rPr lang="en-US" err="1"/>
              <a:t>Bemerkung</a:t>
            </a:r>
            <a:r>
              <a:rPr lang="en-US"/>
              <a:t> </a:t>
            </a:r>
            <a:r>
              <a:rPr lang="en-US" err="1"/>
              <a:t>dazu</a:t>
            </a:r>
            <a:r>
              <a:rPr lang="en-US"/>
              <a:t> </a:t>
            </a:r>
            <a:r>
              <a:rPr lang="en-US" err="1"/>
              <a:t>lautete</a:t>
            </a:r>
            <a:r>
              <a:rPr lang="en-US"/>
              <a:t>: „Es war </a:t>
            </a:r>
            <a:r>
              <a:rPr lang="en-US" err="1"/>
              <a:t>alles</a:t>
            </a:r>
            <a:r>
              <a:rPr lang="en-US"/>
              <a:t> </a:t>
            </a:r>
            <a:r>
              <a:rPr lang="en-US" err="1"/>
              <a:t>ziemlich</a:t>
            </a:r>
            <a:r>
              <a:rPr lang="en-US"/>
              <a:t> </a:t>
            </a:r>
            <a:r>
              <a:rPr lang="en-US" err="1"/>
              <a:t>peinlich</a:t>
            </a:r>
            <a:r>
              <a:rPr lang="en-US"/>
              <a:t> und </a:t>
            </a:r>
            <a:r>
              <a:rPr lang="en-US" err="1"/>
              <a:t>wenn</a:t>
            </a:r>
            <a:r>
              <a:rPr lang="en-US"/>
              <a:t> ich </a:t>
            </a:r>
            <a:r>
              <a:rPr lang="en-US" err="1"/>
              <a:t>mit</a:t>
            </a:r>
            <a:r>
              <a:rPr lang="en-US"/>
              <a:t> </a:t>
            </a:r>
            <a:r>
              <a:rPr lang="en-US" err="1"/>
              <a:t>meinen</a:t>
            </a:r>
            <a:r>
              <a:rPr lang="en-US"/>
              <a:t> </a:t>
            </a:r>
            <a:r>
              <a:rPr lang="en-US" err="1"/>
              <a:t>Eltern</a:t>
            </a:r>
            <a:r>
              <a:rPr lang="en-US"/>
              <a:t> </a:t>
            </a:r>
            <a:r>
              <a:rPr lang="en-US" err="1"/>
              <a:t>dorthin</a:t>
            </a:r>
            <a:r>
              <a:rPr lang="en-US"/>
              <a:t> </a:t>
            </a:r>
            <a:r>
              <a:rPr lang="en-US" err="1"/>
              <a:t>gegangen</a:t>
            </a:r>
            <a:r>
              <a:rPr lang="en-US"/>
              <a:t> </a:t>
            </a:r>
            <a:r>
              <a:rPr lang="en-US" err="1"/>
              <a:t>wäre</a:t>
            </a:r>
            <a:r>
              <a:rPr lang="en-US"/>
              <a:t>, </a:t>
            </a:r>
            <a:r>
              <a:rPr lang="en-US" err="1"/>
              <a:t>dann</a:t>
            </a:r>
            <a:r>
              <a:rPr lang="en-US"/>
              <a:t> </a:t>
            </a:r>
            <a:r>
              <a:rPr lang="en-US" err="1"/>
              <a:t>wären</a:t>
            </a:r>
            <a:r>
              <a:rPr lang="en-US"/>
              <a:t> </a:t>
            </a:r>
            <a:r>
              <a:rPr lang="en-US" err="1"/>
              <a:t>wir</a:t>
            </a:r>
            <a:r>
              <a:rPr lang="en-US"/>
              <a:t> </a:t>
            </a:r>
            <a:r>
              <a:rPr lang="en-US" err="1"/>
              <a:t>gleich</a:t>
            </a:r>
            <a:r>
              <a:rPr lang="en-US"/>
              <a:t> </a:t>
            </a:r>
            <a:r>
              <a:rPr lang="en-US" err="1"/>
              <a:t>weiter</a:t>
            </a:r>
            <a:r>
              <a:rPr lang="en-US"/>
              <a:t> </a:t>
            </a:r>
            <a:r>
              <a:rPr lang="en-US" err="1"/>
              <a:t>gegangen</a:t>
            </a:r>
            <a:r>
              <a:rPr lang="en-US"/>
              <a:t>.“Die </a:t>
            </a:r>
            <a:r>
              <a:rPr lang="en-US" err="1"/>
              <a:t>Inhalte</a:t>
            </a:r>
            <a:r>
              <a:rPr lang="en-US"/>
              <a:t> </a:t>
            </a:r>
            <a:r>
              <a:rPr lang="en-US" err="1"/>
              <a:t>hinterließen</a:t>
            </a:r>
            <a:r>
              <a:rPr lang="en-US"/>
              <a:t> </a:t>
            </a:r>
            <a:r>
              <a:rPr lang="en-US" err="1"/>
              <a:t>einen</a:t>
            </a:r>
            <a:r>
              <a:rPr lang="en-US"/>
              <a:t> </a:t>
            </a:r>
            <a:r>
              <a:rPr lang="en-US" err="1"/>
              <a:t>bleibenden</a:t>
            </a:r>
            <a:r>
              <a:rPr lang="en-US"/>
              <a:t> </a:t>
            </a:r>
            <a:r>
              <a:rPr lang="en-US" err="1"/>
              <a:t>Eindruck</a:t>
            </a:r>
            <a:r>
              <a:rPr lang="en-US"/>
              <a:t> </a:t>
            </a:r>
            <a:r>
              <a:rPr lang="en-US" err="1"/>
              <a:t>mit</a:t>
            </a:r>
            <a:r>
              <a:rPr lang="en-US"/>
              <a:t> der </a:t>
            </a:r>
            <a:r>
              <a:rPr lang="en-US" err="1"/>
              <a:t>Forderung</a:t>
            </a:r>
            <a:r>
              <a:rPr lang="en-US"/>
              <a:t> </a:t>
            </a:r>
            <a:r>
              <a:rPr lang="en-US" err="1"/>
              <a:t>nach</a:t>
            </a:r>
            <a:r>
              <a:rPr lang="en-US"/>
              <a:t> </a:t>
            </a:r>
            <a:r>
              <a:rPr lang="en-US" err="1"/>
              <a:t>Jugendbeschränkung</a:t>
            </a:r>
            <a:r>
              <a:rPr lang="en-US"/>
              <a:t> für </a:t>
            </a:r>
            <a:r>
              <a:rPr lang="en-US" err="1"/>
              <a:t>diese</a:t>
            </a:r>
            <a:r>
              <a:rPr lang="en-US"/>
              <a:t> </a:t>
            </a:r>
            <a:r>
              <a:rPr lang="en-US" err="1"/>
              <a:t>Inhalte</a:t>
            </a:r>
            <a:r>
              <a:rPr lang="en-US"/>
              <a:t>: die </a:t>
            </a:r>
            <a:r>
              <a:rPr lang="en-US" err="1"/>
              <a:t>meisten</a:t>
            </a:r>
            <a:r>
              <a:rPr lang="en-US"/>
              <a:t> Kinder </a:t>
            </a:r>
            <a:r>
              <a:rPr lang="en-US" err="1"/>
              <a:t>meinten</a:t>
            </a:r>
            <a:r>
              <a:rPr lang="en-US"/>
              <a:t>, </a:t>
            </a:r>
            <a:r>
              <a:rPr lang="en-US" err="1"/>
              <a:t>dass</a:t>
            </a:r>
            <a:r>
              <a:rPr lang="en-US"/>
              <a:t> die </a:t>
            </a:r>
            <a:r>
              <a:rPr lang="en-US" err="1"/>
              <a:t>Ausstellung</a:t>
            </a:r>
            <a:r>
              <a:rPr lang="en-US"/>
              <a:t> erst ab 16 Jahren </a:t>
            </a:r>
            <a:r>
              <a:rPr lang="en-US" err="1"/>
              <a:t>empfohlen</a:t>
            </a:r>
            <a:r>
              <a:rPr lang="en-US"/>
              <a:t> </a:t>
            </a:r>
            <a:r>
              <a:rPr lang="en-US" err="1"/>
              <a:t>werden</a:t>
            </a:r>
            <a:r>
              <a:rPr lang="en-US"/>
              <a:t> </a:t>
            </a:r>
            <a:r>
              <a:rPr lang="en-US" err="1"/>
              <a:t>sollte.Anknüpfungsmöglichkeiten</a:t>
            </a:r>
            <a:r>
              <a:rPr lang="en-US"/>
              <a:t> </a:t>
            </a:r>
            <a:r>
              <a:rPr lang="en-US" err="1"/>
              <a:t>aus</a:t>
            </a:r>
            <a:r>
              <a:rPr lang="en-US"/>
              <a:t> der </a:t>
            </a:r>
            <a:r>
              <a:rPr lang="en-US" err="1"/>
              <a:t>eigenen</a:t>
            </a:r>
            <a:r>
              <a:rPr lang="en-US"/>
              <a:t> </a:t>
            </a:r>
            <a:r>
              <a:rPr lang="en-US" err="1"/>
              <a:t>Erfahrungsweltbei</a:t>
            </a:r>
            <a:r>
              <a:rPr lang="en-US"/>
              <a:t> </a:t>
            </a:r>
            <a:r>
              <a:rPr lang="en-US" err="1"/>
              <a:t>Objekten</a:t>
            </a:r>
            <a:r>
              <a:rPr lang="en-US"/>
              <a:t> </a:t>
            </a:r>
            <a:r>
              <a:rPr lang="en-US" err="1"/>
              <a:t>steigertedas</a:t>
            </a:r>
            <a:r>
              <a:rPr lang="en-US"/>
              <a:t> </a:t>
            </a:r>
            <a:r>
              <a:rPr lang="en-US" err="1"/>
              <a:t>Interesseder</a:t>
            </a:r>
            <a:r>
              <a:rPr lang="en-US"/>
              <a:t> </a:t>
            </a:r>
            <a:r>
              <a:rPr lang="en-US" err="1"/>
              <a:t>Kinderan</a:t>
            </a:r>
            <a:r>
              <a:rPr lang="en-US"/>
              <a:t> der </a:t>
            </a:r>
            <a:r>
              <a:rPr lang="en-US" err="1"/>
              <a:t>Ausstellung</a:t>
            </a:r>
            <a:r>
              <a:rPr lang="en-US"/>
              <a:t>: So </a:t>
            </a:r>
            <a:r>
              <a:rPr lang="en-US" err="1"/>
              <a:t>waren</a:t>
            </a:r>
            <a:r>
              <a:rPr lang="en-US"/>
              <a:t> </a:t>
            </a:r>
            <a:r>
              <a:rPr lang="en-US" err="1"/>
              <a:t>einHotDog</a:t>
            </a:r>
            <a:r>
              <a:rPr lang="en-US"/>
              <a:t>(Conchita-Wurst) </a:t>
            </a:r>
            <a:r>
              <a:rPr lang="en-US" err="1"/>
              <a:t>oder</a:t>
            </a:r>
            <a:r>
              <a:rPr lang="en-US"/>
              <a:t> </a:t>
            </a:r>
            <a:r>
              <a:rPr lang="en-US" err="1"/>
              <a:t>dieInstallation</a:t>
            </a:r>
            <a:r>
              <a:rPr lang="en-US"/>
              <a:t> </a:t>
            </a:r>
            <a:r>
              <a:rPr lang="en-US" err="1"/>
              <a:t>mit</a:t>
            </a:r>
            <a:r>
              <a:rPr lang="en-US"/>
              <a:t> </a:t>
            </a:r>
            <a:r>
              <a:rPr lang="en-US" err="1"/>
              <a:t>Stöckelschuhenfür</a:t>
            </a:r>
            <a:r>
              <a:rPr lang="en-US"/>
              <a:t> die Kinder von </a:t>
            </a:r>
            <a:r>
              <a:rPr lang="en-US" err="1"/>
              <a:t>großem</a:t>
            </a:r>
            <a:r>
              <a:rPr lang="en-US"/>
              <a:t> Interesse. Auch Werke </a:t>
            </a:r>
            <a:r>
              <a:rPr lang="en-US" err="1"/>
              <a:t>mit</a:t>
            </a:r>
            <a:r>
              <a:rPr lang="en-US"/>
              <a:t> Comics und </a:t>
            </a:r>
            <a:r>
              <a:rPr lang="en-US" err="1"/>
              <a:t>Zeitungsartikel</a:t>
            </a:r>
            <a:r>
              <a:rPr lang="en-US"/>
              <a:t>, die </a:t>
            </a:r>
            <a:r>
              <a:rPr lang="en-US" err="1"/>
              <a:t>einen</a:t>
            </a:r>
            <a:r>
              <a:rPr lang="en-US"/>
              <a:t> Mann </a:t>
            </a:r>
            <a:r>
              <a:rPr lang="en-US" err="1"/>
              <a:t>mit</a:t>
            </a:r>
            <a:r>
              <a:rPr lang="en-US"/>
              <a:t> </a:t>
            </a:r>
            <a:r>
              <a:rPr lang="en-US" err="1"/>
              <a:t>weiblichemPosing</a:t>
            </a:r>
            <a:r>
              <a:rPr lang="en-US"/>
              <a:t> </a:t>
            </a:r>
            <a:r>
              <a:rPr lang="en-US" err="1"/>
              <a:t>zeigten,waren</a:t>
            </a:r>
            <a:r>
              <a:rPr lang="en-US"/>
              <a:t> </a:t>
            </a:r>
            <a:r>
              <a:rPr lang="en-US" err="1"/>
              <a:t>zugänglicherfür</a:t>
            </a:r>
            <a:r>
              <a:rPr lang="en-US"/>
              <a:t> die </a:t>
            </a:r>
            <a:r>
              <a:rPr lang="en-US" err="1"/>
              <a:t>Kinder.Zahlreiche</a:t>
            </a:r>
            <a:r>
              <a:rPr lang="en-US"/>
              <a:t> </a:t>
            </a:r>
            <a:r>
              <a:rPr lang="en-US" err="1"/>
              <a:t>Objekte</a:t>
            </a:r>
            <a:r>
              <a:rPr lang="en-US"/>
              <a:t> und </a:t>
            </a:r>
            <a:r>
              <a:rPr lang="en-US" err="1"/>
              <a:t>Installationen</a:t>
            </a:r>
            <a:r>
              <a:rPr lang="en-US"/>
              <a:t> </a:t>
            </a:r>
            <a:r>
              <a:rPr lang="en-US" err="1"/>
              <a:t>hatten</a:t>
            </a:r>
            <a:r>
              <a:rPr lang="en-US"/>
              <a:t> </a:t>
            </a:r>
            <a:r>
              <a:rPr lang="en-US" err="1"/>
              <a:t>einen</a:t>
            </a:r>
            <a:r>
              <a:rPr lang="en-US"/>
              <a:t> </a:t>
            </a:r>
            <a:r>
              <a:rPr lang="en-US" err="1"/>
              <a:t>hohen</a:t>
            </a:r>
            <a:r>
              <a:rPr lang="en-US"/>
              <a:t> </a:t>
            </a:r>
            <a:r>
              <a:rPr lang="en-US" err="1"/>
              <a:t>Aufforderungscharakter</a:t>
            </a:r>
            <a:r>
              <a:rPr lang="en-US"/>
              <a:t> </a:t>
            </a:r>
            <a:r>
              <a:rPr lang="en-US" err="1"/>
              <a:t>zum</a:t>
            </a:r>
            <a:r>
              <a:rPr lang="en-US"/>
              <a:t> </a:t>
            </a:r>
            <a:r>
              <a:rPr lang="en-US" err="1"/>
              <a:t>Anfassen</a:t>
            </a:r>
            <a:r>
              <a:rPr lang="en-US"/>
              <a:t>, das </a:t>
            </a:r>
            <a:r>
              <a:rPr lang="en-US" err="1"/>
              <a:t>Verbot</a:t>
            </a:r>
            <a:r>
              <a:rPr lang="en-US"/>
              <a:t>, die </a:t>
            </a:r>
            <a:r>
              <a:rPr lang="en-US" err="1"/>
              <a:t>Objekte</a:t>
            </a:r>
            <a:r>
              <a:rPr lang="en-US"/>
              <a:t> </a:t>
            </a:r>
            <a:r>
              <a:rPr lang="en-US" err="1"/>
              <a:t>zu</a:t>
            </a:r>
            <a:r>
              <a:rPr lang="en-US"/>
              <a:t> </a:t>
            </a:r>
            <a:r>
              <a:rPr lang="en-US" err="1"/>
              <a:t>berühren</a:t>
            </a:r>
            <a:r>
              <a:rPr lang="en-US"/>
              <a:t>, </a:t>
            </a:r>
            <a:r>
              <a:rPr lang="en-US" err="1"/>
              <a:t>wurde</a:t>
            </a:r>
            <a:r>
              <a:rPr lang="en-US"/>
              <a:t> </a:t>
            </a:r>
            <a:r>
              <a:rPr lang="en-US" err="1"/>
              <a:t>bedauert.Für</a:t>
            </a:r>
            <a:r>
              <a:rPr lang="en-US"/>
              <a:t> </a:t>
            </a:r>
            <a:r>
              <a:rPr lang="en-US" err="1"/>
              <a:t>beide</a:t>
            </a:r>
            <a:r>
              <a:rPr lang="en-US"/>
              <a:t> Gruppen </a:t>
            </a:r>
            <a:r>
              <a:rPr lang="en-US" err="1"/>
              <a:t>wäre</a:t>
            </a:r>
            <a:r>
              <a:rPr lang="en-US"/>
              <a:t> </a:t>
            </a:r>
            <a:r>
              <a:rPr lang="en-US" err="1"/>
              <a:t>mehr</a:t>
            </a:r>
            <a:r>
              <a:rPr lang="en-US"/>
              <a:t> Zeit </a:t>
            </a:r>
            <a:r>
              <a:rPr lang="en-US" err="1"/>
              <a:t>zumRasten</a:t>
            </a:r>
            <a:r>
              <a:rPr lang="en-US"/>
              <a:t>, </a:t>
            </a:r>
            <a:r>
              <a:rPr lang="en-US" err="1"/>
              <a:t>EssenundPause</a:t>
            </a:r>
            <a:r>
              <a:rPr lang="en-US"/>
              <a:t> </a:t>
            </a:r>
            <a:r>
              <a:rPr lang="en-US" err="1"/>
              <a:t>machenvon</a:t>
            </a:r>
            <a:r>
              <a:rPr lang="en-US"/>
              <a:t> </a:t>
            </a:r>
            <a:r>
              <a:rPr lang="en-US" err="1"/>
              <a:t>Vorteil</a:t>
            </a:r>
            <a:r>
              <a:rPr lang="en-US"/>
              <a:t>.</a:t>
            </a:r>
            <a:endParaRPr lang="en-US">
              <a:cs typeface="Calibri"/>
            </a:endParaRPr>
          </a:p>
          <a:p>
            <a:endParaRPr lang="en-US">
              <a:cs typeface="Calibri"/>
            </a:endParaRPr>
          </a:p>
          <a:p>
            <a:br>
              <a:rPr lang="en-US"/>
            </a:br>
            <a:endParaRPr lang="en-US"/>
          </a:p>
          <a:p>
            <a:endParaRPr lang="en-US">
              <a:cs typeface="Calibri"/>
            </a:endParaRPr>
          </a:p>
        </p:txBody>
      </p:sp>
      <p:sp>
        <p:nvSpPr>
          <p:cNvPr id="4" name="Foliennummernplatzhalter 3"/>
          <p:cNvSpPr>
            <a:spLocks noGrp="1"/>
          </p:cNvSpPr>
          <p:nvPr>
            <p:ph type="sldNum" sz="quarter" idx="5"/>
          </p:nvPr>
        </p:nvSpPr>
        <p:spPr/>
        <p:txBody>
          <a:bodyPr/>
          <a:lstStyle/>
          <a:p>
            <a:fld id="{9356A0BD-F0A7-4645-9B41-1223B8895C0B}" type="slidenum">
              <a:rPr lang="en-GB" smtClean="0"/>
              <a:t>48</a:t>
            </a:fld>
            <a:endParaRPr lang="en-GB"/>
          </a:p>
        </p:txBody>
      </p:sp>
    </p:spTree>
    <p:extLst>
      <p:ext uri="{BB962C8B-B14F-4D97-AF65-F5344CB8AC3E}">
        <p14:creationId xmlns:p14="http://schemas.microsoft.com/office/powerpoint/2010/main" val="271455914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85750" indent="-285750">
              <a:spcBef>
                <a:spcPct val="20000"/>
              </a:spcBef>
              <a:buFont typeface="Arial"/>
              <a:buChar char="•"/>
            </a:pPr>
            <a:r>
              <a:rPr lang="de-DE"/>
              <a:t>SchülerInnen mögen Räume zur Beteiligung: viele Dinge selbst tun, experimentieren ...</a:t>
            </a:r>
          </a:p>
          <a:p>
            <a:pPr marL="285750" indent="-285750">
              <a:spcBef>
                <a:spcPct val="20000"/>
              </a:spcBef>
              <a:buFont typeface="Arial"/>
              <a:buChar char="•"/>
            </a:pPr>
            <a:r>
              <a:rPr lang="de-DE"/>
              <a:t>SchülerInnen mögen es, aktiv zu sein: digitale Medien, Abstimmungen, Manipulation von Objekten</a:t>
            </a:r>
            <a:endParaRPr lang="de-DE">
              <a:ea typeface="Calibri"/>
              <a:cs typeface="Calibri"/>
            </a:endParaRPr>
          </a:p>
          <a:p>
            <a:pPr marL="285750" indent="-285750">
              <a:spcBef>
                <a:spcPct val="20000"/>
              </a:spcBef>
              <a:buFont typeface="Arial"/>
              <a:buChar char="•"/>
            </a:pPr>
            <a:r>
              <a:rPr lang="de-DE"/>
              <a:t>SchülerInnen haben gerne Spaß: Räume zum Laufen, zum laut sein, zum Entspannen, zum Posieren ...</a:t>
            </a:r>
            <a:endParaRPr lang="de-DE">
              <a:ea typeface="Calibri"/>
              <a:cs typeface="Calibri"/>
            </a:endParaRPr>
          </a:p>
          <a:p>
            <a:pPr marL="285750" indent="-285750">
              <a:spcBef>
                <a:spcPct val="20000"/>
              </a:spcBef>
              <a:buFont typeface="Arial"/>
              <a:buChar char="•"/>
            </a:pPr>
            <a:r>
              <a:rPr lang="de-DE"/>
              <a:t>Aktive Teilnahme bedeutet: Menschen eine Stimme geben</a:t>
            </a:r>
            <a:endParaRPr lang="de-DE">
              <a:ea typeface="Calibri"/>
              <a:cs typeface="Calibri"/>
            </a:endParaRPr>
          </a:p>
          <a:p>
            <a:pPr marL="285750" indent="-285750">
              <a:spcBef>
                <a:spcPct val="20000"/>
              </a:spcBef>
              <a:buFont typeface="Arial"/>
              <a:buChar char="•"/>
            </a:pPr>
            <a:r>
              <a:rPr lang="de-DE"/>
              <a:t>"eine Stimme zu geben und sie auf verschiedene Weise auszudrücken ...".</a:t>
            </a:r>
            <a:endParaRPr lang="de-DE">
              <a:ea typeface="Calibri"/>
              <a:cs typeface="Calibri"/>
            </a:endParaRPr>
          </a:p>
          <a:p>
            <a:pPr marL="285750" indent="-285750">
              <a:spcBef>
                <a:spcPct val="20000"/>
              </a:spcBef>
              <a:buFont typeface="Arial"/>
              <a:buChar char="•"/>
            </a:pPr>
            <a:endParaRPr lang="de-DE"/>
          </a:p>
          <a:p>
            <a:pPr marL="285750" indent="-285750">
              <a:spcBef>
                <a:spcPct val="20000"/>
              </a:spcBef>
              <a:buFont typeface="Arial"/>
              <a:buChar char="•"/>
            </a:pPr>
            <a:endParaRPr lang="de-DE"/>
          </a:p>
          <a:p>
            <a:endParaRPr lang="en-US">
              <a:cs typeface="Calibri"/>
            </a:endParaRPr>
          </a:p>
        </p:txBody>
      </p:sp>
      <p:sp>
        <p:nvSpPr>
          <p:cNvPr id="4" name="Foliennummernplatzhalter 3"/>
          <p:cNvSpPr>
            <a:spLocks noGrp="1"/>
          </p:cNvSpPr>
          <p:nvPr>
            <p:ph type="sldNum" sz="quarter" idx="5"/>
          </p:nvPr>
        </p:nvSpPr>
        <p:spPr/>
        <p:txBody>
          <a:bodyPr/>
          <a:lstStyle/>
          <a:p>
            <a:fld id="{9356A0BD-F0A7-4645-9B41-1223B8895C0B}" type="slidenum">
              <a:rPr lang="en-GB" smtClean="0"/>
              <a:t>50</a:t>
            </a:fld>
            <a:endParaRPr lang="en-GB"/>
          </a:p>
        </p:txBody>
      </p:sp>
    </p:spTree>
    <p:extLst>
      <p:ext uri="{BB962C8B-B14F-4D97-AF65-F5344CB8AC3E}">
        <p14:creationId xmlns:p14="http://schemas.microsoft.com/office/powerpoint/2010/main" val="252151120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Hiermit darf ich an meine Kollegin Amanda Robledo von der Nordberliner Werkgemeinschaft weitergeben</a:t>
            </a:r>
            <a:endParaRPr lang="de-AT" dirty="0"/>
          </a:p>
        </p:txBody>
      </p:sp>
      <p:sp>
        <p:nvSpPr>
          <p:cNvPr id="4" name="Foliennummernplatzhalter 3"/>
          <p:cNvSpPr>
            <a:spLocks noGrp="1"/>
          </p:cNvSpPr>
          <p:nvPr>
            <p:ph type="sldNum" sz="quarter" idx="5"/>
          </p:nvPr>
        </p:nvSpPr>
        <p:spPr/>
        <p:txBody>
          <a:bodyPr/>
          <a:lstStyle/>
          <a:p>
            <a:fld id="{9356A0BD-F0A7-4645-9B41-1223B8895C0B}" type="slidenum">
              <a:rPr lang="en-GB" smtClean="0"/>
              <a:t>51</a:t>
            </a:fld>
            <a:endParaRPr lang="en-GB"/>
          </a:p>
        </p:txBody>
      </p:sp>
    </p:spTree>
    <p:extLst>
      <p:ext uri="{BB962C8B-B14F-4D97-AF65-F5344CB8AC3E}">
        <p14:creationId xmlns:p14="http://schemas.microsoft.com/office/powerpoint/2010/main" val="409686630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8" name="PlaceHolder 1"/>
          <p:cNvSpPr>
            <a:spLocks noGrp="1" noRot="1" noChangeAspect="1"/>
          </p:cNvSpPr>
          <p:nvPr>
            <p:ph type="sldImg"/>
          </p:nvPr>
        </p:nvSpPr>
        <p:spPr>
          <a:xfrm>
            <a:off x="685800" y="1143000"/>
            <a:ext cx="5486400" cy="3086100"/>
          </a:xfrm>
          <a:prstGeom prst="rect">
            <a:avLst/>
          </a:prstGeom>
          <a:ln w="0">
            <a:noFill/>
          </a:ln>
        </p:spPr>
      </p:sp>
      <p:sp>
        <p:nvSpPr>
          <p:cNvPr id="919" name="PlaceHolder 2"/>
          <p:cNvSpPr>
            <a:spLocks noGrp="1"/>
          </p:cNvSpPr>
          <p:nvPr>
            <p:ph type="body"/>
          </p:nvPr>
        </p:nvSpPr>
        <p:spPr>
          <a:xfrm>
            <a:off x="685800" y="4400640"/>
            <a:ext cx="5486040" cy="3600000"/>
          </a:xfrm>
          <a:prstGeom prst="rect">
            <a:avLst/>
          </a:prstGeom>
          <a:noFill/>
          <a:ln w="0">
            <a:noFill/>
          </a:ln>
        </p:spPr>
        <p:txBody>
          <a:bodyPr anchor="t">
            <a:noAutofit/>
          </a:bodyPr>
          <a:lstStyle/>
          <a:p>
            <a:endParaRPr lang="de-DE" sz="2000" b="0" strike="noStrike" spc="-1">
              <a:latin typeface="Arial"/>
            </a:endParaRPr>
          </a:p>
        </p:txBody>
      </p:sp>
      <p:sp>
        <p:nvSpPr>
          <p:cNvPr id="920" name="PlaceHolder 3"/>
          <p:cNvSpPr>
            <a:spLocks noGrp="1"/>
          </p:cNvSpPr>
          <p:nvPr>
            <p:ph type="sldNum"/>
          </p:nvPr>
        </p:nvSpPr>
        <p:spPr>
          <a:xfrm>
            <a:off x="3884760" y="8685360"/>
            <a:ext cx="2971440" cy="458280"/>
          </a:xfrm>
          <a:prstGeom prst="rect">
            <a:avLst/>
          </a:prstGeom>
          <a:noFill/>
          <a:ln w="0">
            <a:noFill/>
          </a:ln>
        </p:spPr>
        <p:txBody>
          <a:bodyPr anchor="b">
            <a:noAutofit/>
          </a:bodyPr>
          <a:lstStyle/>
          <a:p>
            <a:pPr algn="r">
              <a:lnSpc>
                <a:spcPct val="100000"/>
              </a:lnSpc>
              <a:buNone/>
            </a:pPr>
            <a:fld id="{FC369A4C-86A1-4DEA-A0CB-507F9D42A1D9}" type="slidenum">
              <a:rPr lang="en-GB" sz="1200" b="0" strike="noStrike" spc="-1">
                <a:latin typeface="Times New Roman"/>
              </a:rPr>
              <a:t>52</a:t>
            </a:fld>
            <a:endParaRPr lang="de-DE" sz="1200" b="0" strike="noStrike" spc="-1">
              <a:latin typeface="Times New Roman"/>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 name="PlaceHolder 1"/>
          <p:cNvSpPr>
            <a:spLocks noGrp="1" noRot="1" noChangeAspect="1"/>
          </p:cNvSpPr>
          <p:nvPr>
            <p:ph type="sldImg"/>
          </p:nvPr>
        </p:nvSpPr>
        <p:spPr>
          <a:xfrm>
            <a:off x="685800" y="1143000"/>
            <a:ext cx="5486400" cy="3086100"/>
          </a:xfrm>
          <a:prstGeom prst="rect">
            <a:avLst/>
          </a:prstGeom>
          <a:ln w="0">
            <a:noFill/>
          </a:ln>
        </p:spPr>
      </p:sp>
      <p:sp>
        <p:nvSpPr>
          <p:cNvPr id="922" name="PlaceHolder 2"/>
          <p:cNvSpPr>
            <a:spLocks noGrp="1"/>
          </p:cNvSpPr>
          <p:nvPr>
            <p:ph type="body"/>
          </p:nvPr>
        </p:nvSpPr>
        <p:spPr>
          <a:xfrm>
            <a:off x="685800" y="4400640"/>
            <a:ext cx="5486040" cy="3600000"/>
          </a:xfrm>
          <a:prstGeom prst="rect">
            <a:avLst/>
          </a:prstGeom>
          <a:noFill/>
          <a:ln w="0">
            <a:noFill/>
          </a:ln>
        </p:spPr>
        <p:txBody>
          <a:bodyPr anchor="t">
            <a:noAutofit/>
          </a:bodyPr>
          <a:lstStyle/>
          <a:p>
            <a:endParaRPr lang="de-DE" sz="2000" b="0" strike="noStrike" spc="-1">
              <a:latin typeface="Arial"/>
            </a:endParaRPr>
          </a:p>
        </p:txBody>
      </p:sp>
      <p:sp>
        <p:nvSpPr>
          <p:cNvPr id="923" name="PlaceHolder 3"/>
          <p:cNvSpPr>
            <a:spLocks noGrp="1"/>
          </p:cNvSpPr>
          <p:nvPr>
            <p:ph type="sldNum"/>
          </p:nvPr>
        </p:nvSpPr>
        <p:spPr>
          <a:xfrm>
            <a:off x="3884760" y="8685360"/>
            <a:ext cx="2971440" cy="458280"/>
          </a:xfrm>
          <a:prstGeom prst="rect">
            <a:avLst/>
          </a:prstGeom>
          <a:noFill/>
          <a:ln w="0">
            <a:noFill/>
          </a:ln>
        </p:spPr>
        <p:txBody>
          <a:bodyPr anchor="b">
            <a:noAutofit/>
          </a:bodyPr>
          <a:lstStyle/>
          <a:p>
            <a:pPr algn="r">
              <a:lnSpc>
                <a:spcPct val="100000"/>
              </a:lnSpc>
              <a:buNone/>
            </a:pPr>
            <a:fld id="{9F829D93-EA02-4C7B-B61D-5189D713784B}" type="slidenum">
              <a:rPr lang="en-GB" sz="1200" b="0" strike="noStrike" spc="-1">
                <a:latin typeface="Times New Roman"/>
              </a:rPr>
              <a:t>53</a:t>
            </a:fld>
            <a:endParaRPr lang="de-DE" sz="1200" b="0" strike="noStrike" spc="-1">
              <a:latin typeface="Times New Roman"/>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4" name="PlaceHolder 1"/>
          <p:cNvSpPr>
            <a:spLocks noGrp="1" noRot="1" noChangeAspect="1"/>
          </p:cNvSpPr>
          <p:nvPr>
            <p:ph type="sldImg"/>
          </p:nvPr>
        </p:nvSpPr>
        <p:spPr>
          <a:xfrm>
            <a:off x="685800" y="1143000"/>
            <a:ext cx="5486040" cy="3085920"/>
          </a:xfrm>
          <a:prstGeom prst="rect">
            <a:avLst/>
          </a:prstGeom>
          <a:ln w="0">
            <a:noFill/>
          </a:ln>
        </p:spPr>
      </p:sp>
      <p:sp>
        <p:nvSpPr>
          <p:cNvPr id="925" name="PlaceHolder 2"/>
          <p:cNvSpPr>
            <a:spLocks noGrp="1"/>
          </p:cNvSpPr>
          <p:nvPr>
            <p:ph type="body"/>
          </p:nvPr>
        </p:nvSpPr>
        <p:spPr>
          <a:xfrm>
            <a:off x="685800" y="4400640"/>
            <a:ext cx="5486040" cy="3600000"/>
          </a:xfrm>
          <a:prstGeom prst="rect">
            <a:avLst/>
          </a:prstGeom>
          <a:noFill/>
          <a:ln w="0">
            <a:noFill/>
          </a:ln>
        </p:spPr>
        <p:txBody>
          <a:bodyPr anchor="t">
            <a:noAutofit/>
          </a:bodyPr>
          <a:lstStyle/>
          <a:p>
            <a:endParaRPr lang="de-DE" sz="2000" b="0" strike="noStrike" spc="-1">
              <a:latin typeface="Arial"/>
            </a:endParaRPr>
          </a:p>
        </p:txBody>
      </p:sp>
      <p:sp>
        <p:nvSpPr>
          <p:cNvPr id="926" name="PlaceHolder 3"/>
          <p:cNvSpPr>
            <a:spLocks noGrp="1"/>
          </p:cNvSpPr>
          <p:nvPr>
            <p:ph type="sldNum"/>
          </p:nvPr>
        </p:nvSpPr>
        <p:spPr>
          <a:xfrm>
            <a:off x="3884760" y="8685360"/>
            <a:ext cx="2971440" cy="458280"/>
          </a:xfrm>
          <a:prstGeom prst="rect">
            <a:avLst/>
          </a:prstGeom>
          <a:noFill/>
          <a:ln w="0">
            <a:noFill/>
          </a:ln>
        </p:spPr>
        <p:txBody>
          <a:bodyPr anchor="b">
            <a:noAutofit/>
          </a:bodyPr>
          <a:lstStyle/>
          <a:p>
            <a:pPr algn="r">
              <a:lnSpc>
                <a:spcPct val="100000"/>
              </a:lnSpc>
              <a:buNone/>
            </a:pPr>
            <a:fld id="{A82F6142-3DA0-4CCE-A7DA-3A986E0C786D}" type="slidenum">
              <a:rPr lang="en-GB" sz="1200" b="0" strike="noStrike" spc="-1">
                <a:latin typeface="Times New Roman"/>
              </a:rPr>
              <a:t>54</a:t>
            </a:fld>
            <a:endParaRPr lang="de-DE" sz="1200" b="0" strike="noStrike" spc="-1">
              <a:latin typeface="Times New Roman"/>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7" name="PlaceHolder 1"/>
          <p:cNvSpPr>
            <a:spLocks noGrp="1" noRot="1" noChangeAspect="1"/>
          </p:cNvSpPr>
          <p:nvPr>
            <p:ph type="sldImg"/>
          </p:nvPr>
        </p:nvSpPr>
        <p:spPr>
          <a:xfrm>
            <a:off x="685800" y="1143000"/>
            <a:ext cx="5486400" cy="3086100"/>
          </a:xfrm>
          <a:prstGeom prst="rect">
            <a:avLst/>
          </a:prstGeom>
          <a:ln w="0">
            <a:noFill/>
          </a:ln>
        </p:spPr>
      </p:sp>
      <p:sp>
        <p:nvSpPr>
          <p:cNvPr id="928" name="PlaceHolder 2"/>
          <p:cNvSpPr>
            <a:spLocks noGrp="1"/>
          </p:cNvSpPr>
          <p:nvPr>
            <p:ph type="body"/>
          </p:nvPr>
        </p:nvSpPr>
        <p:spPr>
          <a:xfrm>
            <a:off x="685800" y="4400640"/>
            <a:ext cx="5486040" cy="3600000"/>
          </a:xfrm>
          <a:prstGeom prst="rect">
            <a:avLst/>
          </a:prstGeom>
          <a:noFill/>
          <a:ln w="0">
            <a:noFill/>
          </a:ln>
        </p:spPr>
        <p:txBody>
          <a:bodyPr anchor="t">
            <a:noAutofit/>
          </a:bodyPr>
          <a:lstStyle/>
          <a:p>
            <a:endParaRPr lang="de-DE" sz="2000" b="0" strike="noStrike" spc="-1">
              <a:latin typeface="Arial"/>
            </a:endParaRPr>
          </a:p>
        </p:txBody>
      </p:sp>
      <p:sp>
        <p:nvSpPr>
          <p:cNvPr id="929" name="PlaceHolder 3"/>
          <p:cNvSpPr>
            <a:spLocks noGrp="1"/>
          </p:cNvSpPr>
          <p:nvPr>
            <p:ph type="sldNum"/>
          </p:nvPr>
        </p:nvSpPr>
        <p:spPr>
          <a:xfrm>
            <a:off x="3884760" y="8685360"/>
            <a:ext cx="2971440" cy="458280"/>
          </a:xfrm>
          <a:prstGeom prst="rect">
            <a:avLst/>
          </a:prstGeom>
          <a:noFill/>
          <a:ln w="0">
            <a:noFill/>
          </a:ln>
        </p:spPr>
        <p:txBody>
          <a:bodyPr anchor="b">
            <a:noAutofit/>
          </a:bodyPr>
          <a:lstStyle/>
          <a:p>
            <a:pPr algn="r">
              <a:lnSpc>
                <a:spcPct val="100000"/>
              </a:lnSpc>
              <a:buNone/>
            </a:pPr>
            <a:fld id="{11A3AFF4-033B-4A73-AEA3-108C5A5C7B36}" type="slidenum">
              <a:rPr lang="en-GB" sz="1200" b="0" strike="noStrike" spc="-1">
                <a:latin typeface="Times New Roman"/>
              </a:rPr>
              <a:t>55</a:t>
            </a:fld>
            <a:endParaRPr lang="de-DE" sz="1200" b="0" strike="noStrike" spc="-1">
              <a:latin typeface="Times New Roman"/>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cs typeface="Calibri"/>
              </a:rPr>
              <a:t>Bild aus dem Grazer Kunsthaus (Künstlerin Elke Auer, 2021)</a:t>
            </a:r>
            <a:endParaRPr lang="de-DE" dirty="0"/>
          </a:p>
        </p:txBody>
      </p:sp>
      <p:sp>
        <p:nvSpPr>
          <p:cNvPr id="4" name="Foliennummernplatzhalter 3"/>
          <p:cNvSpPr>
            <a:spLocks noGrp="1"/>
          </p:cNvSpPr>
          <p:nvPr>
            <p:ph type="sldNum" sz="quarter" idx="5"/>
          </p:nvPr>
        </p:nvSpPr>
        <p:spPr/>
        <p:txBody>
          <a:bodyPr/>
          <a:lstStyle/>
          <a:p>
            <a:fld id="{627A6BAF-53A7-4ACA-A448-5947C6256F17}" type="slidenum">
              <a:rPr lang="en-GB" smtClean="0"/>
              <a:t>5</a:t>
            </a:fld>
            <a:endParaRPr lang="en-GB"/>
          </a:p>
        </p:txBody>
      </p:sp>
    </p:spTree>
    <p:extLst>
      <p:ext uri="{BB962C8B-B14F-4D97-AF65-F5344CB8AC3E}">
        <p14:creationId xmlns:p14="http://schemas.microsoft.com/office/powerpoint/2010/main" val="37813877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0" name="PlaceHolder 1"/>
          <p:cNvSpPr>
            <a:spLocks noGrp="1" noRot="1" noChangeAspect="1"/>
          </p:cNvSpPr>
          <p:nvPr>
            <p:ph type="sldImg"/>
          </p:nvPr>
        </p:nvSpPr>
        <p:spPr>
          <a:xfrm>
            <a:off x="685800" y="1143000"/>
            <a:ext cx="5486040" cy="3085920"/>
          </a:xfrm>
          <a:prstGeom prst="rect">
            <a:avLst/>
          </a:prstGeom>
          <a:ln w="0">
            <a:noFill/>
          </a:ln>
        </p:spPr>
      </p:sp>
      <p:sp>
        <p:nvSpPr>
          <p:cNvPr id="931" name="PlaceHolder 2"/>
          <p:cNvSpPr>
            <a:spLocks noGrp="1"/>
          </p:cNvSpPr>
          <p:nvPr>
            <p:ph type="body"/>
          </p:nvPr>
        </p:nvSpPr>
        <p:spPr>
          <a:xfrm>
            <a:off x="685800" y="4400640"/>
            <a:ext cx="5486040" cy="3600000"/>
          </a:xfrm>
          <a:prstGeom prst="rect">
            <a:avLst/>
          </a:prstGeom>
          <a:noFill/>
          <a:ln w="0">
            <a:noFill/>
          </a:ln>
        </p:spPr>
        <p:txBody>
          <a:bodyPr anchor="t">
            <a:noAutofit/>
          </a:bodyPr>
          <a:lstStyle/>
          <a:p>
            <a:endParaRPr lang="de-DE" sz="2000" b="0" strike="noStrike" spc="-1">
              <a:latin typeface="Arial"/>
            </a:endParaRPr>
          </a:p>
        </p:txBody>
      </p:sp>
      <p:sp>
        <p:nvSpPr>
          <p:cNvPr id="932" name="PlaceHolder 3"/>
          <p:cNvSpPr>
            <a:spLocks noGrp="1"/>
          </p:cNvSpPr>
          <p:nvPr>
            <p:ph type="sldNum"/>
          </p:nvPr>
        </p:nvSpPr>
        <p:spPr>
          <a:xfrm>
            <a:off x="3884760" y="8685360"/>
            <a:ext cx="2971440" cy="458280"/>
          </a:xfrm>
          <a:prstGeom prst="rect">
            <a:avLst/>
          </a:prstGeom>
          <a:noFill/>
          <a:ln w="0">
            <a:noFill/>
          </a:ln>
        </p:spPr>
        <p:txBody>
          <a:bodyPr anchor="b">
            <a:noAutofit/>
          </a:bodyPr>
          <a:lstStyle/>
          <a:p>
            <a:pPr algn="r">
              <a:lnSpc>
                <a:spcPct val="100000"/>
              </a:lnSpc>
              <a:buNone/>
            </a:pPr>
            <a:fld id="{2C5B83C2-6B04-4A89-A237-DA7C08CBCE95}" type="slidenum">
              <a:rPr lang="en-GB" sz="1200" b="0" strike="noStrike" spc="-1">
                <a:latin typeface="Times New Roman"/>
              </a:rPr>
              <a:t>56</a:t>
            </a:fld>
            <a:endParaRPr lang="de-DE" sz="1200" b="0" strike="noStrike" spc="-1">
              <a:latin typeface="Times New Roman"/>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3" name="PlaceHolder 1"/>
          <p:cNvSpPr>
            <a:spLocks noGrp="1" noRot="1" noChangeAspect="1"/>
          </p:cNvSpPr>
          <p:nvPr>
            <p:ph type="sldImg"/>
          </p:nvPr>
        </p:nvSpPr>
        <p:spPr>
          <a:xfrm>
            <a:off x="685800" y="1143000"/>
            <a:ext cx="5486040" cy="3085920"/>
          </a:xfrm>
          <a:prstGeom prst="rect">
            <a:avLst/>
          </a:prstGeom>
          <a:ln w="0">
            <a:noFill/>
          </a:ln>
        </p:spPr>
      </p:sp>
      <p:sp>
        <p:nvSpPr>
          <p:cNvPr id="934" name="PlaceHolder 2"/>
          <p:cNvSpPr>
            <a:spLocks noGrp="1"/>
          </p:cNvSpPr>
          <p:nvPr>
            <p:ph type="body"/>
          </p:nvPr>
        </p:nvSpPr>
        <p:spPr>
          <a:xfrm>
            <a:off x="685800" y="4400640"/>
            <a:ext cx="5486040" cy="3600000"/>
          </a:xfrm>
          <a:prstGeom prst="rect">
            <a:avLst/>
          </a:prstGeom>
          <a:noFill/>
          <a:ln w="0">
            <a:noFill/>
          </a:ln>
        </p:spPr>
        <p:txBody>
          <a:bodyPr anchor="t">
            <a:noAutofit/>
          </a:bodyPr>
          <a:lstStyle/>
          <a:p>
            <a:endParaRPr lang="de-DE" sz="2000" b="0" strike="noStrike" spc="-1">
              <a:latin typeface="Arial"/>
            </a:endParaRPr>
          </a:p>
        </p:txBody>
      </p:sp>
      <p:sp>
        <p:nvSpPr>
          <p:cNvPr id="935" name="PlaceHolder 3"/>
          <p:cNvSpPr>
            <a:spLocks noGrp="1"/>
          </p:cNvSpPr>
          <p:nvPr>
            <p:ph type="sldNum"/>
          </p:nvPr>
        </p:nvSpPr>
        <p:spPr>
          <a:xfrm>
            <a:off x="3884760" y="8685360"/>
            <a:ext cx="2971440" cy="458280"/>
          </a:xfrm>
          <a:prstGeom prst="rect">
            <a:avLst/>
          </a:prstGeom>
          <a:noFill/>
          <a:ln w="0">
            <a:noFill/>
          </a:ln>
        </p:spPr>
        <p:txBody>
          <a:bodyPr anchor="b">
            <a:noAutofit/>
          </a:bodyPr>
          <a:lstStyle/>
          <a:p>
            <a:pPr algn="r">
              <a:lnSpc>
                <a:spcPct val="100000"/>
              </a:lnSpc>
              <a:buNone/>
            </a:pPr>
            <a:fld id="{9C7F87B6-29A5-4790-BF0C-4B0FEF895990}" type="slidenum">
              <a:rPr lang="en-GB" sz="1200" b="0" strike="noStrike" spc="-1">
                <a:latin typeface="Times New Roman"/>
              </a:rPr>
              <a:t>57</a:t>
            </a:fld>
            <a:endParaRPr lang="de-DE" sz="1200" b="0" strike="noStrike" spc="-1">
              <a:latin typeface="Times New Roman"/>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6" name="PlaceHolder 1"/>
          <p:cNvSpPr>
            <a:spLocks noGrp="1" noRot="1" noChangeAspect="1"/>
          </p:cNvSpPr>
          <p:nvPr>
            <p:ph type="sldImg"/>
          </p:nvPr>
        </p:nvSpPr>
        <p:spPr>
          <a:xfrm>
            <a:off x="685800" y="1143000"/>
            <a:ext cx="5486040" cy="3085920"/>
          </a:xfrm>
          <a:prstGeom prst="rect">
            <a:avLst/>
          </a:prstGeom>
          <a:ln w="0">
            <a:noFill/>
          </a:ln>
        </p:spPr>
      </p:sp>
      <p:sp>
        <p:nvSpPr>
          <p:cNvPr id="937" name="PlaceHolder 2"/>
          <p:cNvSpPr>
            <a:spLocks noGrp="1"/>
          </p:cNvSpPr>
          <p:nvPr>
            <p:ph type="body"/>
          </p:nvPr>
        </p:nvSpPr>
        <p:spPr>
          <a:xfrm>
            <a:off x="685800" y="4400640"/>
            <a:ext cx="5486040" cy="3600000"/>
          </a:xfrm>
          <a:prstGeom prst="rect">
            <a:avLst/>
          </a:prstGeom>
          <a:noFill/>
          <a:ln w="0">
            <a:noFill/>
          </a:ln>
        </p:spPr>
        <p:txBody>
          <a:bodyPr anchor="t">
            <a:noAutofit/>
          </a:bodyPr>
          <a:lstStyle/>
          <a:p>
            <a:endParaRPr lang="de-DE" sz="2000" b="0" strike="noStrike" spc="-1">
              <a:latin typeface="Arial"/>
            </a:endParaRPr>
          </a:p>
        </p:txBody>
      </p:sp>
      <p:sp>
        <p:nvSpPr>
          <p:cNvPr id="938" name="PlaceHolder 3"/>
          <p:cNvSpPr>
            <a:spLocks noGrp="1"/>
          </p:cNvSpPr>
          <p:nvPr>
            <p:ph type="sldNum"/>
          </p:nvPr>
        </p:nvSpPr>
        <p:spPr>
          <a:xfrm>
            <a:off x="3884760" y="8685360"/>
            <a:ext cx="2971440" cy="458280"/>
          </a:xfrm>
          <a:prstGeom prst="rect">
            <a:avLst/>
          </a:prstGeom>
          <a:noFill/>
          <a:ln w="0">
            <a:noFill/>
          </a:ln>
        </p:spPr>
        <p:txBody>
          <a:bodyPr anchor="b">
            <a:noAutofit/>
          </a:bodyPr>
          <a:lstStyle/>
          <a:p>
            <a:pPr algn="r">
              <a:lnSpc>
                <a:spcPct val="100000"/>
              </a:lnSpc>
              <a:buNone/>
            </a:pPr>
            <a:fld id="{29A007E6-368A-4C50-93CD-D95D873444A3}" type="slidenum">
              <a:rPr lang="en-GB" sz="1200" b="0" strike="noStrike" spc="-1">
                <a:latin typeface="Times New Roman"/>
              </a:rPr>
              <a:t>58</a:t>
            </a:fld>
            <a:endParaRPr lang="de-DE" sz="1200" b="0" strike="noStrike" spc="-1">
              <a:latin typeface="Times New Roman"/>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9" name="PlaceHolder 1"/>
          <p:cNvSpPr>
            <a:spLocks noGrp="1" noRot="1" noChangeAspect="1"/>
          </p:cNvSpPr>
          <p:nvPr>
            <p:ph type="sldImg"/>
          </p:nvPr>
        </p:nvSpPr>
        <p:spPr>
          <a:xfrm>
            <a:off x="685800" y="1143000"/>
            <a:ext cx="5486040" cy="3085920"/>
          </a:xfrm>
          <a:prstGeom prst="rect">
            <a:avLst/>
          </a:prstGeom>
          <a:ln w="0">
            <a:noFill/>
          </a:ln>
        </p:spPr>
      </p:sp>
      <p:sp>
        <p:nvSpPr>
          <p:cNvPr id="940" name="PlaceHolder 2"/>
          <p:cNvSpPr>
            <a:spLocks noGrp="1"/>
          </p:cNvSpPr>
          <p:nvPr>
            <p:ph type="body"/>
          </p:nvPr>
        </p:nvSpPr>
        <p:spPr>
          <a:xfrm>
            <a:off x="685800" y="4400640"/>
            <a:ext cx="5486040" cy="3600000"/>
          </a:xfrm>
          <a:prstGeom prst="rect">
            <a:avLst/>
          </a:prstGeom>
          <a:noFill/>
          <a:ln w="0">
            <a:noFill/>
          </a:ln>
        </p:spPr>
        <p:txBody>
          <a:bodyPr anchor="t">
            <a:noAutofit/>
          </a:bodyPr>
          <a:lstStyle/>
          <a:p>
            <a:endParaRPr lang="de-DE" sz="2000" b="0" strike="noStrike" spc="-1">
              <a:latin typeface="Arial"/>
            </a:endParaRPr>
          </a:p>
        </p:txBody>
      </p:sp>
      <p:sp>
        <p:nvSpPr>
          <p:cNvPr id="941" name="PlaceHolder 3"/>
          <p:cNvSpPr>
            <a:spLocks noGrp="1"/>
          </p:cNvSpPr>
          <p:nvPr>
            <p:ph type="sldNum"/>
          </p:nvPr>
        </p:nvSpPr>
        <p:spPr>
          <a:xfrm>
            <a:off x="3884760" y="8685360"/>
            <a:ext cx="2971440" cy="458280"/>
          </a:xfrm>
          <a:prstGeom prst="rect">
            <a:avLst/>
          </a:prstGeom>
          <a:noFill/>
          <a:ln w="0">
            <a:noFill/>
          </a:ln>
        </p:spPr>
        <p:txBody>
          <a:bodyPr anchor="b">
            <a:noAutofit/>
          </a:bodyPr>
          <a:lstStyle/>
          <a:p>
            <a:pPr algn="r">
              <a:lnSpc>
                <a:spcPct val="100000"/>
              </a:lnSpc>
              <a:buNone/>
            </a:pPr>
            <a:fld id="{DD825D33-3B16-4D21-B65B-91FA44793573}" type="slidenum">
              <a:rPr lang="en-GB" sz="1200" b="0" strike="noStrike" spc="-1">
                <a:latin typeface="Times New Roman"/>
              </a:rPr>
              <a:t>59</a:t>
            </a:fld>
            <a:endParaRPr lang="de-DE" sz="1200" b="0" strike="noStrike" spc="-1">
              <a:latin typeface="Times New Roman"/>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 name="PlaceHolder 1"/>
          <p:cNvSpPr>
            <a:spLocks noGrp="1" noRot="1" noChangeAspect="1"/>
          </p:cNvSpPr>
          <p:nvPr>
            <p:ph type="sldImg"/>
          </p:nvPr>
        </p:nvSpPr>
        <p:spPr>
          <a:xfrm>
            <a:off x="685800" y="1143000"/>
            <a:ext cx="5486040" cy="3085920"/>
          </a:xfrm>
          <a:prstGeom prst="rect">
            <a:avLst/>
          </a:prstGeom>
          <a:ln w="0">
            <a:noFill/>
          </a:ln>
        </p:spPr>
      </p:sp>
      <p:sp>
        <p:nvSpPr>
          <p:cNvPr id="943" name="PlaceHolder 2"/>
          <p:cNvSpPr>
            <a:spLocks noGrp="1"/>
          </p:cNvSpPr>
          <p:nvPr>
            <p:ph type="body"/>
          </p:nvPr>
        </p:nvSpPr>
        <p:spPr>
          <a:xfrm>
            <a:off x="685800" y="4400640"/>
            <a:ext cx="5486040" cy="3600000"/>
          </a:xfrm>
          <a:prstGeom prst="rect">
            <a:avLst/>
          </a:prstGeom>
          <a:noFill/>
          <a:ln w="0">
            <a:noFill/>
          </a:ln>
        </p:spPr>
        <p:txBody>
          <a:bodyPr anchor="t">
            <a:noAutofit/>
          </a:bodyPr>
          <a:lstStyle/>
          <a:p>
            <a:endParaRPr lang="de-DE" sz="2000" b="0" strike="noStrike" spc="-1">
              <a:latin typeface="Arial"/>
            </a:endParaRPr>
          </a:p>
        </p:txBody>
      </p:sp>
      <p:sp>
        <p:nvSpPr>
          <p:cNvPr id="944" name="PlaceHolder 3"/>
          <p:cNvSpPr>
            <a:spLocks noGrp="1"/>
          </p:cNvSpPr>
          <p:nvPr>
            <p:ph type="sldNum"/>
          </p:nvPr>
        </p:nvSpPr>
        <p:spPr>
          <a:xfrm>
            <a:off x="3884760" y="8685360"/>
            <a:ext cx="2971440" cy="458280"/>
          </a:xfrm>
          <a:prstGeom prst="rect">
            <a:avLst/>
          </a:prstGeom>
          <a:noFill/>
          <a:ln w="0">
            <a:noFill/>
          </a:ln>
        </p:spPr>
        <p:txBody>
          <a:bodyPr anchor="b">
            <a:noAutofit/>
          </a:bodyPr>
          <a:lstStyle/>
          <a:p>
            <a:pPr algn="r">
              <a:lnSpc>
                <a:spcPct val="100000"/>
              </a:lnSpc>
              <a:buNone/>
            </a:pPr>
            <a:fld id="{A7049D5B-E5A0-4A83-8852-1045850DFB07}" type="slidenum">
              <a:rPr lang="en-GB" sz="1200" b="0" strike="noStrike" spc="-1">
                <a:latin typeface="Times New Roman"/>
              </a:rPr>
              <a:t>60</a:t>
            </a:fld>
            <a:endParaRPr lang="de-DE" sz="1200" b="0" strike="noStrike" spc="-1">
              <a:latin typeface="Times New Roman"/>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5" name="PlaceHolder 1"/>
          <p:cNvSpPr>
            <a:spLocks noGrp="1" noRot="1" noChangeAspect="1"/>
          </p:cNvSpPr>
          <p:nvPr>
            <p:ph type="sldImg"/>
          </p:nvPr>
        </p:nvSpPr>
        <p:spPr>
          <a:xfrm>
            <a:off x="685800" y="1143000"/>
            <a:ext cx="5486400" cy="3086100"/>
          </a:xfrm>
          <a:prstGeom prst="rect">
            <a:avLst/>
          </a:prstGeom>
          <a:ln w="0">
            <a:noFill/>
          </a:ln>
        </p:spPr>
      </p:sp>
      <p:sp>
        <p:nvSpPr>
          <p:cNvPr id="946" name="PlaceHolder 2"/>
          <p:cNvSpPr>
            <a:spLocks noGrp="1"/>
          </p:cNvSpPr>
          <p:nvPr>
            <p:ph type="body"/>
          </p:nvPr>
        </p:nvSpPr>
        <p:spPr>
          <a:xfrm>
            <a:off x="685800" y="4400640"/>
            <a:ext cx="5486040" cy="3600000"/>
          </a:xfrm>
          <a:prstGeom prst="rect">
            <a:avLst/>
          </a:prstGeom>
          <a:noFill/>
          <a:ln w="0">
            <a:noFill/>
          </a:ln>
        </p:spPr>
        <p:txBody>
          <a:bodyPr anchor="t">
            <a:noAutofit/>
          </a:bodyPr>
          <a:lstStyle/>
          <a:p>
            <a:endParaRPr lang="de-DE" sz="2000" b="0" strike="noStrike" spc="-1">
              <a:latin typeface="Arial"/>
            </a:endParaRPr>
          </a:p>
        </p:txBody>
      </p:sp>
      <p:sp>
        <p:nvSpPr>
          <p:cNvPr id="947" name="PlaceHolder 3"/>
          <p:cNvSpPr>
            <a:spLocks noGrp="1"/>
          </p:cNvSpPr>
          <p:nvPr>
            <p:ph type="sldNum"/>
          </p:nvPr>
        </p:nvSpPr>
        <p:spPr>
          <a:xfrm>
            <a:off x="3884760" y="8685360"/>
            <a:ext cx="2971440" cy="458280"/>
          </a:xfrm>
          <a:prstGeom prst="rect">
            <a:avLst/>
          </a:prstGeom>
          <a:noFill/>
          <a:ln w="0">
            <a:noFill/>
          </a:ln>
        </p:spPr>
        <p:txBody>
          <a:bodyPr anchor="b">
            <a:noAutofit/>
          </a:bodyPr>
          <a:lstStyle/>
          <a:p>
            <a:pPr algn="r">
              <a:lnSpc>
                <a:spcPct val="100000"/>
              </a:lnSpc>
              <a:buNone/>
            </a:pPr>
            <a:fld id="{888C2F82-9D07-41CC-B9B9-E9200B2EF3B2}" type="slidenum">
              <a:rPr lang="en-GB" sz="1200" b="0" strike="noStrike" spc="-1">
                <a:latin typeface="Times New Roman"/>
              </a:rPr>
              <a:t>61</a:t>
            </a:fld>
            <a:endParaRPr lang="de-DE" sz="1200" b="0" strike="noStrike" spc="-1">
              <a:latin typeface="Times New Roman"/>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8" name="PlaceHolder 1"/>
          <p:cNvSpPr>
            <a:spLocks noGrp="1" noRot="1" noChangeAspect="1"/>
          </p:cNvSpPr>
          <p:nvPr>
            <p:ph type="sldImg"/>
          </p:nvPr>
        </p:nvSpPr>
        <p:spPr>
          <a:xfrm>
            <a:off x="685800" y="1143000"/>
            <a:ext cx="5486400" cy="3086100"/>
          </a:xfrm>
          <a:prstGeom prst="rect">
            <a:avLst/>
          </a:prstGeom>
          <a:ln w="0">
            <a:noFill/>
          </a:ln>
        </p:spPr>
      </p:sp>
      <p:sp>
        <p:nvSpPr>
          <p:cNvPr id="949" name="PlaceHolder 2"/>
          <p:cNvSpPr>
            <a:spLocks noGrp="1"/>
          </p:cNvSpPr>
          <p:nvPr>
            <p:ph type="body"/>
          </p:nvPr>
        </p:nvSpPr>
        <p:spPr>
          <a:xfrm>
            <a:off x="685800" y="4400640"/>
            <a:ext cx="5486040" cy="3600000"/>
          </a:xfrm>
          <a:prstGeom prst="rect">
            <a:avLst/>
          </a:prstGeom>
          <a:noFill/>
          <a:ln w="0">
            <a:noFill/>
          </a:ln>
        </p:spPr>
        <p:txBody>
          <a:bodyPr anchor="t">
            <a:noAutofit/>
          </a:bodyPr>
          <a:lstStyle/>
          <a:p>
            <a:endParaRPr lang="de-DE" sz="2000" b="0" strike="noStrike" spc="-1">
              <a:latin typeface="Arial"/>
            </a:endParaRPr>
          </a:p>
        </p:txBody>
      </p:sp>
      <p:sp>
        <p:nvSpPr>
          <p:cNvPr id="950" name="PlaceHolder 3"/>
          <p:cNvSpPr>
            <a:spLocks noGrp="1"/>
          </p:cNvSpPr>
          <p:nvPr>
            <p:ph type="sldNum"/>
          </p:nvPr>
        </p:nvSpPr>
        <p:spPr>
          <a:xfrm>
            <a:off x="3884760" y="8685360"/>
            <a:ext cx="2971440" cy="458280"/>
          </a:xfrm>
          <a:prstGeom prst="rect">
            <a:avLst/>
          </a:prstGeom>
          <a:noFill/>
          <a:ln w="0">
            <a:noFill/>
          </a:ln>
        </p:spPr>
        <p:txBody>
          <a:bodyPr anchor="b">
            <a:noAutofit/>
          </a:bodyPr>
          <a:lstStyle/>
          <a:p>
            <a:pPr algn="r">
              <a:lnSpc>
                <a:spcPct val="100000"/>
              </a:lnSpc>
              <a:buNone/>
            </a:pPr>
            <a:fld id="{055579B6-CE62-466A-81D5-27B3846D4C65}" type="slidenum">
              <a:rPr lang="en-GB" sz="1200" b="0" strike="noStrike" spc="-1">
                <a:latin typeface="Times New Roman"/>
              </a:rPr>
              <a:t>62</a:t>
            </a:fld>
            <a:endParaRPr lang="de-DE" sz="1200" b="0" strike="noStrike" spc="-1">
              <a:latin typeface="Times New Roman"/>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9356A0BD-F0A7-4645-9B41-1223B8895C0B}" type="slidenum">
              <a:rPr lang="en-GB" smtClean="0"/>
              <a:t>63</a:t>
            </a:fld>
            <a:endParaRPr lang="en-GB"/>
          </a:p>
        </p:txBody>
      </p:sp>
    </p:spTree>
    <p:extLst>
      <p:ext uri="{BB962C8B-B14F-4D97-AF65-F5344CB8AC3E}">
        <p14:creationId xmlns:p14="http://schemas.microsoft.com/office/powerpoint/2010/main" val="303573443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9356A0BD-F0A7-4645-9B41-1223B8895C0B}" type="slidenum">
              <a:rPr lang="en-GB" smtClean="0"/>
              <a:t>64</a:t>
            </a:fld>
            <a:endParaRPr lang="en-GB"/>
          </a:p>
        </p:txBody>
      </p:sp>
    </p:spTree>
    <p:extLst>
      <p:ext uri="{BB962C8B-B14F-4D97-AF65-F5344CB8AC3E}">
        <p14:creationId xmlns:p14="http://schemas.microsoft.com/office/powerpoint/2010/main" val="206400703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p:txBody>
      </p:sp>
      <p:sp>
        <p:nvSpPr>
          <p:cNvPr id="4" name="Foliennummernplatzhalter 3"/>
          <p:cNvSpPr>
            <a:spLocks noGrp="1"/>
          </p:cNvSpPr>
          <p:nvPr>
            <p:ph type="sldNum" sz="quarter" idx="5"/>
          </p:nvPr>
        </p:nvSpPr>
        <p:spPr/>
        <p:txBody>
          <a:bodyPr/>
          <a:lstStyle/>
          <a:p>
            <a:fld id="{9356A0BD-F0A7-4645-9B41-1223B8895C0B}" type="slidenum">
              <a:rPr lang="en-GB" smtClean="0"/>
              <a:t>66</a:t>
            </a:fld>
            <a:endParaRPr lang="en-GB"/>
          </a:p>
        </p:txBody>
      </p:sp>
    </p:spTree>
    <p:extLst>
      <p:ext uri="{BB962C8B-B14F-4D97-AF65-F5344CB8AC3E}">
        <p14:creationId xmlns:p14="http://schemas.microsoft.com/office/powerpoint/2010/main" val="40856398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cs typeface="Calibri"/>
            </a:endParaRPr>
          </a:p>
        </p:txBody>
      </p:sp>
      <p:sp>
        <p:nvSpPr>
          <p:cNvPr id="4" name="Foliennummernplatzhalter 3"/>
          <p:cNvSpPr>
            <a:spLocks noGrp="1"/>
          </p:cNvSpPr>
          <p:nvPr>
            <p:ph type="sldNum" sz="quarter" idx="5"/>
          </p:nvPr>
        </p:nvSpPr>
        <p:spPr/>
        <p:txBody>
          <a:bodyPr/>
          <a:lstStyle/>
          <a:p>
            <a:fld id="{627A6BAF-53A7-4ACA-A448-5947C6256F17}" type="slidenum">
              <a:rPr lang="en-GB" smtClean="0"/>
              <a:t>6</a:t>
            </a:fld>
            <a:endParaRPr lang="en-GB"/>
          </a:p>
        </p:txBody>
      </p:sp>
    </p:spTree>
    <p:extLst>
      <p:ext uri="{BB962C8B-B14F-4D97-AF65-F5344CB8AC3E}">
        <p14:creationId xmlns:p14="http://schemas.microsoft.com/office/powerpoint/2010/main" val="28419877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ea typeface="Calibri"/>
                <a:cs typeface="Calibri"/>
              </a:rPr>
              <a:t>Partizipation für alle Menschen</a:t>
            </a:r>
          </a:p>
          <a:p>
            <a:r>
              <a:rPr lang="de-DE">
                <a:ea typeface="Calibri"/>
                <a:cs typeface="Calibri"/>
              </a:rPr>
              <a:t>Grundlegende Definitionen und Merkmale</a:t>
            </a:r>
          </a:p>
          <a:p>
            <a:endParaRPr lang="de-DE">
              <a:ea typeface="Calibri"/>
              <a:cs typeface="Calibri"/>
            </a:endParaRPr>
          </a:p>
          <a:p>
            <a:pPr marL="171450" indent="-171450">
              <a:lnSpc>
                <a:spcPct val="120000"/>
              </a:lnSpc>
              <a:spcBef>
                <a:spcPts val="1400"/>
              </a:spcBef>
              <a:buFont typeface="Arial"/>
              <a:buChar char="•"/>
            </a:pPr>
            <a:r>
              <a:rPr lang="de-AT"/>
              <a:t>Schulen haben große Verantwortung für passive und aktive Partizipation (</a:t>
            </a:r>
            <a:r>
              <a:rPr lang="de-AT" err="1"/>
              <a:t>Loffredo</a:t>
            </a:r>
            <a:r>
              <a:rPr lang="de-AT"/>
              <a:t>, 2016) </a:t>
            </a:r>
            <a:endParaRPr lang="de-AT">
              <a:cs typeface="Calibri"/>
            </a:endParaRPr>
          </a:p>
          <a:p>
            <a:pPr marL="171450" indent="-171450">
              <a:lnSpc>
                <a:spcPct val="120000"/>
              </a:lnSpc>
              <a:spcBef>
                <a:spcPts val="1400"/>
              </a:spcBef>
              <a:buFont typeface="Arial"/>
              <a:buChar char="•"/>
            </a:pPr>
            <a:r>
              <a:rPr lang="de-AT"/>
              <a:t>Zusammenarbeit mit Museen - Zugang für Marginalisierte (Sanders-</a:t>
            </a:r>
            <a:r>
              <a:rPr lang="de-AT" err="1"/>
              <a:t>Bustle</a:t>
            </a:r>
            <a:r>
              <a:rPr lang="de-AT"/>
              <a:t>, 2020)</a:t>
            </a:r>
            <a:endParaRPr lang="de-AT">
              <a:cs typeface="Calibri"/>
            </a:endParaRPr>
          </a:p>
          <a:p>
            <a:pPr marL="171450" indent="-171450">
              <a:lnSpc>
                <a:spcPct val="120000"/>
              </a:lnSpc>
              <a:spcBef>
                <a:spcPts val="1400"/>
              </a:spcBef>
              <a:buFont typeface="Arial"/>
              <a:buChar char="•"/>
            </a:pPr>
            <a:endParaRPr lang="de-AT">
              <a:ea typeface="Calibri"/>
              <a:cs typeface="Calibri"/>
            </a:endParaRPr>
          </a:p>
          <a:p>
            <a:endParaRPr lang="de-DE">
              <a:ea typeface="Calibri"/>
              <a:cs typeface="Calibri"/>
            </a:endParaRPr>
          </a:p>
        </p:txBody>
      </p:sp>
      <p:sp>
        <p:nvSpPr>
          <p:cNvPr id="4" name="Foliennummernplatzhalter 3"/>
          <p:cNvSpPr>
            <a:spLocks noGrp="1"/>
          </p:cNvSpPr>
          <p:nvPr>
            <p:ph type="sldNum" sz="quarter" idx="5"/>
          </p:nvPr>
        </p:nvSpPr>
        <p:spPr/>
        <p:txBody>
          <a:bodyPr/>
          <a:lstStyle/>
          <a:p>
            <a:fld id="{627A6BAF-53A7-4ACA-A448-5947C6256F17}" type="slidenum">
              <a:rPr lang="en-GB" smtClean="0"/>
              <a:t>8</a:t>
            </a:fld>
            <a:endParaRPr lang="en-GB"/>
          </a:p>
        </p:txBody>
      </p:sp>
    </p:spTree>
    <p:extLst>
      <p:ext uri="{BB962C8B-B14F-4D97-AF65-F5344CB8AC3E}">
        <p14:creationId xmlns:p14="http://schemas.microsoft.com/office/powerpoint/2010/main" val="28444805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r>
              <a:rPr lang="de-AT" dirty="0"/>
              <a:t>Lt. Hinz (2002) müssen für eine gelingende Teilhabe aller Menschen im Kontext von Kunst- und Kultureinrichtungen drei verschiedene externe und interne Aspekte Berücksichtigung finden, die wiederum organisatorisch, methodisch bzw. personell umgesetzt werden. </a:t>
            </a:r>
            <a:endParaRPr lang="de-DE" dirty="0"/>
          </a:p>
          <a:p>
            <a:r>
              <a:rPr lang="de-AT" dirty="0"/>
              <a:t>So wird das Überwinden von Barrieren, um eine allgemeine Zugänglichkeit (physisch und kommunikativ) zu schaffen, als eine der drei wesentlichen Gelingensbedingungen angesehen. </a:t>
            </a:r>
            <a:endParaRPr lang="en-US" dirty="0"/>
          </a:p>
          <a:p>
            <a:r>
              <a:rPr lang="de-AT" dirty="0"/>
              <a:t>Der zweite Bereich umfasst die Überwindung interner Hindernisse durch die Eröffnung unterschiedlichster Wahrnehmungsmöglichkeiten. Das Verfassen von Informationen in leichter Sprache, die Möglichkeit der Rezeption der Angebote über verschiedene Wahrnehmungskanäle und die Möglichkeit der aktiven Auseinandersetzung mit den Ausstellungsobjekten sind in diesem Bereich als wesentliche Elemente zu nennen. Der dritte Aspekt betrifft die Schaffung eines Zugehörigkeitsgefühls durch eine breite Darstellung der Vielfalt der Gesellschaft. </a:t>
            </a:r>
            <a:endParaRPr lang="en-US" dirty="0"/>
          </a:p>
          <a:p>
            <a:r>
              <a:rPr lang="de-AT" dirty="0"/>
              <a:t>Diese Heterogenität wertschätzend aufzuzeigen und sie innerhalb des Museums widerzuspiegeln, ist Aufgabe und somit eine Gelingensbedingung inklusiver Methodik (Hinz 2002).</a:t>
            </a:r>
          </a:p>
          <a:p>
            <a:endParaRPr lang="de-AT" dirty="0"/>
          </a:p>
          <a:p>
            <a:r>
              <a:rPr lang="de-AT" dirty="0"/>
              <a:t>Der Mehrwert durch eine derart erweiterte Zugänglichkeit von Kunst und Kultur wird für alle Museumsbesucher*innen, die ebenfalls von der Möglichkeit dieses größeren Erfahrungsfeldes profitieren, spür- und erlebbar (Maaß 2007, p. 22).</a:t>
            </a:r>
          </a:p>
          <a:p>
            <a:endParaRPr lang="de-DE" dirty="0">
              <a:cs typeface="Calibri"/>
            </a:endParaRPr>
          </a:p>
        </p:txBody>
      </p:sp>
      <p:sp>
        <p:nvSpPr>
          <p:cNvPr id="4" name="Foliennummernplatzhalter 3"/>
          <p:cNvSpPr>
            <a:spLocks noGrp="1"/>
          </p:cNvSpPr>
          <p:nvPr>
            <p:ph type="sldNum" sz="quarter" idx="5"/>
          </p:nvPr>
        </p:nvSpPr>
        <p:spPr/>
        <p:txBody>
          <a:bodyPr/>
          <a:lstStyle/>
          <a:p>
            <a:fld id="{627A6BAF-53A7-4ACA-A448-5947C6256F17}" type="slidenum">
              <a:rPr lang="en-GB" smtClean="0"/>
              <a:t>9</a:t>
            </a:fld>
            <a:endParaRPr lang="en-GB"/>
          </a:p>
        </p:txBody>
      </p:sp>
    </p:spTree>
    <p:extLst>
      <p:ext uri="{BB962C8B-B14F-4D97-AF65-F5344CB8AC3E}">
        <p14:creationId xmlns:p14="http://schemas.microsoft.com/office/powerpoint/2010/main" val="21747472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cs typeface="Calibri"/>
            </a:endParaRPr>
          </a:p>
        </p:txBody>
      </p:sp>
      <p:sp>
        <p:nvSpPr>
          <p:cNvPr id="4" name="Foliennummernplatzhalter 3"/>
          <p:cNvSpPr>
            <a:spLocks noGrp="1"/>
          </p:cNvSpPr>
          <p:nvPr>
            <p:ph type="sldNum" sz="quarter" idx="5"/>
          </p:nvPr>
        </p:nvSpPr>
        <p:spPr/>
        <p:txBody>
          <a:bodyPr/>
          <a:lstStyle/>
          <a:p>
            <a:fld id="{627A6BAF-53A7-4ACA-A448-5947C6256F17}" type="slidenum">
              <a:rPr lang="en-GB" smtClean="0"/>
              <a:t>10</a:t>
            </a:fld>
            <a:endParaRPr lang="en-GB"/>
          </a:p>
        </p:txBody>
      </p:sp>
    </p:spTree>
    <p:extLst>
      <p:ext uri="{BB962C8B-B14F-4D97-AF65-F5344CB8AC3E}">
        <p14:creationId xmlns:p14="http://schemas.microsoft.com/office/powerpoint/2010/main" val="12076984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1261864" y="1635646"/>
            <a:ext cx="7630616" cy="1102519"/>
          </a:xfrm>
        </p:spPr>
        <p:txBody>
          <a:bodyPr/>
          <a:lstStyle>
            <a:lvl1pPr>
              <a:defRPr>
                <a:solidFill>
                  <a:srgbClr val="DC9E00"/>
                </a:solidFill>
                <a:latin typeface="+mj-lt"/>
              </a:defRPr>
            </a:lvl1pPr>
          </a:lstStyle>
          <a:p>
            <a:r>
              <a:rPr lang="de-DE"/>
              <a:t>Mastertitelformat bearbeiten</a:t>
            </a:r>
            <a:endParaRPr lang="de-AT"/>
          </a:p>
        </p:txBody>
      </p:sp>
      <p:sp>
        <p:nvSpPr>
          <p:cNvPr id="3" name="Untertitel 2"/>
          <p:cNvSpPr>
            <a:spLocks noGrp="1"/>
          </p:cNvSpPr>
          <p:nvPr>
            <p:ph type="subTitle" idx="1"/>
          </p:nvPr>
        </p:nvSpPr>
        <p:spPr>
          <a:xfrm>
            <a:off x="1803648" y="2914650"/>
            <a:ext cx="7088832" cy="1314450"/>
          </a:xfrm>
        </p:spPr>
        <p:txBody>
          <a:bodyPr/>
          <a:lstStyle>
            <a:lvl1pPr marL="0" indent="0" algn="ctr">
              <a:buNone/>
              <a:defRPr>
                <a:solidFill>
                  <a:schemeClr val="tx1">
                    <a:tint val="75000"/>
                  </a:schemeClr>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Master-Untertitelformat bearbeiten</a:t>
            </a:r>
            <a:endParaRPr lang="de-AT"/>
          </a:p>
        </p:txBody>
      </p:sp>
      <p:sp>
        <p:nvSpPr>
          <p:cNvPr id="4" name="Datumsplatzhalter 3"/>
          <p:cNvSpPr>
            <a:spLocks noGrp="1"/>
          </p:cNvSpPr>
          <p:nvPr>
            <p:ph type="dt" sz="half" idx="10"/>
          </p:nvPr>
        </p:nvSpPr>
        <p:spPr>
          <a:xfrm>
            <a:off x="1043608" y="4731990"/>
            <a:ext cx="2133600" cy="273844"/>
          </a:xfrm>
        </p:spPr>
        <p:txBody>
          <a:bodyPr/>
          <a:lstStyle/>
          <a:p>
            <a:fld id="{87281E16-35CC-4F0A-B55C-8066EFC14ABF}" type="datetimeFigureOut">
              <a:rPr lang="de-AT" smtClean="0"/>
              <a:t>30.09.2022</a:t>
            </a:fld>
            <a:endParaRPr lang="de-AT"/>
          </a:p>
        </p:txBody>
      </p:sp>
      <p:sp>
        <p:nvSpPr>
          <p:cNvPr id="5" name="Fußzeilenplatzhalter 4"/>
          <p:cNvSpPr>
            <a:spLocks noGrp="1"/>
          </p:cNvSpPr>
          <p:nvPr>
            <p:ph type="ftr" sz="quarter" idx="11"/>
          </p:nvPr>
        </p:nvSpPr>
        <p:spPr>
          <a:xfrm>
            <a:off x="3545904" y="4767263"/>
            <a:ext cx="2895600" cy="273844"/>
          </a:xfrm>
        </p:spPr>
        <p:txBody>
          <a:bodyPr/>
          <a:lstStyle/>
          <a:p>
            <a:endParaRPr lang="de-AT"/>
          </a:p>
        </p:txBody>
      </p:sp>
      <p:sp>
        <p:nvSpPr>
          <p:cNvPr id="6" name="Foliennummernplatzhalter 5"/>
          <p:cNvSpPr>
            <a:spLocks noGrp="1"/>
          </p:cNvSpPr>
          <p:nvPr>
            <p:ph type="sldNum" sz="quarter" idx="12"/>
          </p:nvPr>
        </p:nvSpPr>
        <p:spPr>
          <a:xfrm>
            <a:off x="6974904" y="4767263"/>
            <a:ext cx="2133600" cy="273844"/>
          </a:xfrm>
        </p:spPr>
        <p:txBody>
          <a:bodyPr/>
          <a:lstStyle/>
          <a:p>
            <a:fld id="{BB19BE38-3A2E-4E49-9F5F-538F167008FE}" type="slidenum">
              <a:rPr lang="de-AT" smtClean="0"/>
              <a:t>‹Nr.›</a:t>
            </a:fld>
            <a:endParaRPr lang="de-AT"/>
          </a:p>
        </p:txBody>
      </p:sp>
    </p:spTree>
    <p:extLst>
      <p:ext uri="{BB962C8B-B14F-4D97-AF65-F5344CB8AC3E}">
        <p14:creationId xmlns:p14="http://schemas.microsoft.com/office/powerpoint/2010/main" val="25420614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043608" y="204787"/>
            <a:ext cx="3024336" cy="871538"/>
          </a:xfrm>
        </p:spPr>
        <p:txBody>
          <a:bodyPr anchor="b"/>
          <a:lstStyle>
            <a:lvl1pPr algn="l">
              <a:defRPr sz="2000" b="1"/>
            </a:lvl1pPr>
          </a:lstStyle>
          <a:p>
            <a:r>
              <a:rPr lang="de-DE"/>
              <a:t>Mastertitelformat bearbeiten</a:t>
            </a:r>
            <a:endParaRPr lang="de-AT"/>
          </a:p>
        </p:txBody>
      </p:sp>
      <p:sp>
        <p:nvSpPr>
          <p:cNvPr id="3" name="Inhaltsplatzhalter 2"/>
          <p:cNvSpPr>
            <a:spLocks noGrp="1"/>
          </p:cNvSpPr>
          <p:nvPr>
            <p:ph idx="1"/>
          </p:nvPr>
        </p:nvSpPr>
        <p:spPr>
          <a:xfrm>
            <a:off x="4067944" y="195486"/>
            <a:ext cx="483488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Textplatzhalter 3"/>
          <p:cNvSpPr>
            <a:spLocks noGrp="1"/>
          </p:cNvSpPr>
          <p:nvPr>
            <p:ph type="body" sz="half" idx="2"/>
          </p:nvPr>
        </p:nvSpPr>
        <p:spPr>
          <a:xfrm>
            <a:off x="1043608" y="1076326"/>
            <a:ext cx="3024336"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5" name="Datumsplatzhalter 4"/>
          <p:cNvSpPr>
            <a:spLocks noGrp="1"/>
          </p:cNvSpPr>
          <p:nvPr>
            <p:ph type="dt" sz="half" idx="10"/>
          </p:nvPr>
        </p:nvSpPr>
        <p:spPr/>
        <p:txBody>
          <a:bodyPr/>
          <a:lstStyle/>
          <a:p>
            <a:fld id="{87281E16-35CC-4F0A-B55C-8066EFC14ABF}" type="datetimeFigureOut">
              <a:rPr lang="de-AT" smtClean="0"/>
              <a:t>30.09.2022</a:t>
            </a:fld>
            <a:endParaRPr lang="de-AT"/>
          </a:p>
        </p:txBody>
      </p:sp>
      <p:sp>
        <p:nvSpPr>
          <p:cNvPr id="6" name="Fußzeilenplatzhalter 5"/>
          <p:cNvSpPr>
            <a:spLocks noGrp="1"/>
          </p:cNvSpPr>
          <p:nvPr>
            <p:ph type="ftr" sz="quarter" idx="11"/>
          </p:nvPr>
        </p:nvSpPr>
        <p:spPr/>
        <p:txBody>
          <a:bodyPr/>
          <a:lstStyle/>
          <a:p>
            <a:endParaRPr lang="de-AT"/>
          </a:p>
        </p:txBody>
      </p:sp>
      <p:sp>
        <p:nvSpPr>
          <p:cNvPr id="7" name="Foliennummernplatzhalter 6"/>
          <p:cNvSpPr>
            <a:spLocks noGrp="1"/>
          </p:cNvSpPr>
          <p:nvPr>
            <p:ph type="sldNum" sz="quarter" idx="12"/>
          </p:nvPr>
        </p:nvSpPr>
        <p:spPr/>
        <p:txBody>
          <a:bodyPr/>
          <a:lstStyle/>
          <a:p>
            <a:fld id="{BB19BE38-3A2E-4E49-9F5F-538F167008FE}" type="slidenum">
              <a:rPr lang="de-AT" smtClean="0"/>
              <a:t>‹Nr.›</a:t>
            </a:fld>
            <a:endParaRPr lang="de-AT"/>
          </a:p>
        </p:txBody>
      </p:sp>
    </p:spTree>
    <p:extLst>
      <p:ext uri="{BB962C8B-B14F-4D97-AF65-F5344CB8AC3E}">
        <p14:creationId xmlns:p14="http://schemas.microsoft.com/office/powerpoint/2010/main" val="27192718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2325960" y="3600450"/>
            <a:ext cx="5486400" cy="425054"/>
          </a:xfrm>
        </p:spPr>
        <p:txBody>
          <a:bodyPr anchor="b"/>
          <a:lstStyle>
            <a:lvl1pPr algn="l">
              <a:defRPr sz="2000" b="1"/>
            </a:lvl1pPr>
          </a:lstStyle>
          <a:p>
            <a:r>
              <a:rPr lang="de-DE"/>
              <a:t>Mastertitelformat bearbeiten</a:t>
            </a:r>
            <a:endParaRPr lang="de-AT"/>
          </a:p>
        </p:txBody>
      </p:sp>
      <p:sp>
        <p:nvSpPr>
          <p:cNvPr id="3" name="Bildplatzhalter 2"/>
          <p:cNvSpPr>
            <a:spLocks noGrp="1"/>
          </p:cNvSpPr>
          <p:nvPr>
            <p:ph type="pic" idx="1"/>
          </p:nvPr>
        </p:nvSpPr>
        <p:spPr>
          <a:xfrm>
            <a:off x="2325960"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a:t>Bild durch Klicken auf Symbol hinzufügen</a:t>
            </a:r>
            <a:endParaRPr lang="de-AT"/>
          </a:p>
        </p:txBody>
      </p:sp>
      <p:sp>
        <p:nvSpPr>
          <p:cNvPr id="4" name="Textplatzhalter 3"/>
          <p:cNvSpPr>
            <a:spLocks noGrp="1"/>
          </p:cNvSpPr>
          <p:nvPr>
            <p:ph type="body" sz="half" idx="2"/>
          </p:nvPr>
        </p:nvSpPr>
        <p:spPr>
          <a:xfrm>
            <a:off x="2325960"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5" name="Datumsplatzhalter 4"/>
          <p:cNvSpPr>
            <a:spLocks noGrp="1"/>
          </p:cNvSpPr>
          <p:nvPr>
            <p:ph type="dt" sz="half" idx="10"/>
          </p:nvPr>
        </p:nvSpPr>
        <p:spPr/>
        <p:txBody>
          <a:bodyPr/>
          <a:lstStyle/>
          <a:p>
            <a:fld id="{87281E16-35CC-4F0A-B55C-8066EFC14ABF}" type="datetimeFigureOut">
              <a:rPr lang="de-AT" smtClean="0"/>
              <a:t>30.09.2022</a:t>
            </a:fld>
            <a:endParaRPr lang="de-AT"/>
          </a:p>
        </p:txBody>
      </p:sp>
      <p:sp>
        <p:nvSpPr>
          <p:cNvPr id="6" name="Fußzeilenplatzhalter 5"/>
          <p:cNvSpPr>
            <a:spLocks noGrp="1"/>
          </p:cNvSpPr>
          <p:nvPr>
            <p:ph type="ftr" sz="quarter" idx="11"/>
          </p:nvPr>
        </p:nvSpPr>
        <p:spPr/>
        <p:txBody>
          <a:bodyPr/>
          <a:lstStyle/>
          <a:p>
            <a:endParaRPr lang="de-AT"/>
          </a:p>
        </p:txBody>
      </p:sp>
      <p:sp>
        <p:nvSpPr>
          <p:cNvPr id="7" name="Foliennummernplatzhalter 6"/>
          <p:cNvSpPr>
            <a:spLocks noGrp="1"/>
          </p:cNvSpPr>
          <p:nvPr>
            <p:ph type="sldNum" sz="quarter" idx="12"/>
          </p:nvPr>
        </p:nvSpPr>
        <p:spPr/>
        <p:txBody>
          <a:bodyPr/>
          <a:lstStyle/>
          <a:p>
            <a:fld id="{BB19BE38-3A2E-4E49-9F5F-538F167008FE}" type="slidenum">
              <a:rPr lang="de-AT" smtClean="0"/>
              <a:t>‹Nr.›</a:t>
            </a:fld>
            <a:endParaRPr lang="de-AT"/>
          </a:p>
        </p:txBody>
      </p:sp>
    </p:spTree>
    <p:extLst>
      <p:ext uri="{BB962C8B-B14F-4D97-AF65-F5344CB8AC3E}">
        <p14:creationId xmlns:p14="http://schemas.microsoft.com/office/powerpoint/2010/main" val="42840790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endParaRPr lang="de-AT"/>
          </a:p>
        </p:txBody>
      </p:sp>
      <p:sp>
        <p:nvSpPr>
          <p:cNvPr id="3" name="Vertikaler Textplatzhalter 2"/>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Datumsplatzhalter 3"/>
          <p:cNvSpPr>
            <a:spLocks noGrp="1"/>
          </p:cNvSpPr>
          <p:nvPr>
            <p:ph type="dt" sz="half" idx="10"/>
          </p:nvPr>
        </p:nvSpPr>
        <p:spPr/>
        <p:txBody>
          <a:bodyPr/>
          <a:lstStyle/>
          <a:p>
            <a:fld id="{87281E16-35CC-4F0A-B55C-8066EFC14ABF}" type="datetimeFigureOut">
              <a:rPr lang="de-AT" smtClean="0"/>
              <a:t>30.09.2022</a:t>
            </a:fld>
            <a:endParaRPr lang="de-AT"/>
          </a:p>
        </p:txBody>
      </p:sp>
      <p:sp>
        <p:nvSpPr>
          <p:cNvPr id="5" name="Fußzeilenplatzhalter 4"/>
          <p:cNvSpPr>
            <a:spLocks noGrp="1"/>
          </p:cNvSpPr>
          <p:nvPr>
            <p:ph type="ftr" sz="quarter" idx="11"/>
          </p:nvPr>
        </p:nvSpPr>
        <p:spPr/>
        <p:txBody>
          <a:bodyPr/>
          <a:lstStyle/>
          <a:p>
            <a:endParaRPr lang="de-AT"/>
          </a:p>
        </p:txBody>
      </p:sp>
      <p:sp>
        <p:nvSpPr>
          <p:cNvPr id="6" name="Foliennummernplatzhalter 5"/>
          <p:cNvSpPr>
            <a:spLocks noGrp="1"/>
          </p:cNvSpPr>
          <p:nvPr>
            <p:ph type="sldNum" sz="quarter" idx="12"/>
          </p:nvPr>
        </p:nvSpPr>
        <p:spPr/>
        <p:txBody>
          <a:bodyPr/>
          <a:lstStyle/>
          <a:p>
            <a:fld id="{BB19BE38-3A2E-4E49-9F5F-538F167008FE}" type="slidenum">
              <a:rPr lang="de-AT" smtClean="0"/>
              <a:t>‹Nr.›</a:t>
            </a:fld>
            <a:endParaRPr lang="de-AT"/>
          </a:p>
        </p:txBody>
      </p:sp>
    </p:spTree>
    <p:extLst>
      <p:ext uri="{BB962C8B-B14F-4D97-AF65-F5344CB8AC3E}">
        <p14:creationId xmlns:p14="http://schemas.microsoft.com/office/powerpoint/2010/main" val="41461622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05979"/>
            <a:ext cx="2057400" cy="4388644"/>
          </a:xfrm>
        </p:spPr>
        <p:txBody>
          <a:bodyPr vert="eaVert"/>
          <a:lstStyle/>
          <a:p>
            <a:r>
              <a:rPr lang="de-DE"/>
              <a:t>Mastertitelformat bearbeiten</a:t>
            </a:r>
            <a:endParaRPr lang="de-AT"/>
          </a:p>
        </p:txBody>
      </p:sp>
      <p:sp>
        <p:nvSpPr>
          <p:cNvPr id="3" name="Vertikaler Textplatzhalter 2"/>
          <p:cNvSpPr>
            <a:spLocks noGrp="1"/>
          </p:cNvSpPr>
          <p:nvPr>
            <p:ph type="body" orient="vert" idx="1"/>
          </p:nvPr>
        </p:nvSpPr>
        <p:spPr>
          <a:xfrm>
            <a:off x="457200" y="205979"/>
            <a:ext cx="6019800" cy="4388644"/>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Datumsplatzhalter 3"/>
          <p:cNvSpPr>
            <a:spLocks noGrp="1"/>
          </p:cNvSpPr>
          <p:nvPr>
            <p:ph type="dt" sz="half" idx="10"/>
          </p:nvPr>
        </p:nvSpPr>
        <p:spPr/>
        <p:txBody>
          <a:bodyPr/>
          <a:lstStyle/>
          <a:p>
            <a:fld id="{87281E16-35CC-4F0A-B55C-8066EFC14ABF}" type="datetimeFigureOut">
              <a:rPr lang="de-AT" smtClean="0"/>
              <a:t>30.09.2022</a:t>
            </a:fld>
            <a:endParaRPr lang="de-AT"/>
          </a:p>
        </p:txBody>
      </p:sp>
      <p:sp>
        <p:nvSpPr>
          <p:cNvPr id="5" name="Fußzeilenplatzhalter 4"/>
          <p:cNvSpPr>
            <a:spLocks noGrp="1"/>
          </p:cNvSpPr>
          <p:nvPr>
            <p:ph type="ftr" sz="quarter" idx="11"/>
          </p:nvPr>
        </p:nvSpPr>
        <p:spPr/>
        <p:txBody>
          <a:bodyPr/>
          <a:lstStyle/>
          <a:p>
            <a:endParaRPr lang="de-AT"/>
          </a:p>
        </p:txBody>
      </p:sp>
      <p:sp>
        <p:nvSpPr>
          <p:cNvPr id="6" name="Foliennummernplatzhalter 5"/>
          <p:cNvSpPr>
            <a:spLocks noGrp="1"/>
          </p:cNvSpPr>
          <p:nvPr>
            <p:ph type="sldNum" sz="quarter" idx="12"/>
          </p:nvPr>
        </p:nvSpPr>
        <p:spPr/>
        <p:txBody>
          <a:bodyPr/>
          <a:lstStyle/>
          <a:p>
            <a:fld id="{BB19BE38-3A2E-4E49-9F5F-538F167008FE}" type="slidenum">
              <a:rPr lang="de-AT" smtClean="0"/>
              <a:t>‹Nr.›</a:t>
            </a:fld>
            <a:endParaRPr lang="de-AT"/>
          </a:p>
        </p:txBody>
      </p:sp>
    </p:spTree>
    <p:extLst>
      <p:ext uri="{BB962C8B-B14F-4D97-AF65-F5344CB8AC3E}">
        <p14:creationId xmlns:p14="http://schemas.microsoft.com/office/powerpoint/2010/main" val="11474757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endParaRPr lang="de-AT"/>
          </a:p>
        </p:txBody>
      </p:sp>
      <p:sp>
        <p:nvSpPr>
          <p:cNvPr id="3" name="Datumsplatzhalter 2"/>
          <p:cNvSpPr>
            <a:spLocks noGrp="1"/>
          </p:cNvSpPr>
          <p:nvPr>
            <p:ph type="dt" sz="half" idx="10"/>
          </p:nvPr>
        </p:nvSpPr>
        <p:spPr/>
        <p:txBody>
          <a:bodyPr/>
          <a:lstStyle/>
          <a:p>
            <a:fld id="{87281E16-35CC-4F0A-B55C-8066EFC14ABF}" type="datetimeFigureOut">
              <a:rPr lang="de-AT" smtClean="0"/>
              <a:t>30.09.2022</a:t>
            </a:fld>
            <a:endParaRPr lang="de-AT"/>
          </a:p>
        </p:txBody>
      </p:sp>
      <p:sp>
        <p:nvSpPr>
          <p:cNvPr id="4" name="Fußzeilenplatzhalter 3"/>
          <p:cNvSpPr>
            <a:spLocks noGrp="1"/>
          </p:cNvSpPr>
          <p:nvPr>
            <p:ph type="ftr" sz="quarter" idx="11"/>
          </p:nvPr>
        </p:nvSpPr>
        <p:spPr/>
        <p:txBody>
          <a:bodyPr/>
          <a:lstStyle/>
          <a:p>
            <a:endParaRPr lang="de-AT"/>
          </a:p>
        </p:txBody>
      </p:sp>
      <p:sp>
        <p:nvSpPr>
          <p:cNvPr id="5" name="Foliennummernplatzhalter 4"/>
          <p:cNvSpPr>
            <a:spLocks noGrp="1"/>
          </p:cNvSpPr>
          <p:nvPr>
            <p:ph type="sldNum" sz="quarter" idx="12"/>
          </p:nvPr>
        </p:nvSpPr>
        <p:spPr/>
        <p:txBody>
          <a:bodyPr/>
          <a:lstStyle/>
          <a:p>
            <a:fld id="{BB19BE38-3A2E-4E49-9F5F-538F167008FE}" type="slidenum">
              <a:rPr lang="de-AT" smtClean="0"/>
              <a:t>‹Nr.›</a:t>
            </a:fld>
            <a:endParaRPr lang="de-AT"/>
          </a:p>
        </p:txBody>
      </p:sp>
    </p:spTree>
    <p:extLst>
      <p:ext uri="{BB962C8B-B14F-4D97-AF65-F5344CB8AC3E}">
        <p14:creationId xmlns:p14="http://schemas.microsoft.com/office/powerpoint/2010/main" val="32637705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9" name="PlaceHolder 1"/>
          <p:cNvSpPr>
            <a:spLocks noGrp="1"/>
          </p:cNvSpPr>
          <p:nvPr>
            <p:ph type="title"/>
          </p:nvPr>
        </p:nvSpPr>
        <p:spPr>
          <a:xfrm>
            <a:off x="971640" y="205920"/>
            <a:ext cx="7920360" cy="856800"/>
          </a:xfrm>
          <a:prstGeom prst="rect">
            <a:avLst/>
          </a:prstGeom>
          <a:noFill/>
          <a:ln w="0">
            <a:noFill/>
          </a:ln>
        </p:spPr>
        <p:txBody>
          <a:bodyPr lIns="0" tIns="0" rIns="0" bIns="0" anchor="ctr">
            <a:noAutofit/>
          </a:bodyPr>
          <a:lstStyle/>
          <a:p>
            <a:endParaRPr lang="de-DE" sz="1800" b="0" strike="noStrike" spc="-1">
              <a:solidFill>
                <a:srgbClr val="000000"/>
              </a:solidFill>
              <a:latin typeface="Roboto Condensed"/>
            </a:endParaRPr>
          </a:p>
        </p:txBody>
      </p:sp>
      <p:sp>
        <p:nvSpPr>
          <p:cNvPr id="10" name="PlaceHolder 2"/>
          <p:cNvSpPr>
            <a:spLocks noGrp="1"/>
          </p:cNvSpPr>
          <p:nvPr>
            <p:ph type="subTitle"/>
          </p:nvPr>
        </p:nvSpPr>
        <p:spPr>
          <a:xfrm>
            <a:off x="971640" y="1200240"/>
            <a:ext cx="7920360" cy="3394080"/>
          </a:xfrm>
          <a:prstGeom prst="rect">
            <a:avLst/>
          </a:prstGeom>
          <a:noFill/>
          <a:ln w="0">
            <a:noFill/>
          </a:ln>
        </p:spPr>
        <p:txBody>
          <a:bodyPr lIns="0" tIns="0" rIns="0" bIns="0" anchor="ctr">
            <a:noAutofit/>
          </a:bodyPr>
          <a:lstStyle/>
          <a:p>
            <a:pPr algn="ctr">
              <a:buNone/>
            </a:pPr>
            <a:endParaRPr lang="de-DE" sz="3200" b="0" strike="noStrike" spc="-1">
              <a:latin typeface="Arial"/>
            </a:endParaRPr>
          </a:p>
        </p:txBody>
      </p:sp>
    </p:spTree>
    <p:extLst>
      <p:ext uri="{BB962C8B-B14F-4D97-AF65-F5344CB8AC3E}">
        <p14:creationId xmlns:p14="http://schemas.microsoft.com/office/powerpoint/2010/main" val="12189564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1143000" y="841375"/>
            <a:ext cx="6858000" cy="1790700"/>
          </a:xfrm>
        </p:spPr>
        <p:txBody>
          <a:bodyPr anchor="b"/>
          <a:lstStyle>
            <a:lvl1pPr algn="ctr">
              <a:defRPr sz="6000"/>
            </a:lvl1pPr>
          </a:lstStyle>
          <a:p>
            <a:r>
              <a:rPr lang="de-DE"/>
              <a:t>Titelmasterformat durch Klicken bearbeiten</a:t>
            </a:r>
            <a:endParaRPr lang="de-AT"/>
          </a:p>
        </p:txBody>
      </p:sp>
      <p:sp>
        <p:nvSpPr>
          <p:cNvPr id="3" name="Untertitel 2"/>
          <p:cNvSpPr>
            <a:spLocks noGrp="1"/>
          </p:cNvSpPr>
          <p:nvPr>
            <p:ph type="subTitle" idx="1"/>
          </p:nvPr>
        </p:nvSpPr>
        <p:spPr>
          <a:xfrm>
            <a:off x="1143000" y="2701925"/>
            <a:ext cx="6858000" cy="12414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Formatvorlage des Untertitelmasters durch Klicken bearbeiten</a:t>
            </a:r>
            <a:endParaRPr lang="de-AT"/>
          </a:p>
        </p:txBody>
      </p:sp>
      <p:sp>
        <p:nvSpPr>
          <p:cNvPr id="4" name="Datumsplatzhalter 3"/>
          <p:cNvSpPr>
            <a:spLocks noGrp="1"/>
          </p:cNvSpPr>
          <p:nvPr>
            <p:ph type="dt" sz="half" idx="10"/>
          </p:nvPr>
        </p:nvSpPr>
        <p:spPr/>
        <p:txBody>
          <a:bodyPr/>
          <a:lstStyle/>
          <a:p>
            <a:fld id="{6C8B450F-8493-45C6-AB41-B87D015EDE5C}" type="datetimeFigureOut">
              <a:rPr lang="de-AT" smtClean="0"/>
              <a:t>30.09.2022</a:t>
            </a:fld>
            <a:endParaRPr lang="de-AT"/>
          </a:p>
        </p:txBody>
      </p:sp>
      <p:sp>
        <p:nvSpPr>
          <p:cNvPr id="5" name="Fußzeilenplatzhalter 4"/>
          <p:cNvSpPr>
            <a:spLocks noGrp="1"/>
          </p:cNvSpPr>
          <p:nvPr>
            <p:ph type="ftr" sz="quarter" idx="11"/>
          </p:nvPr>
        </p:nvSpPr>
        <p:spPr/>
        <p:txBody>
          <a:bodyPr/>
          <a:lstStyle/>
          <a:p>
            <a:endParaRPr lang="de-AT"/>
          </a:p>
        </p:txBody>
      </p:sp>
      <p:sp>
        <p:nvSpPr>
          <p:cNvPr id="6" name="Foliennummernplatzhalter 5"/>
          <p:cNvSpPr>
            <a:spLocks noGrp="1"/>
          </p:cNvSpPr>
          <p:nvPr>
            <p:ph type="sldNum" sz="quarter" idx="12"/>
          </p:nvPr>
        </p:nvSpPr>
        <p:spPr/>
        <p:txBody>
          <a:bodyPr/>
          <a:lstStyle/>
          <a:p>
            <a:fld id="{DADAA260-B4A9-4437-8366-D368AA0519FA}" type="slidenum">
              <a:rPr lang="de-AT" smtClean="0"/>
              <a:t>‹Nr.›</a:t>
            </a:fld>
            <a:endParaRPr lang="de-AT"/>
          </a:p>
        </p:txBody>
      </p:sp>
    </p:spTree>
    <p:extLst>
      <p:ext uri="{BB962C8B-B14F-4D97-AF65-F5344CB8AC3E}">
        <p14:creationId xmlns:p14="http://schemas.microsoft.com/office/powerpoint/2010/main" val="19461326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AT"/>
          </a:p>
        </p:txBody>
      </p:sp>
      <p:sp>
        <p:nvSpPr>
          <p:cNvPr id="3" name="Inhaltsplatzhalter 2"/>
          <p:cNvSpPr>
            <a:spLocks noGrp="1"/>
          </p:cNvSpPr>
          <p:nvPr>
            <p:ph idx="1"/>
          </p:nvPr>
        </p:nvSpPr>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Datumsplatzhalter 3"/>
          <p:cNvSpPr>
            <a:spLocks noGrp="1"/>
          </p:cNvSpPr>
          <p:nvPr>
            <p:ph type="dt" sz="half" idx="10"/>
          </p:nvPr>
        </p:nvSpPr>
        <p:spPr/>
        <p:txBody>
          <a:bodyPr/>
          <a:lstStyle/>
          <a:p>
            <a:fld id="{6C8B450F-8493-45C6-AB41-B87D015EDE5C}" type="datetimeFigureOut">
              <a:rPr lang="de-AT" smtClean="0"/>
              <a:t>30.09.2022</a:t>
            </a:fld>
            <a:endParaRPr lang="de-AT"/>
          </a:p>
        </p:txBody>
      </p:sp>
      <p:sp>
        <p:nvSpPr>
          <p:cNvPr id="5" name="Fußzeilenplatzhalter 4"/>
          <p:cNvSpPr>
            <a:spLocks noGrp="1"/>
          </p:cNvSpPr>
          <p:nvPr>
            <p:ph type="ftr" sz="quarter" idx="11"/>
          </p:nvPr>
        </p:nvSpPr>
        <p:spPr/>
        <p:txBody>
          <a:bodyPr/>
          <a:lstStyle/>
          <a:p>
            <a:endParaRPr lang="de-AT"/>
          </a:p>
        </p:txBody>
      </p:sp>
      <p:sp>
        <p:nvSpPr>
          <p:cNvPr id="6" name="Foliennummernplatzhalter 5"/>
          <p:cNvSpPr>
            <a:spLocks noGrp="1"/>
          </p:cNvSpPr>
          <p:nvPr>
            <p:ph type="sldNum" sz="quarter" idx="12"/>
          </p:nvPr>
        </p:nvSpPr>
        <p:spPr/>
        <p:txBody>
          <a:bodyPr/>
          <a:lstStyle/>
          <a:p>
            <a:fld id="{DADAA260-B4A9-4437-8366-D368AA0519FA}" type="slidenum">
              <a:rPr lang="de-AT" smtClean="0"/>
              <a:t>‹Nr.›</a:t>
            </a:fld>
            <a:endParaRPr lang="de-AT"/>
          </a:p>
        </p:txBody>
      </p:sp>
    </p:spTree>
    <p:extLst>
      <p:ext uri="{BB962C8B-B14F-4D97-AF65-F5344CB8AC3E}">
        <p14:creationId xmlns:p14="http://schemas.microsoft.com/office/powerpoint/2010/main" val="23733609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23888" y="1282700"/>
            <a:ext cx="7886700" cy="2139950"/>
          </a:xfrm>
        </p:spPr>
        <p:txBody>
          <a:bodyPr anchor="b"/>
          <a:lstStyle>
            <a:lvl1pPr>
              <a:defRPr sz="6000"/>
            </a:lvl1pPr>
          </a:lstStyle>
          <a:p>
            <a:r>
              <a:rPr lang="de-DE"/>
              <a:t>Titelmasterformat durch Klicken bearbeiten</a:t>
            </a:r>
            <a:endParaRPr lang="de-AT"/>
          </a:p>
        </p:txBody>
      </p:sp>
      <p:sp>
        <p:nvSpPr>
          <p:cNvPr id="3" name="Textplatzhalter 2"/>
          <p:cNvSpPr>
            <a:spLocks noGrp="1"/>
          </p:cNvSpPr>
          <p:nvPr>
            <p:ph type="body" idx="1"/>
          </p:nvPr>
        </p:nvSpPr>
        <p:spPr>
          <a:xfrm>
            <a:off x="623888" y="3441700"/>
            <a:ext cx="7886700" cy="1125538"/>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Formatvorlagen des Textmasters bearbeiten</a:t>
            </a:r>
          </a:p>
        </p:txBody>
      </p:sp>
      <p:sp>
        <p:nvSpPr>
          <p:cNvPr id="4" name="Datumsplatzhalter 3"/>
          <p:cNvSpPr>
            <a:spLocks noGrp="1"/>
          </p:cNvSpPr>
          <p:nvPr>
            <p:ph type="dt" sz="half" idx="10"/>
          </p:nvPr>
        </p:nvSpPr>
        <p:spPr/>
        <p:txBody>
          <a:bodyPr/>
          <a:lstStyle/>
          <a:p>
            <a:fld id="{6C8B450F-8493-45C6-AB41-B87D015EDE5C}" type="datetimeFigureOut">
              <a:rPr lang="de-AT" smtClean="0"/>
              <a:t>30.09.2022</a:t>
            </a:fld>
            <a:endParaRPr lang="de-AT"/>
          </a:p>
        </p:txBody>
      </p:sp>
      <p:sp>
        <p:nvSpPr>
          <p:cNvPr id="5" name="Fußzeilenplatzhalter 4"/>
          <p:cNvSpPr>
            <a:spLocks noGrp="1"/>
          </p:cNvSpPr>
          <p:nvPr>
            <p:ph type="ftr" sz="quarter" idx="11"/>
          </p:nvPr>
        </p:nvSpPr>
        <p:spPr/>
        <p:txBody>
          <a:bodyPr/>
          <a:lstStyle/>
          <a:p>
            <a:endParaRPr lang="de-AT"/>
          </a:p>
        </p:txBody>
      </p:sp>
      <p:sp>
        <p:nvSpPr>
          <p:cNvPr id="6" name="Foliennummernplatzhalter 5"/>
          <p:cNvSpPr>
            <a:spLocks noGrp="1"/>
          </p:cNvSpPr>
          <p:nvPr>
            <p:ph type="sldNum" sz="quarter" idx="12"/>
          </p:nvPr>
        </p:nvSpPr>
        <p:spPr/>
        <p:txBody>
          <a:bodyPr/>
          <a:lstStyle/>
          <a:p>
            <a:fld id="{DADAA260-B4A9-4437-8366-D368AA0519FA}" type="slidenum">
              <a:rPr lang="de-AT" smtClean="0"/>
              <a:t>‹Nr.›</a:t>
            </a:fld>
            <a:endParaRPr lang="de-AT"/>
          </a:p>
        </p:txBody>
      </p:sp>
    </p:spTree>
    <p:extLst>
      <p:ext uri="{BB962C8B-B14F-4D97-AF65-F5344CB8AC3E}">
        <p14:creationId xmlns:p14="http://schemas.microsoft.com/office/powerpoint/2010/main" val="14580821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AT"/>
          </a:p>
        </p:txBody>
      </p:sp>
      <p:sp>
        <p:nvSpPr>
          <p:cNvPr id="3" name="Inhaltsplatzhalter 2"/>
          <p:cNvSpPr>
            <a:spLocks noGrp="1"/>
          </p:cNvSpPr>
          <p:nvPr>
            <p:ph sz="half" idx="1"/>
          </p:nvPr>
        </p:nvSpPr>
        <p:spPr>
          <a:xfrm>
            <a:off x="628650" y="1370013"/>
            <a:ext cx="3867150" cy="3262312"/>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Inhaltsplatzhalter 3"/>
          <p:cNvSpPr>
            <a:spLocks noGrp="1"/>
          </p:cNvSpPr>
          <p:nvPr>
            <p:ph sz="half" idx="2"/>
          </p:nvPr>
        </p:nvSpPr>
        <p:spPr>
          <a:xfrm>
            <a:off x="4648200" y="1370013"/>
            <a:ext cx="3867150" cy="3262312"/>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5" name="Datumsplatzhalter 4"/>
          <p:cNvSpPr>
            <a:spLocks noGrp="1"/>
          </p:cNvSpPr>
          <p:nvPr>
            <p:ph type="dt" sz="half" idx="10"/>
          </p:nvPr>
        </p:nvSpPr>
        <p:spPr/>
        <p:txBody>
          <a:bodyPr/>
          <a:lstStyle/>
          <a:p>
            <a:fld id="{6C8B450F-8493-45C6-AB41-B87D015EDE5C}" type="datetimeFigureOut">
              <a:rPr lang="de-AT" smtClean="0"/>
              <a:t>30.09.2022</a:t>
            </a:fld>
            <a:endParaRPr lang="de-AT"/>
          </a:p>
        </p:txBody>
      </p:sp>
      <p:sp>
        <p:nvSpPr>
          <p:cNvPr id="6" name="Fußzeilenplatzhalter 5"/>
          <p:cNvSpPr>
            <a:spLocks noGrp="1"/>
          </p:cNvSpPr>
          <p:nvPr>
            <p:ph type="ftr" sz="quarter" idx="11"/>
          </p:nvPr>
        </p:nvSpPr>
        <p:spPr/>
        <p:txBody>
          <a:bodyPr/>
          <a:lstStyle/>
          <a:p>
            <a:endParaRPr lang="de-AT"/>
          </a:p>
        </p:txBody>
      </p:sp>
      <p:sp>
        <p:nvSpPr>
          <p:cNvPr id="7" name="Foliennummernplatzhalter 6"/>
          <p:cNvSpPr>
            <a:spLocks noGrp="1"/>
          </p:cNvSpPr>
          <p:nvPr>
            <p:ph type="sldNum" sz="quarter" idx="12"/>
          </p:nvPr>
        </p:nvSpPr>
        <p:spPr/>
        <p:txBody>
          <a:bodyPr/>
          <a:lstStyle/>
          <a:p>
            <a:fld id="{DADAA260-B4A9-4437-8366-D368AA0519FA}" type="slidenum">
              <a:rPr lang="de-AT" smtClean="0"/>
              <a:t>‹Nr.›</a:t>
            </a:fld>
            <a:endParaRPr lang="de-AT"/>
          </a:p>
        </p:txBody>
      </p:sp>
    </p:spTree>
    <p:extLst>
      <p:ext uri="{BB962C8B-B14F-4D97-AF65-F5344CB8AC3E}">
        <p14:creationId xmlns:p14="http://schemas.microsoft.com/office/powerpoint/2010/main" val="18670392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endParaRPr lang="de-AT"/>
          </a:p>
        </p:txBody>
      </p:sp>
      <p:sp>
        <p:nvSpPr>
          <p:cNvPr id="3" name="Datumsplatzhalter 2"/>
          <p:cNvSpPr>
            <a:spLocks noGrp="1"/>
          </p:cNvSpPr>
          <p:nvPr>
            <p:ph type="dt" sz="half" idx="10"/>
          </p:nvPr>
        </p:nvSpPr>
        <p:spPr/>
        <p:txBody>
          <a:bodyPr/>
          <a:lstStyle/>
          <a:p>
            <a:fld id="{87281E16-35CC-4F0A-B55C-8066EFC14ABF}" type="datetimeFigureOut">
              <a:rPr lang="de-AT" smtClean="0"/>
              <a:t>30.09.2022</a:t>
            </a:fld>
            <a:endParaRPr lang="de-AT"/>
          </a:p>
        </p:txBody>
      </p:sp>
      <p:sp>
        <p:nvSpPr>
          <p:cNvPr id="4" name="Fußzeilenplatzhalter 3"/>
          <p:cNvSpPr>
            <a:spLocks noGrp="1"/>
          </p:cNvSpPr>
          <p:nvPr>
            <p:ph type="ftr" sz="quarter" idx="11"/>
          </p:nvPr>
        </p:nvSpPr>
        <p:spPr/>
        <p:txBody>
          <a:bodyPr/>
          <a:lstStyle/>
          <a:p>
            <a:endParaRPr lang="de-AT"/>
          </a:p>
        </p:txBody>
      </p:sp>
      <p:sp>
        <p:nvSpPr>
          <p:cNvPr id="5" name="Foliennummernplatzhalter 4"/>
          <p:cNvSpPr>
            <a:spLocks noGrp="1"/>
          </p:cNvSpPr>
          <p:nvPr>
            <p:ph type="sldNum" sz="quarter" idx="12"/>
          </p:nvPr>
        </p:nvSpPr>
        <p:spPr/>
        <p:txBody>
          <a:bodyPr/>
          <a:lstStyle/>
          <a:p>
            <a:fld id="{BB19BE38-3A2E-4E49-9F5F-538F167008FE}" type="slidenum">
              <a:rPr lang="de-AT" smtClean="0"/>
              <a:t>‹Nr.›</a:t>
            </a:fld>
            <a:endParaRPr lang="de-AT"/>
          </a:p>
        </p:txBody>
      </p:sp>
    </p:spTree>
    <p:extLst>
      <p:ext uri="{BB962C8B-B14F-4D97-AF65-F5344CB8AC3E}">
        <p14:creationId xmlns:p14="http://schemas.microsoft.com/office/powerpoint/2010/main" val="23560596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630238" y="274638"/>
            <a:ext cx="7886700" cy="993775"/>
          </a:xfrm>
        </p:spPr>
        <p:txBody>
          <a:bodyPr/>
          <a:lstStyle/>
          <a:p>
            <a:r>
              <a:rPr lang="de-DE"/>
              <a:t>Titelmasterformat durch Klicken bearbeiten</a:t>
            </a:r>
            <a:endParaRPr lang="de-AT"/>
          </a:p>
        </p:txBody>
      </p:sp>
      <p:sp>
        <p:nvSpPr>
          <p:cNvPr id="3" name="Textplatzhalter 2"/>
          <p:cNvSpPr>
            <a:spLocks noGrp="1"/>
          </p:cNvSpPr>
          <p:nvPr>
            <p:ph type="body" idx="1"/>
          </p:nvPr>
        </p:nvSpPr>
        <p:spPr>
          <a:xfrm>
            <a:off x="630238" y="1260475"/>
            <a:ext cx="3868737"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Formatvorlagen des Textmasters bearbeiten</a:t>
            </a:r>
          </a:p>
        </p:txBody>
      </p:sp>
      <p:sp>
        <p:nvSpPr>
          <p:cNvPr id="4" name="Inhaltsplatzhalter 3"/>
          <p:cNvSpPr>
            <a:spLocks noGrp="1"/>
          </p:cNvSpPr>
          <p:nvPr>
            <p:ph sz="half" idx="2"/>
          </p:nvPr>
        </p:nvSpPr>
        <p:spPr>
          <a:xfrm>
            <a:off x="630238" y="1879600"/>
            <a:ext cx="3868737" cy="2762250"/>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5" name="Textplatzhalter 4"/>
          <p:cNvSpPr>
            <a:spLocks noGrp="1"/>
          </p:cNvSpPr>
          <p:nvPr>
            <p:ph type="body" sz="quarter" idx="3"/>
          </p:nvPr>
        </p:nvSpPr>
        <p:spPr>
          <a:xfrm>
            <a:off x="4629150" y="1260475"/>
            <a:ext cx="3887788"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Formatvorlagen des Textmasters bearbeiten</a:t>
            </a:r>
          </a:p>
        </p:txBody>
      </p:sp>
      <p:sp>
        <p:nvSpPr>
          <p:cNvPr id="6" name="Inhaltsplatzhalter 5"/>
          <p:cNvSpPr>
            <a:spLocks noGrp="1"/>
          </p:cNvSpPr>
          <p:nvPr>
            <p:ph sz="quarter" idx="4"/>
          </p:nvPr>
        </p:nvSpPr>
        <p:spPr>
          <a:xfrm>
            <a:off x="4629150" y="1879600"/>
            <a:ext cx="3887788" cy="2762250"/>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7" name="Datumsplatzhalter 6"/>
          <p:cNvSpPr>
            <a:spLocks noGrp="1"/>
          </p:cNvSpPr>
          <p:nvPr>
            <p:ph type="dt" sz="half" idx="10"/>
          </p:nvPr>
        </p:nvSpPr>
        <p:spPr/>
        <p:txBody>
          <a:bodyPr/>
          <a:lstStyle/>
          <a:p>
            <a:fld id="{6C8B450F-8493-45C6-AB41-B87D015EDE5C}" type="datetimeFigureOut">
              <a:rPr lang="de-AT" smtClean="0"/>
              <a:t>30.09.2022</a:t>
            </a:fld>
            <a:endParaRPr lang="de-AT"/>
          </a:p>
        </p:txBody>
      </p:sp>
      <p:sp>
        <p:nvSpPr>
          <p:cNvPr id="8" name="Fußzeilenplatzhalter 7"/>
          <p:cNvSpPr>
            <a:spLocks noGrp="1"/>
          </p:cNvSpPr>
          <p:nvPr>
            <p:ph type="ftr" sz="quarter" idx="11"/>
          </p:nvPr>
        </p:nvSpPr>
        <p:spPr/>
        <p:txBody>
          <a:bodyPr/>
          <a:lstStyle/>
          <a:p>
            <a:endParaRPr lang="de-AT"/>
          </a:p>
        </p:txBody>
      </p:sp>
      <p:sp>
        <p:nvSpPr>
          <p:cNvPr id="9" name="Foliennummernplatzhalter 8"/>
          <p:cNvSpPr>
            <a:spLocks noGrp="1"/>
          </p:cNvSpPr>
          <p:nvPr>
            <p:ph type="sldNum" sz="quarter" idx="12"/>
          </p:nvPr>
        </p:nvSpPr>
        <p:spPr/>
        <p:txBody>
          <a:bodyPr/>
          <a:lstStyle/>
          <a:p>
            <a:fld id="{DADAA260-B4A9-4437-8366-D368AA0519FA}" type="slidenum">
              <a:rPr lang="de-AT" smtClean="0"/>
              <a:t>‹Nr.›</a:t>
            </a:fld>
            <a:endParaRPr lang="de-AT"/>
          </a:p>
        </p:txBody>
      </p:sp>
    </p:spTree>
    <p:extLst>
      <p:ext uri="{BB962C8B-B14F-4D97-AF65-F5344CB8AC3E}">
        <p14:creationId xmlns:p14="http://schemas.microsoft.com/office/powerpoint/2010/main" val="31540267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AT"/>
          </a:p>
        </p:txBody>
      </p:sp>
      <p:sp>
        <p:nvSpPr>
          <p:cNvPr id="3" name="Datumsplatzhalter 2"/>
          <p:cNvSpPr>
            <a:spLocks noGrp="1"/>
          </p:cNvSpPr>
          <p:nvPr>
            <p:ph type="dt" sz="half" idx="10"/>
          </p:nvPr>
        </p:nvSpPr>
        <p:spPr/>
        <p:txBody>
          <a:bodyPr/>
          <a:lstStyle/>
          <a:p>
            <a:fld id="{6C8B450F-8493-45C6-AB41-B87D015EDE5C}" type="datetimeFigureOut">
              <a:rPr lang="de-AT" smtClean="0"/>
              <a:t>30.09.2022</a:t>
            </a:fld>
            <a:endParaRPr lang="de-AT"/>
          </a:p>
        </p:txBody>
      </p:sp>
      <p:sp>
        <p:nvSpPr>
          <p:cNvPr id="4" name="Fußzeilenplatzhalter 3"/>
          <p:cNvSpPr>
            <a:spLocks noGrp="1"/>
          </p:cNvSpPr>
          <p:nvPr>
            <p:ph type="ftr" sz="quarter" idx="11"/>
          </p:nvPr>
        </p:nvSpPr>
        <p:spPr/>
        <p:txBody>
          <a:bodyPr/>
          <a:lstStyle/>
          <a:p>
            <a:endParaRPr lang="de-AT"/>
          </a:p>
        </p:txBody>
      </p:sp>
      <p:sp>
        <p:nvSpPr>
          <p:cNvPr id="5" name="Foliennummernplatzhalter 4"/>
          <p:cNvSpPr>
            <a:spLocks noGrp="1"/>
          </p:cNvSpPr>
          <p:nvPr>
            <p:ph type="sldNum" sz="quarter" idx="12"/>
          </p:nvPr>
        </p:nvSpPr>
        <p:spPr/>
        <p:txBody>
          <a:bodyPr/>
          <a:lstStyle/>
          <a:p>
            <a:fld id="{DADAA260-B4A9-4437-8366-D368AA0519FA}" type="slidenum">
              <a:rPr lang="de-AT" smtClean="0"/>
              <a:t>‹Nr.›</a:t>
            </a:fld>
            <a:endParaRPr lang="de-AT"/>
          </a:p>
        </p:txBody>
      </p:sp>
    </p:spTree>
    <p:extLst>
      <p:ext uri="{BB962C8B-B14F-4D97-AF65-F5344CB8AC3E}">
        <p14:creationId xmlns:p14="http://schemas.microsoft.com/office/powerpoint/2010/main" val="14079935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6C8B450F-8493-45C6-AB41-B87D015EDE5C}" type="datetimeFigureOut">
              <a:rPr lang="de-AT" smtClean="0"/>
              <a:t>30.09.2022</a:t>
            </a:fld>
            <a:endParaRPr lang="de-AT"/>
          </a:p>
        </p:txBody>
      </p:sp>
      <p:sp>
        <p:nvSpPr>
          <p:cNvPr id="3" name="Fußzeilenplatzhalter 2"/>
          <p:cNvSpPr>
            <a:spLocks noGrp="1"/>
          </p:cNvSpPr>
          <p:nvPr>
            <p:ph type="ftr" sz="quarter" idx="11"/>
          </p:nvPr>
        </p:nvSpPr>
        <p:spPr/>
        <p:txBody>
          <a:bodyPr/>
          <a:lstStyle/>
          <a:p>
            <a:endParaRPr lang="de-AT"/>
          </a:p>
        </p:txBody>
      </p:sp>
      <p:sp>
        <p:nvSpPr>
          <p:cNvPr id="4" name="Foliennummernplatzhalter 3"/>
          <p:cNvSpPr>
            <a:spLocks noGrp="1"/>
          </p:cNvSpPr>
          <p:nvPr>
            <p:ph type="sldNum" sz="quarter" idx="12"/>
          </p:nvPr>
        </p:nvSpPr>
        <p:spPr/>
        <p:txBody>
          <a:bodyPr/>
          <a:lstStyle/>
          <a:p>
            <a:fld id="{DADAA260-B4A9-4437-8366-D368AA0519FA}" type="slidenum">
              <a:rPr lang="de-AT" smtClean="0"/>
              <a:t>‹Nr.›</a:t>
            </a:fld>
            <a:endParaRPr lang="de-AT"/>
          </a:p>
        </p:txBody>
      </p:sp>
    </p:spTree>
    <p:extLst>
      <p:ext uri="{BB962C8B-B14F-4D97-AF65-F5344CB8AC3E}">
        <p14:creationId xmlns:p14="http://schemas.microsoft.com/office/powerpoint/2010/main" val="277916041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30238" y="342900"/>
            <a:ext cx="2949575" cy="1200150"/>
          </a:xfrm>
        </p:spPr>
        <p:txBody>
          <a:bodyPr anchor="b"/>
          <a:lstStyle>
            <a:lvl1pPr>
              <a:defRPr sz="3200"/>
            </a:lvl1pPr>
          </a:lstStyle>
          <a:p>
            <a:r>
              <a:rPr lang="de-DE"/>
              <a:t>Titelmasterformat durch Klicken bearbeiten</a:t>
            </a:r>
            <a:endParaRPr lang="de-AT"/>
          </a:p>
        </p:txBody>
      </p:sp>
      <p:sp>
        <p:nvSpPr>
          <p:cNvPr id="3" name="Inhaltsplatzhalter 2"/>
          <p:cNvSpPr>
            <a:spLocks noGrp="1"/>
          </p:cNvSpPr>
          <p:nvPr>
            <p:ph idx="1"/>
          </p:nvPr>
        </p:nvSpPr>
        <p:spPr>
          <a:xfrm>
            <a:off x="3887788" y="741363"/>
            <a:ext cx="4629150" cy="36544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Textplatzhalter 3"/>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sp>
        <p:nvSpPr>
          <p:cNvPr id="5" name="Datumsplatzhalter 4"/>
          <p:cNvSpPr>
            <a:spLocks noGrp="1"/>
          </p:cNvSpPr>
          <p:nvPr>
            <p:ph type="dt" sz="half" idx="10"/>
          </p:nvPr>
        </p:nvSpPr>
        <p:spPr/>
        <p:txBody>
          <a:bodyPr/>
          <a:lstStyle/>
          <a:p>
            <a:fld id="{6C8B450F-8493-45C6-AB41-B87D015EDE5C}" type="datetimeFigureOut">
              <a:rPr lang="de-AT" smtClean="0"/>
              <a:t>30.09.2022</a:t>
            </a:fld>
            <a:endParaRPr lang="de-AT"/>
          </a:p>
        </p:txBody>
      </p:sp>
      <p:sp>
        <p:nvSpPr>
          <p:cNvPr id="6" name="Fußzeilenplatzhalter 5"/>
          <p:cNvSpPr>
            <a:spLocks noGrp="1"/>
          </p:cNvSpPr>
          <p:nvPr>
            <p:ph type="ftr" sz="quarter" idx="11"/>
          </p:nvPr>
        </p:nvSpPr>
        <p:spPr/>
        <p:txBody>
          <a:bodyPr/>
          <a:lstStyle/>
          <a:p>
            <a:endParaRPr lang="de-AT"/>
          </a:p>
        </p:txBody>
      </p:sp>
      <p:sp>
        <p:nvSpPr>
          <p:cNvPr id="7" name="Foliennummernplatzhalter 6"/>
          <p:cNvSpPr>
            <a:spLocks noGrp="1"/>
          </p:cNvSpPr>
          <p:nvPr>
            <p:ph type="sldNum" sz="quarter" idx="12"/>
          </p:nvPr>
        </p:nvSpPr>
        <p:spPr/>
        <p:txBody>
          <a:bodyPr/>
          <a:lstStyle/>
          <a:p>
            <a:fld id="{DADAA260-B4A9-4437-8366-D368AA0519FA}" type="slidenum">
              <a:rPr lang="de-AT" smtClean="0"/>
              <a:t>‹Nr.›</a:t>
            </a:fld>
            <a:endParaRPr lang="de-AT"/>
          </a:p>
        </p:txBody>
      </p:sp>
    </p:spTree>
    <p:extLst>
      <p:ext uri="{BB962C8B-B14F-4D97-AF65-F5344CB8AC3E}">
        <p14:creationId xmlns:p14="http://schemas.microsoft.com/office/powerpoint/2010/main" val="252705800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30238" y="342900"/>
            <a:ext cx="2949575" cy="1200150"/>
          </a:xfrm>
        </p:spPr>
        <p:txBody>
          <a:bodyPr anchor="b"/>
          <a:lstStyle>
            <a:lvl1pPr>
              <a:defRPr sz="3200"/>
            </a:lvl1pPr>
          </a:lstStyle>
          <a:p>
            <a:r>
              <a:rPr lang="de-DE"/>
              <a:t>Titelmasterformat durch Klicken bearbeiten</a:t>
            </a:r>
            <a:endParaRPr lang="de-AT"/>
          </a:p>
        </p:txBody>
      </p:sp>
      <p:sp>
        <p:nvSpPr>
          <p:cNvPr id="3" name="Bildplatzhalter 2"/>
          <p:cNvSpPr>
            <a:spLocks noGrp="1"/>
          </p:cNvSpPr>
          <p:nvPr>
            <p:ph type="pic" idx="1"/>
          </p:nvPr>
        </p:nvSpPr>
        <p:spPr>
          <a:xfrm>
            <a:off x="3887788" y="741363"/>
            <a:ext cx="4629150" cy="36544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AT"/>
          </a:p>
        </p:txBody>
      </p:sp>
      <p:sp>
        <p:nvSpPr>
          <p:cNvPr id="4" name="Textplatzhalter 3"/>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sp>
        <p:nvSpPr>
          <p:cNvPr id="5" name="Datumsplatzhalter 4"/>
          <p:cNvSpPr>
            <a:spLocks noGrp="1"/>
          </p:cNvSpPr>
          <p:nvPr>
            <p:ph type="dt" sz="half" idx="10"/>
          </p:nvPr>
        </p:nvSpPr>
        <p:spPr/>
        <p:txBody>
          <a:bodyPr/>
          <a:lstStyle/>
          <a:p>
            <a:fld id="{6C8B450F-8493-45C6-AB41-B87D015EDE5C}" type="datetimeFigureOut">
              <a:rPr lang="de-AT" smtClean="0"/>
              <a:t>30.09.2022</a:t>
            </a:fld>
            <a:endParaRPr lang="de-AT"/>
          </a:p>
        </p:txBody>
      </p:sp>
      <p:sp>
        <p:nvSpPr>
          <p:cNvPr id="6" name="Fußzeilenplatzhalter 5"/>
          <p:cNvSpPr>
            <a:spLocks noGrp="1"/>
          </p:cNvSpPr>
          <p:nvPr>
            <p:ph type="ftr" sz="quarter" idx="11"/>
          </p:nvPr>
        </p:nvSpPr>
        <p:spPr/>
        <p:txBody>
          <a:bodyPr/>
          <a:lstStyle/>
          <a:p>
            <a:endParaRPr lang="de-AT"/>
          </a:p>
        </p:txBody>
      </p:sp>
      <p:sp>
        <p:nvSpPr>
          <p:cNvPr id="7" name="Foliennummernplatzhalter 6"/>
          <p:cNvSpPr>
            <a:spLocks noGrp="1"/>
          </p:cNvSpPr>
          <p:nvPr>
            <p:ph type="sldNum" sz="quarter" idx="12"/>
          </p:nvPr>
        </p:nvSpPr>
        <p:spPr/>
        <p:txBody>
          <a:bodyPr/>
          <a:lstStyle/>
          <a:p>
            <a:fld id="{DADAA260-B4A9-4437-8366-D368AA0519FA}" type="slidenum">
              <a:rPr lang="de-AT" smtClean="0"/>
              <a:t>‹Nr.›</a:t>
            </a:fld>
            <a:endParaRPr lang="de-AT"/>
          </a:p>
        </p:txBody>
      </p:sp>
    </p:spTree>
    <p:extLst>
      <p:ext uri="{BB962C8B-B14F-4D97-AF65-F5344CB8AC3E}">
        <p14:creationId xmlns:p14="http://schemas.microsoft.com/office/powerpoint/2010/main" val="4110570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AT"/>
          </a:p>
        </p:txBody>
      </p:sp>
      <p:sp>
        <p:nvSpPr>
          <p:cNvPr id="3" name="Vertikaler Textplatzhalter 2"/>
          <p:cNvSpPr>
            <a:spLocks noGrp="1"/>
          </p:cNvSpPr>
          <p:nvPr>
            <p:ph type="body" orient="vert" idx="1"/>
          </p:nvPr>
        </p:nvSpPr>
        <p:spPr/>
        <p:txBody>
          <a:bodyPr vert="eaVert"/>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Datumsplatzhalter 3"/>
          <p:cNvSpPr>
            <a:spLocks noGrp="1"/>
          </p:cNvSpPr>
          <p:nvPr>
            <p:ph type="dt" sz="half" idx="10"/>
          </p:nvPr>
        </p:nvSpPr>
        <p:spPr/>
        <p:txBody>
          <a:bodyPr/>
          <a:lstStyle/>
          <a:p>
            <a:fld id="{6C8B450F-8493-45C6-AB41-B87D015EDE5C}" type="datetimeFigureOut">
              <a:rPr lang="de-AT" smtClean="0"/>
              <a:t>30.09.2022</a:t>
            </a:fld>
            <a:endParaRPr lang="de-AT"/>
          </a:p>
        </p:txBody>
      </p:sp>
      <p:sp>
        <p:nvSpPr>
          <p:cNvPr id="5" name="Fußzeilenplatzhalter 4"/>
          <p:cNvSpPr>
            <a:spLocks noGrp="1"/>
          </p:cNvSpPr>
          <p:nvPr>
            <p:ph type="ftr" sz="quarter" idx="11"/>
          </p:nvPr>
        </p:nvSpPr>
        <p:spPr/>
        <p:txBody>
          <a:bodyPr/>
          <a:lstStyle/>
          <a:p>
            <a:endParaRPr lang="de-AT"/>
          </a:p>
        </p:txBody>
      </p:sp>
      <p:sp>
        <p:nvSpPr>
          <p:cNvPr id="6" name="Foliennummernplatzhalter 5"/>
          <p:cNvSpPr>
            <a:spLocks noGrp="1"/>
          </p:cNvSpPr>
          <p:nvPr>
            <p:ph type="sldNum" sz="quarter" idx="12"/>
          </p:nvPr>
        </p:nvSpPr>
        <p:spPr/>
        <p:txBody>
          <a:bodyPr/>
          <a:lstStyle/>
          <a:p>
            <a:fld id="{DADAA260-B4A9-4437-8366-D368AA0519FA}" type="slidenum">
              <a:rPr lang="de-AT" smtClean="0"/>
              <a:t>‹Nr.›</a:t>
            </a:fld>
            <a:endParaRPr lang="de-AT"/>
          </a:p>
        </p:txBody>
      </p:sp>
    </p:spTree>
    <p:extLst>
      <p:ext uri="{BB962C8B-B14F-4D97-AF65-F5344CB8AC3E}">
        <p14:creationId xmlns:p14="http://schemas.microsoft.com/office/powerpoint/2010/main" val="69382910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543675" y="274638"/>
            <a:ext cx="1971675" cy="4357687"/>
          </a:xfrm>
        </p:spPr>
        <p:txBody>
          <a:bodyPr vert="eaVert"/>
          <a:lstStyle/>
          <a:p>
            <a:r>
              <a:rPr lang="de-DE"/>
              <a:t>Titelmasterformat durch Klicken bearbeiten</a:t>
            </a:r>
            <a:endParaRPr lang="de-AT"/>
          </a:p>
        </p:txBody>
      </p:sp>
      <p:sp>
        <p:nvSpPr>
          <p:cNvPr id="3" name="Vertikaler Textplatzhalter 2"/>
          <p:cNvSpPr>
            <a:spLocks noGrp="1"/>
          </p:cNvSpPr>
          <p:nvPr>
            <p:ph type="body" orient="vert" idx="1"/>
          </p:nvPr>
        </p:nvSpPr>
        <p:spPr>
          <a:xfrm>
            <a:off x="628650" y="274638"/>
            <a:ext cx="5762625" cy="4357687"/>
          </a:xfrm>
        </p:spPr>
        <p:txBody>
          <a:bodyPr vert="eaVert"/>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Datumsplatzhalter 3"/>
          <p:cNvSpPr>
            <a:spLocks noGrp="1"/>
          </p:cNvSpPr>
          <p:nvPr>
            <p:ph type="dt" sz="half" idx="10"/>
          </p:nvPr>
        </p:nvSpPr>
        <p:spPr/>
        <p:txBody>
          <a:bodyPr/>
          <a:lstStyle/>
          <a:p>
            <a:fld id="{6C8B450F-8493-45C6-AB41-B87D015EDE5C}" type="datetimeFigureOut">
              <a:rPr lang="de-AT" smtClean="0"/>
              <a:t>30.09.2022</a:t>
            </a:fld>
            <a:endParaRPr lang="de-AT"/>
          </a:p>
        </p:txBody>
      </p:sp>
      <p:sp>
        <p:nvSpPr>
          <p:cNvPr id="5" name="Fußzeilenplatzhalter 4"/>
          <p:cNvSpPr>
            <a:spLocks noGrp="1"/>
          </p:cNvSpPr>
          <p:nvPr>
            <p:ph type="ftr" sz="quarter" idx="11"/>
          </p:nvPr>
        </p:nvSpPr>
        <p:spPr/>
        <p:txBody>
          <a:bodyPr/>
          <a:lstStyle/>
          <a:p>
            <a:endParaRPr lang="de-AT"/>
          </a:p>
        </p:txBody>
      </p:sp>
      <p:sp>
        <p:nvSpPr>
          <p:cNvPr id="6" name="Foliennummernplatzhalter 5"/>
          <p:cNvSpPr>
            <a:spLocks noGrp="1"/>
          </p:cNvSpPr>
          <p:nvPr>
            <p:ph type="sldNum" sz="quarter" idx="12"/>
          </p:nvPr>
        </p:nvSpPr>
        <p:spPr/>
        <p:txBody>
          <a:bodyPr/>
          <a:lstStyle/>
          <a:p>
            <a:fld id="{DADAA260-B4A9-4437-8366-D368AA0519FA}" type="slidenum">
              <a:rPr lang="de-AT" smtClean="0"/>
              <a:t>‹Nr.›</a:t>
            </a:fld>
            <a:endParaRPr lang="de-AT"/>
          </a:p>
        </p:txBody>
      </p:sp>
    </p:spTree>
    <p:extLst>
      <p:ext uri="{BB962C8B-B14F-4D97-AF65-F5344CB8AC3E}">
        <p14:creationId xmlns:p14="http://schemas.microsoft.com/office/powerpoint/2010/main" val="358694086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1143000" y="841375"/>
            <a:ext cx="6858000" cy="1790700"/>
          </a:xfrm>
        </p:spPr>
        <p:txBody>
          <a:bodyPr anchor="b"/>
          <a:lstStyle>
            <a:lvl1pPr algn="ctr">
              <a:defRPr sz="6000"/>
            </a:lvl1pPr>
          </a:lstStyle>
          <a:p>
            <a:r>
              <a:rPr lang="de-DE"/>
              <a:t>Titelmasterformat durch Klicken bearbeiten</a:t>
            </a:r>
            <a:endParaRPr lang="de-AT"/>
          </a:p>
        </p:txBody>
      </p:sp>
      <p:sp>
        <p:nvSpPr>
          <p:cNvPr id="3" name="Untertitel 2"/>
          <p:cNvSpPr>
            <a:spLocks noGrp="1"/>
          </p:cNvSpPr>
          <p:nvPr>
            <p:ph type="subTitle" idx="1"/>
          </p:nvPr>
        </p:nvSpPr>
        <p:spPr>
          <a:xfrm>
            <a:off x="1143000" y="2701925"/>
            <a:ext cx="6858000" cy="12414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Formatvorlage des Untertitelmasters durch Klicken bearbeiten</a:t>
            </a:r>
            <a:endParaRPr lang="de-AT"/>
          </a:p>
        </p:txBody>
      </p:sp>
      <p:sp>
        <p:nvSpPr>
          <p:cNvPr id="4" name="Datumsplatzhalter 3"/>
          <p:cNvSpPr>
            <a:spLocks noGrp="1"/>
          </p:cNvSpPr>
          <p:nvPr>
            <p:ph type="dt" sz="half" idx="10"/>
          </p:nvPr>
        </p:nvSpPr>
        <p:spPr/>
        <p:txBody>
          <a:bodyPr/>
          <a:lstStyle/>
          <a:p>
            <a:fld id="{5D10E960-023F-442D-A047-71245E0E22FF}" type="datetimeFigureOut">
              <a:rPr lang="de-AT" smtClean="0"/>
              <a:t>30.09.2022</a:t>
            </a:fld>
            <a:endParaRPr lang="de-AT"/>
          </a:p>
        </p:txBody>
      </p:sp>
      <p:sp>
        <p:nvSpPr>
          <p:cNvPr id="5" name="Fußzeilenplatzhalter 4"/>
          <p:cNvSpPr>
            <a:spLocks noGrp="1"/>
          </p:cNvSpPr>
          <p:nvPr>
            <p:ph type="ftr" sz="quarter" idx="11"/>
          </p:nvPr>
        </p:nvSpPr>
        <p:spPr/>
        <p:txBody>
          <a:bodyPr/>
          <a:lstStyle/>
          <a:p>
            <a:endParaRPr lang="de-AT"/>
          </a:p>
        </p:txBody>
      </p:sp>
      <p:sp>
        <p:nvSpPr>
          <p:cNvPr id="6" name="Foliennummernplatzhalter 5"/>
          <p:cNvSpPr>
            <a:spLocks noGrp="1"/>
          </p:cNvSpPr>
          <p:nvPr>
            <p:ph type="sldNum" sz="quarter" idx="12"/>
          </p:nvPr>
        </p:nvSpPr>
        <p:spPr/>
        <p:txBody>
          <a:bodyPr/>
          <a:lstStyle/>
          <a:p>
            <a:fld id="{518C9D6A-662B-4DEE-AA36-7F7B581FC958}" type="slidenum">
              <a:rPr lang="de-AT" smtClean="0"/>
              <a:t>‹Nr.›</a:t>
            </a:fld>
            <a:endParaRPr lang="de-AT"/>
          </a:p>
        </p:txBody>
      </p:sp>
    </p:spTree>
    <p:extLst>
      <p:ext uri="{BB962C8B-B14F-4D97-AF65-F5344CB8AC3E}">
        <p14:creationId xmlns:p14="http://schemas.microsoft.com/office/powerpoint/2010/main" val="314219865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AT"/>
          </a:p>
        </p:txBody>
      </p:sp>
      <p:sp>
        <p:nvSpPr>
          <p:cNvPr id="3" name="Inhaltsplatzhalter 2"/>
          <p:cNvSpPr>
            <a:spLocks noGrp="1"/>
          </p:cNvSpPr>
          <p:nvPr>
            <p:ph idx="1"/>
          </p:nvPr>
        </p:nvSpPr>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Datumsplatzhalter 3"/>
          <p:cNvSpPr>
            <a:spLocks noGrp="1"/>
          </p:cNvSpPr>
          <p:nvPr>
            <p:ph type="dt" sz="half" idx="10"/>
          </p:nvPr>
        </p:nvSpPr>
        <p:spPr/>
        <p:txBody>
          <a:bodyPr/>
          <a:lstStyle/>
          <a:p>
            <a:fld id="{5D10E960-023F-442D-A047-71245E0E22FF}" type="datetimeFigureOut">
              <a:rPr lang="de-AT" smtClean="0"/>
              <a:t>30.09.2022</a:t>
            </a:fld>
            <a:endParaRPr lang="de-AT"/>
          </a:p>
        </p:txBody>
      </p:sp>
      <p:sp>
        <p:nvSpPr>
          <p:cNvPr id="5" name="Fußzeilenplatzhalter 4"/>
          <p:cNvSpPr>
            <a:spLocks noGrp="1"/>
          </p:cNvSpPr>
          <p:nvPr>
            <p:ph type="ftr" sz="quarter" idx="11"/>
          </p:nvPr>
        </p:nvSpPr>
        <p:spPr/>
        <p:txBody>
          <a:bodyPr/>
          <a:lstStyle/>
          <a:p>
            <a:endParaRPr lang="de-AT"/>
          </a:p>
        </p:txBody>
      </p:sp>
      <p:sp>
        <p:nvSpPr>
          <p:cNvPr id="6" name="Foliennummernplatzhalter 5"/>
          <p:cNvSpPr>
            <a:spLocks noGrp="1"/>
          </p:cNvSpPr>
          <p:nvPr>
            <p:ph type="sldNum" sz="quarter" idx="12"/>
          </p:nvPr>
        </p:nvSpPr>
        <p:spPr/>
        <p:txBody>
          <a:bodyPr/>
          <a:lstStyle/>
          <a:p>
            <a:fld id="{518C9D6A-662B-4DEE-AA36-7F7B581FC958}" type="slidenum">
              <a:rPr lang="de-AT" smtClean="0"/>
              <a:t>‹Nr.›</a:t>
            </a:fld>
            <a:endParaRPr lang="de-AT"/>
          </a:p>
        </p:txBody>
      </p:sp>
    </p:spTree>
    <p:extLst>
      <p:ext uri="{BB962C8B-B14F-4D97-AF65-F5344CB8AC3E}">
        <p14:creationId xmlns:p14="http://schemas.microsoft.com/office/powerpoint/2010/main" val="166338748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23888" y="1282700"/>
            <a:ext cx="7886700" cy="2139950"/>
          </a:xfrm>
        </p:spPr>
        <p:txBody>
          <a:bodyPr anchor="b"/>
          <a:lstStyle>
            <a:lvl1pPr>
              <a:defRPr sz="6000"/>
            </a:lvl1pPr>
          </a:lstStyle>
          <a:p>
            <a:r>
              <a:rPr lang="de-DE"/>
              <a:t>Titelmasterformat durch Klicken bearbeiten</a:t>
            </a:r>
            <a:endParaRPr lang="de-AT"/>
          </a:p>
        </p:txBody>
      </p:sp>
      <p:sp>
        <p:nvSpPr>
          <p:cNvPr id="3" name="Textplatzhalter 2"/>
          <p:cNvSpPr>
            <a:spLocks noGrp="1"/>
          </p:cNvSpPr>
          <p:nvPr>
            <p:ph type="body" idx="1"/>
          </p:nvPr>
        </p:nvSpPr>
        <p:spPr>
          <a:xfrm>
            <a:off x="623888" y="3441700"/>
            <a:ext cx="7886700" cy="1125538"/>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Formatvorlagen des Textmasters bearbeiten</a:t>
            </a:r>
          </a:p>
        </p:txBody>
      </p:sp>
      <p:sp>
        <p:nvSpPr>
          <p:cNvPr id="4" name="Datumsplatzhalter 3"/>
          <p:cNvSpPr>
            <a:spLocks noGrp="1"/>
          </p:cNvSpPr>
          <p:nvPr>
            <p:ph type="dt" sz="half" idx="10"/>
          </p:nvPr>
        </p:nvSpPr>
        <p:spPr/>
        <p:txBody>
          <a:bodyPr/>
          <a:lstStyle/>
          <a:p>
            <a:fld id="{5D10E960-023F-442D-A047-71245E0E22FF}" type="datetimeFigureOut">
              <a:rPr lang="de-AT" smtClean="0"/>
              <a:t>30.09.2022</a:t>
            </a:fld>
            <a:endParaRPr lang="de-AT"/>
          </a:p>
        </p:txBody>
      </p:sp>
      <p:sp>
        <p:nvSpPr>
          <p:cNvPr id="5" name="Fußzeilenplatzhalter 4"/>
          <p:cNvSpPr>
            <a:spLocks noGrp="1"/>
          </p:cNvSpPr>
          <p:nvPr>
            <p:ph type="ftr" sz="quarter" idx="11"/>
          </p:nvPr>
        </p:nvSpPr>
        <p:spPr/>
        <p:txBody>
          <a:bodyPr/>
          <a:lstStyle/>
          <a:p>
            <a:endParaRPr lang="de-AT"/>
          </a:p>
        </p:txBody>
      </p:sp>
      <p:sp>
        <p:nvSpPr>
          <p:cNvPr id="6" name="Foliennummernplatzhalter 5"/>
          <p:cNvSpPr>
            <a:spLocks noGrp="1"/>
          </p:cNvSpPr>
          <p:nvPr>
            <p:ph type="sldNum" sz="quarter" idx="12"/>
          </p:nvPr>
        </p:nvSpPr>
        <p:spPr/>
        <p:txBody>
          <a:bodyPr/>
          <a:lstStyle/>
          <a:p>
            <a:fld id="{518C9D6A-662B-4DEE-AA36-7F7B581FC958}" type="slidenum">
              <a:rPr lang="de-AT" smtClean="0"/>
              <a:t>‹Nr.›</a:t>
            </a:fld>
            <a:endParaRPr lang="de-AT"/>
          </a:p>
        </p:txBody>
      </p:sp>
    </p:spTree>
    <p:extLst>
      <p:ext uri="{BB962C8B-B14F-4D97-AF65-F5344CB8AC3E}">
        <p14:creationId xmlns:p14="http://schemas.microsoft.com/office/powerpoint/2010/main" val="34753772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971600" y="205979"/>
            <a:ext cx="7920880" cy="857250"/>
          </a:xfrm>
        </p:spPr>
        <p:txBody>
          <a:bodyPr/>
          <a:lstStyle>
            <a:lvl1pPr>
              <a:defRPr>
                <a:solidFill>
                  <a:srgbClr val="DC9E00"/>
                </a:solidFill>
                <a:latin typeface="+mj-lt"/>
              </a:defRPr>
            </a:lvl1pPr>
          </a:lstStyle>
          <a:p>
            <a:r>
              <a:rPr lang="de-DE"/>
              <a:t>Mastertitelformat bearbeiten</a:t>
            </a:r>
            <a:endParaRPr lang="de-AT"/>
          </a:p>
        </p:txBody>
      </p:sp>
      <p:sp>
        <p:nvSpPr>
          <p:cNvPr id="3" name="Inhaltsplatzhalter 2"/>
          <p:cNvSpPr>
            <a:spLocks noGrp="1"/>
          </p:cNvSpPr>
          <p:nvPr>
            <p:ph idx="1"/>
          </p:nvPr>
        </p:nvSpPr>
        <p:spPr>
          <a:xfrm>
            <a:off x="971600" y="1200151"/>
            <a:ext cx="7920880" cy="3394472"/>
          </a:xfr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Datumsplatzhalter 3"/>
          <p:cNvSpPr>
            <a:spLocks noGrp="1"/>
          </p:cNvSpPr>
          <p:nvPr>
            <p:ph type="dt" sz="half" idx="10"/>
          </p:nvPr>
        </p:nvSpPr>
        <p:spPr>
          <a:xfrm>
            <a:off x="971600" y="4767263"/>
            <a:ext cx="1968896" cy="273844"/>
          </a:xfrm>
        </p:spPr>
        <p:txBody>
          <a:bodyPr/>
          <a:lstStyle/>
          <a:p>
            <a:fld id="{87281E16-35CC-4F0A-B55C-8066EFC14ABF}" type="datetimeFigureOut">
              <a:rPr lang="de-AT" smtClean="0"/>
              <a:t>30.09.2022</a:t>
            </a:fld>
            <a:endParaRPr lang="de-AT"/>
          </a:p>
        </p:txBody>
      </p:sp>
      <p:sp>
        <p:nvSpPr>
          <p:cNvPr id="5" name="Fußzeilenplatzhalter 4"/>
          <p:cNvSpPr>
            <a:spLocks noGrp="1"/>
          </p:cNvSpPr>
          <p:nvPr>
            <p:ph type="ftr" sz="quarter" idx="11"/>
          </p:nvPr>
        </p:nvSpPr>
        <p:spPr>
          <a:xfrm>
            <a:off x="3697422" y="4767263"/>
            <a:ext cx="2672073" cy="273844"/>
          </a:xfrm>
        </p:spPr>
        <p:txBody>
          <a:bodyPr/>
          <a:lstStyle/>
          <a:p>
            <a:endParaRPr lang="de-AT"/>
          </a:p>
        </p:txBody>
      </p:sp>
      <p:sp>
        <p:nvSpPr>
          <p:cNvPr id="6" name="Foliennummernplatzhalter 5"/>
          <p:cNvSpPr>
            <a:spLocks noGrp="1"/>
          </p:cNvSpPr>
          <p:nvPr>
            <p:ph type="sldNum" sz="quarter" idx="12"/>
          </p:nvPr>
        </p:nvSpPr>
        <p:spPr>
          <a:xfrm>
            <a:off x="7067600" y="4767263"/>
            <a:ext cx="1824880" cy="273844"/>
          </a:xfrm>
        </p:spPr>
        <p:txBody>
          <a:bodyPr/>
          <a:lstStyle/>
          <a:p>
            <a:fld id="{BB19BE38-3A2E-4E49-9F5F-538F167008FE}" type="slidenum">
              <a:rPr lang="de-AT" smtClean="0"/>
              <a:t>‹Nr.›</a:t>
            </a:fld>
            <a:endParaRPr lang="de-AT"/>
          </a:p>
        </p:txBody>
      </p:sp>
    </p:spTree>
    <p:extLst>
      <p:ext uri="{BB962C8B-B14F-4D97-AF65-F5344CB8AC3E}">
        <p14:creationId xmlns:p14="http://schemas.microsoft.com/office/powerpoint/2010/main" val="131005493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AT"/>
          </a:p>
        </p:txBody>
      </p:sp>
      <p:sp>
        <p:nvSpPr>
          <p:cNvPr id="3" name="Inhaltsplatzhalter 2"/>
          <p:cNvSpPr>
            <a:spLocks noGrp="1"/>
          </p:cNvSpPr>
          <p:nvPr>
            <p:ph sz="half" idx="1"/>
          </p:nvPr>
        </p:nvSpPr>
        <p:spPr>
          <a:xfrm>
            <a:off x="628650" y="1370013"/>
            <a:ext cx="3867150" cy="3262312"/>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Inhaltsplatzhalter 3"/>
          <p:cNvSpPr>
            <a:spLocks noGrp="1"/>
          </p:cNvSpPr>
          <p:nvPr>
            <p:ph sz="half" idx="2"/>
          </p:nvPr>
        </p:nvSpPr>
        <p:spPr>
          <a:xfrm>
            <a:off x="4648200" y="1370013"/>
            <a:ext cx="3867150" cy="3262312"/>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5" name="Datumsplatzhalter 4"/>
          <p:cNvSpPr>
            <a:spLocks noGrp="1"/>
          </p:cNvSpPr>
          <p:nvPr>
            <p:ph type="dt" sz="half" idx="10"/>
          </p:nvPr>
        </p:nvSpPr>
        <p:spPr/>
        <p:txBody>
          <a:bodyPr/>
          <a:lstStyle/>
          <a:p>
            <a:fld id="{5D10E960-023F-442D-A047-71245E0E22FF}" type="datetimeFigureOut">
              <a:rPr lang="de-AT" smtClean="0"/>
              <a:t>30.09.2022</a:t>
            </a:fld>
            <a:endParaRPr lang="de-AT"/>
          </a:p>
        </p:txBody>
      </p:sp>
      <p:sp>
        <p:nvSpPr>
          <p:cNvPr id="6" name="Fußzeilenplatzhalter 5"/>
          <p:cNvSpPr>
            <a:spLocks noGrp="1"/>
          </p:cNvSpPr>
          <p:nvPr>
            <p:ph type="ftr" sz="quarter" idx="11"/>
          </p:nvPr>
        </p:nvSpPr>
        <p:spPr/>
        <p:txBody>
          <a:bodyPr/>
          <a:lstStyle/>
          <a:p>
            <a:endParaRPr lang="de-AT"/>
          </a:p>
        </p:txBody>
      </p:sp>
      <p:sp>
        <p:nvSpPr>
          <p:cNvPr id="7" name="Foliennummernplatzhalter 6"/>
          <p:cNvSpPr>
            <a:spLocks noGrp="1"/>
          </p:cNvSpPr>
          <p:nvPr>
            <p:ph type="sldNum" sz="quarter" idx="12"/>
          </p:nvPr>
        </p:nvSpPr>
        <p:spPr/>
        <p:txBody>
          <a:bodyPr/>
          <a:lstStyle/>
          <a:p>
            <a:fld id="{518C9D6A-662B-4DEE-AA36-7F7B581FC958}" type="slidenum">
              <a:rPr lang="de-AT" smtClean="0"/>
              <a:t>‹Nr.›</a:t>
            </a:fld>
            <a:endParaRPr lang="de-AT"/>
          </a:p>
        </p:txBody>
      </p:sp>
    </p:spTree>
    <p:extLst>
      <p:ext uri="{BB962C8B-B14F-4D97-AF65-F5344CB8AC3E}">
        <p14:creationId xmlns:p14="http://schemas.microsoft.com/office/powerpoint/2010/main" val="399980838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630238" y="274638"/>
            <a:ext cx="7886700" cy="993775"/>
          </a:xfrm>
        </p:spPr>
        <p:txBody>
          <a:bodyPr/>
          <a:lstStyle/>
          <a:p>
            <a:r>
              <a:rPr lang="de-DE"/>
              <a:t>Titelmasterformat durch Klicken bearbeiten</a:t>
            </a:r>
            <a:endParaRPr lang="de-AT"/>
          </a:p>
        </p:txBody>
      </p:sp>
      <p:sp>
        <p:nvSpPr>
          <p:cNvPr id="3" name="Textplatzhalter 2"/>
          <p:cNvSpPr>
            <a:spLocks noGrp="1"/>
          </p:cNvSpPr>
          <p:nvPr>
            <p:ph type="body" idx="1"/>
          </p:nvPr>
        </p:nvSpPr>
        <p:spPr>
          <a:xfrm>
            <a:off x="630238" y="1260475"/>
            <a:ext cx="3868737"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Formatvorlagen des Textmasters bearbeiten</a:t>
            </a:r>
          </a:p>
        </p:txBody>
      </p:sp>
      <p:sp>
        <p:nvSpPr>
          <p:cNvPr id="4" name="Inhaltsplatzhalter 3"/>
          <p:cNvSpPr>
            <a:spLocks noGrp="1"/>
          </p:cNvSpPr>
          <p:nvPr>
            <p:ph sz="half" idx="2"/>
          </p:nvPr>
        </p:nvSpPr>
        <p:spPr>
          <a:xfrm>
            <a:off x="630238" y="1879600"/>
            <a:ext cx="3868737" cy="2762250"/>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5" name="Textplatzhalter 4"/>
          <p:cNvSpPr>
            <a:spLocks noGrp="1"/>
          </p:cNvSpPr>
          <p:nvPr>
            <p:ph type="body" sz="quarter" idx="3"/>
          </p:nvPr>
        </p:nvSpPr>
        <p:spPr>
          <a:xfrm>
            <a:off x="4629150" y="1260475"/>
            <a:ext cx="3887788"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Formatvorlagen des Textmasters bearbeiten</a:t>
            </a:r>
          </a:p>
        </p:txBody>
      </p:sp>
      <p:sp>
        <p:nvSpPr>
          <p:cNvPr id="6" name="Inhaltsplatzhalter 5"/>
          <p:cNvSpPr>
            <a:spLocks noGrp="1"/>
          </p:cNvSpPr>
          <p:nvPr>
            <p:ph sz="quarter" idx="4"/>
          </p:nvPr>
        </p:nvSpPr>
        <p:spPr>
          <a:xfrm>
            <a:off x="4629150" y="1879600"/>
            <a:ext cx="3887788" cy="2762250"/>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7" name="Datumsplatzhalter 6"/>
          <p:cNvSpPr>
            <a:spLocks noGrp="1"/>
          </p:cNvSpPr>
          <p:nvPr>
            <p:ph type="dt" sz="half" idx="10"/>
          </p:nvPr>
        </p:nvSpPr>
        <p:spPr/>
        <p:txBody>
          <a:bodyPr/>
          <a:lstStyle/>
          <a:p>
            <a:fld id="{5D10E960-023F-442D-A047-71245E0E22FF}" type="datetimeFigureOut">
              <a:rPr lang="de-AT" smtClean="0"/>
              <a:t>30.09.2022</a:t>
            </a:fld>
            <a:endParaRPr lang="de-AT"/>
          </a:p>
        </p:txBody>
      </p:sp>
      <p:sp>
        <p:nvSpPr>
          <p:cNvPr id="8" name="Fußzeilenplatzhalter 7"/>
          <p:cNvSpPr>
            <a:spLocks noGrp="1"/>
          </p:cNvSpPr>
          <p:nvPr>
            <p:ph type="ftr" sz="quarter" idx="11"/>
          </p:nvPr>
        </p:nvSpPr>
        <p:spPr/>
        <p:txBody>
          <a:bodyPr/>
          <a:lstStyle/>
          <a:p>
            <a:endParaRPr lang="de-AT"/>
          </a:p>
        </p:txBody>
      </p:sp>
      <p:sp>
        <p:nvSpPr>
          <p:cNvPr id="9" name="Foliennummernplatzhalter 8"/>
          <p:cNvSpPr>
            <a:spLocks noGrp="1"/>
          </p:cNvSpPr>
          <p:nvPr>
            <p:ph type="sldNum" sz="quarter" idx="12"/>
          </p:nvPr>
        </p:nvSpPr>
        <p:spPr/>
        <p:txBody>
          <a:bodyPr/>
          <a:lstStyle/>
          <a:p>
            <a:fld id="{518C9D6A-662B-4DEE-AA36-7F7B581FC958}" type="slidenum">
              <a:rPr lang="de-AT" smtClean="0"/>
              <a:t>‹Nr.›</a:t>
            </a:fld>
            <a:endParaRPr lang="de-AT"/>
          </a:p>
        </p:txBody>
      </p:sp>
    </p:spTree>
    <p:extLst>
      <p:ext uri="{BB962C8B-B14F-4D97-AF65-F5344CB8AC3E}">
        <p14:creationId xmlns:p14="http://schemas.microsoft.com/office/powerpoint/2010/main" val="139194389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AT"/>
          </a:p>
        </p:txBody>
      </p:sp>
      <p:sp>
        <p:nvSpPr>
          <p:cNvPr id="3" name="Datumsplatzhalter 2"/>
          <p:cNvSpPr>
            <a:spLocks noGrp="1"/>
          </p:cNvSpPr>
          <p:nvPr>
            <p:ph type="dt" sz="half" idx="10"/>
          </p:nvPr>
        </p:nvSpPr>
        <p:spPr/>
        <p:txBody>
          <a:bodyPr/>
          <a:lstStyle/>
          <a:p>
            <a:fld id="{5D10E960-023F-442D-A047-71245E0E22FF}" type="datetimeFigureOut">
              <a:rPr lang="de-AT" smtClean="0"/>
              <a:t>30.09.2022</a:t>
            </a:fld>
            <a:endParaRPr lang="de-AT"/>
          </a:p>
        </p:txBody>
      </p:sp>
      <p:sp>
        <p:nvSpPr>
          <p:cNvPr id="4" name="Fußzeilenplatzhalter 3"/>
          <p:cNvSpPr>
            <a:spLocks noGrp="1"/>
          </p:cNvSpPr>
          <p:nvPr>
            <p:ph type="ftr" sz="quarter" idx="11"/>
          </p:nvPr>
        </p:nvSpPr>
        <p:spPr/>
        <p:txBody>
          <a:bodyPr/>
          <a:lstStyle/>
          <a:p>
            <a:endParaRPr lang="de-AT"/>
          </a:p>
        </p:txBody>
      </p:sp>
      <p:sp>
        <p:nvSpPr>
          <p:cNvPr id="5" name="Foliennummernplatzhalter 4"/>
          <p:cNvSpPr>
            <a:spLocks noGrp="1"/>
          </p:cNvSpPr>
          <p:nvPr>
            <p:ph type="sldNum" sz="quarter" idx="12"/>
          </p:nvPr>
        </p:nvSpPr>
        <p:spPr/>
        <p:txBody>
          <a:bodyPr/>
          <a:lstStyle/>
          <a:p>
            <a:fld id="{518C9D6A-662B-4DEE-AA36-7F7B581FC958}" type="slidenum">
              <a:rPr lang="de-AT" smtClean="0"/>
              <a:t>‹Nr.›</a:t>
            </a:fld>
            <a:endParaRPr lang="de-AT"/>
          </a:p>
        </p:txBody>
      </p:sp>
    </p:spTree>
    <p:extLst>
      <p:ext uri="{BB962C8B-B14F-4D97-AF65-F5344CB8AC3E}">
        <p14:creationId xmlns:p14="http://schemas.microsoft.com/office/powerpoint/2010/main" val="387575670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5D10E960-023F-442D-A047-71245E0E22FF}" type="datetimeFigureOut">
              <a:rPr lang="de-AT" smtClean="0"/>
              <a:t>30.09.2022</a:t>
            </a:fld>
            <a:endParaRPr lang="de-AT"/>
          </a:p>
        </p:txBody>
      </p:sp>
      <p:sp>
        <p:nvSpPr>
          <p:cNvPr id="3" name="Fußzeilenplatzhalter 2"/>
          <p:cNvSpPr>
            <a:spLocks noGrp="1"/>
          </p:cNvSpPr>
          <p:nvPr>
            <p:ph type="ftr" sz="quarter" idx="11"/>
          </p:nvPr>
        </p:nvSpPr>
        <p:spPr/>
        <p:txBody>
          <a:bodyPr/>
          <a:lstStyle/>
          <a:p>
            <a:endParaRPr lang="de-AT"/>
          </a:p>
        </p:txBody>
      </p:sp>
      <p:sp>
        <p:nvSpPr>
          <p:cNvPr id="4" name="Foliennummernplatzhalter 3"/>
          <p:cNvSpPr>
            <a:spLocks noGrp="1"/>
          </p:cNvSpPr>
          <p:nvPr>
            <p:ph type="sldNum" sz="quarter" idx="12"/>
          </p:nvPr>
        </p:nvSpPr>
        <p:spPr/>
        <p:txBody>
          <a:bodyPr/>
          <a:lstStyle/>
          <a:p>
            <a:fld id="{518C9D6A-662B-4DEE-AA36-7F7B581FC958}" type="slidenum">
              <a:rPr lang="de-AT" smtClean="0"/>
              <a:t>‹Nr.›</a:t>
            </a:fld>
            <a:endParaRPr lang="de-AT"/>
          </a:p>
        </p:txBody>
      </p:sp>
    </p:spTree>
    <p:extLst>
      <p:ext uri="{BB962C8B-B14F-4D97-AF65-F5344CB8AC3E}">
        <p14:creationId xmlns:p14="http://schemas.microsoft.com/office/powerpoint/2010/main" val="89913885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30238" y="342900"/>
            <a:ext cx="2949575" cy="1200150"/>
          </a:xfrm>
        </p:spPr>
        <p:txBody>
          <a:bodyPr anchor="b"/>
          <a:lstStyle>
            <a:lvl1pPr>
              <a:defRPr sz="3200"/>
            </a:lvl1pPr>
          </a:lstStyle>
          <a:p>
            <a:r>
              <a:rPr lang="de-DE"/>
              <a:t>Titelmasterformat durch Klicken bearbeiten</a:t>
            </a:r>
            <a:endParaRPr lang="de-AT"/>
          </a:p>
        </p:txBody>
      </p:sp>
      <p:sp>
        <p:nvSpPr>
          <p:cNvPr id="3" name="Inhaltsplatzhalter 2"/>
          <p:cNvSpPr>
            <a:spLocks noGrp="1"/>
          </p:cNvSpPr>
          <p:nvPr>
            <p:ph idx="1"/>
          </p:nvPr>
        </p:nvSpPr>
        <p:spPr>
          <a:xfrm>
            <a:off x="3887788" y="741363"/>
            <a:ext cx="4629150" cy="36544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Textplatzhalter 3"/>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sp>
        <p:nvSpPr>
          <p:cNvPr id="5" name="Datumsplatzhalter 4"/>
          <p:cNvSpPr>
            <a:spLocks noGrp="1"/>
          </p:cNvSpPr>
          <p:nvPr>
            <p:ph type="dt" sz="half" idx="10"/>
          </p:nvPr>
        </p:nvSpPr>
        <p:spPr/>
        <p:txBody>
          <a:bodyPr/>
          <a:lstStyle/>
          <a:p>
            <a:fld id="{5D10E960-023F-442D-A047-71245E0E22FF}" type="datetimeFigureOut">
              <a:rPr lang="de-AT" smtClean="0"/>
              <a:t>30.09.2022</a:t>
            </a:fld>
            <a:endParaRPr lang="de-AT"/>
          </a:p>
        </p:txBody>
      </p:sp>
      <p:sp>
        <p:nvSpPr>
          <p:cNvPr id="6" name="Fußzeilenplatzhalter 5"/>
          <p:cNvSpPr>
            <a:spLocks noGrp="1"/>
          </p:cNvSpPr>
          <p:nvPr>
            <p:ph type="ftr" sz="quarter" idx="11"/>
          </p:nvPr>
        </p:nvSpPr>
        <p:spPr/>
        <p:txBody>
          <a:bodyPr/>
          <a:lstStyle/>
          <a:p>
            <a:endParaRPr lang="de-AT"/>
          </a:p>
        </p:txBody>
      </p:sp>
      <p:sp>
        <p:nvSpPr>
          <p:cNvPr id="7" name="Foliennummernplatzhalter 6"/>
          <p:cNvSpPr>
            <a:spLocks noGrp="1"/>
          </p:cNvSpPr>
          <p:nvPr>
            <p:ph type="sldNum" sz="quarter" idx="12"/>
          </p:nvPr>
        </p:nvSpPr>
        <p:spPr/>
        <p:txBody>
          <a:bodyPr/>
          <a:lstStyle/>
          <a:p>
            <a:fld id="{518C9D6A-662B-4DEE-AA36-7F7B581FC958}" type="slidenum">
              <a:rPr lang="de-AT" smtClean="0"/>
              <a:t>‹Nr.›</a:t>
            </a:fld>
            <a:endParaRPr lang="de-AT"/>
          </a:p>
        </p:txBody>
      </p:sp>
    </p:spTree>
    <p:extLst>
      <p:ext uri="{BB962C8B-B14F-4D97-AF65-F5344CB8AC3E}">
        <p14:creationId xmlns:p14="http://schemas.microsoft.com/office/powerpoint/2010/main" val="81529762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30238" y="342900"/>
            <a:ext cx="2949575" cy="1200150"/>
          </a:xfrm>
        </p:spPr>
        <p:txBody>
          <a:bodyPr anchor="b"/>
          <a:lstStyle>
            <a:lvl1pPr>
              <a:defRPr sz="3200"/>
            </a:lvl1pPr>
          </a:lstStyle>
          <a:p>
            <a:r>
              <a:rPr lang="de-DE"/>
              <a:t>Titelmasterformat durch Klicken bearbeiten</a:t>
            </a:r>
            <a:endParaRPr lang="de-AT"/>
          </a:p>
        </p:txBody>
      </p:sp>
      <p:sp>
        <p:nvSpPr>
          <p:cNvPr id="3" name="Bildplatzhalter 2"/>
          <p:cNvSpPr>
            <a:spLocks noGrp="1"/>
          </p:cNvSpPr>
          <p:nvPr>
            <p:ph type="pic" idx="1"/>
          </p:nvPr>
        </p:nvSpPr>
        <p:spPr>
          <a:xfrm>
            <a:off x="3887788" y="741363"/>
            <a:ext cx="4629150" cy="36544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AT"/>
          </a:p>
        </p:txBody>
      </p:sp>
      <p:sp>
        <p:nvSpPr>
          <p:cNvPr id="4" name="Textplatzhalter 3"/>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sp>
        <p:nvSpPr>
          <p:cNvPr id="5" name="Datumsplatzhalter 4"/>
          <p:cNvSpPr>
            <a:spLocks noGrp="1"/>
          </p:cNvSpPr>
          <p:nvPr>
            <p:ph type="dt" sz="half" idx="10"/>
          </p:nvPr>
        </p:nvSpPr>
        <p:spPr/>
        <p:txBody>
          <a:bodyPr/>
          <a:lstStyle/>
          <a:p>
            <a:fld id="{5D10E960-023F-442D-A047-71245E0E22FF}" type="datetimeFigureOut">
              <a:rPr lang="de-AT" smtClean="0"/>
              <a:t>30.09.2022</a:t>
            </a:fld>
            <a:endParaRPr lang="de-AT"/>
          </a:p>
        </p:txBody>
      </p:sp>
      <p:sp>
        <p:nvSpPr>
          <p:cNvPr id="6" name="Fußzeilenplatzhalter 5"/>
          <p:cNvSpPr>
            <a:spLocks noGrp="1"/>
          </p:cNvSpPr>
          <p:nvPr>
            <p:ph type="ftr" sz="quarter" idx="11"/>
          </p:nvPr>
        </p:nvSpPr>
        <p:spPr/>
        <p:txBody>
          <a:bodyPr/>
          <a:lstStyle/>
          <a:p>
            <a:endParaRPr lang="de-AT"/>
          </a:p>
        </p:txBody>
      </p:sp>
      <p:sp>
        <p:nvSpPr>
          <p:cNvPr id="7" name="Foliennummernplatzhalter 6"/>
          <p:cNvSpPr>
            <a:spLocks noGrp="1"/>
          </p:cNvSpPr>
          <p:nvPr>
            <p:ph type="sldNum" sz="quarter" idx="12"/>
          </p:nvPr>
        </p:nvSpPr>
        <p:spPr/>
        <p:txBody>
          <a:bodyPr/>
          <a:lstStyle/>
          <a:p>
            <a:fld id="{518C9D6A-662B-4DEE-AA36-7F7B581FC958}" type="slidenum">
              <a:rPr lang="de-AT" smtClean="0"/>
              <a:t>‹Nr.›</a:t>
            </a:fld>
            <a:endParaRPr lang="de-AT"/>
          </a:p>
        </p:txBody>
      </p:sp>
    </p:spTree>
    <p:extLst>
      <p:ext uri="{BB962C8B-B14F-4D97-AF65-F5344CB8AC3E}">
        <p14:creationId xmlns:p14="http://schemas.microsoft.com/office/powerpoint/2010/main" val="373897535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AT"/>
          </a:p>
        </p:txBody>
      </p:sp>
      <p:sp>
        <p:nvSpPr>
          <p:cNvPr id="3" name="Vertikaler Textplatzhalter 2"/>
          <p:cNvSpPr>
            <a:spLocks noGrp="1"/>
          </p:cNvSpPr>
          <p:nvPr>
            <p:ph type="body" orient="vert" idx="1"/>
          </p:nvPr>
        </p:nvSpPr>
        <p:spPr/>
        <p:txBody>
          <a:bodyPr vert="eaVert"/>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Datumsplatzhalter 3"/>
          <p:cNvSpPr>
            <a:spLocks noGrp="1"/>
          </p:cNvSpPr>
          <p:nvPr>
            <p:ph type="dt" sz="half" idx="10"/>
          </p:nvPr>
        </p:nvSpPr>
        <p:spPr/>
        <p:txBody>
          <a:bodyPr/>
          <a:lstStyle/>
          <a:p>
            <a:fld id="{5D10E960-023F-442D-A047-71245E0E22FF}" type="datetimeFigureOut">
              <a:rPr lang="de-AT" smtClean="0"/>
              <a:t>30.09.2022</a:t>
            </a:fld>
            <a:endParaRPr lang="de-AT"/>
          </a:p>
        </p:txBody>
      </p:sp>
      <p:sp>
        <p:nvSpPr>
          <p:cNvPr id="5" name="Fußzeilenplatzhalter 4"/>
          <p:cNvSpPr>
            <a:spLocks noGrp="1"/>
          </p:cNvSpPr>
          <p:nvPr>
            <p:ph type="ftr" sz="quarter" idx="11"/>
          </p:nvPr>
        </p:nvSpPr>
        <p:spPr/>
        <p:txBody>
          <a:bodyPr/>
          <a:lstStyle/>
          <a:p>
            <a:endParaRPr lang="de-AT"/>
          </a:p>
        </p:txBody>
      </p:sp>
      <p:sp>
        <p:nvSpPr>
          <p:cNvPr id="6" name="Foliennummernplatzhalter 5"/>
          <p:cNvSpPr>
            <a:spLocks noGrp="1"/>
          </p:cNvSpPr>
          <p:nvPr>
            <p:ph type="sldNum" sz="quarter" idx="12"/>
          </p:nvPr>
        </p:nvSpPr>
        <p:spPr/>
        <p:txBody>
          <a:bodyPr/>
          <a:lstStyle/>
          <a:p>
            <a:fld id="{518C9D6A-662B-4DEE-AA36-7F7B581FC958}" type="slidenum">
              <a:rPr lang="de-AT" smtClean="0"/>
              <a:t>‹Nr.›</a:t>
            </a:fld>
            <a:endParaRPr lang="de-AT"/>
          </a:p>
        </p:txBody>
      </p:sp>
    </p:spTree>
    <p:extLst>
      <p:ext uri="{BB962C8B-B14F-4D97-AF65-F5344CB8AC3E}">
        <p14:creationId xmlns:p14="http://schemas.microsoft.com/office/powerpoint/2010/main" val="412250960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543675" y="274638"/>
            <a:ext cx="1971675" cy="4357687"/>
          </a:xfrm>
        </p:spPr>
        <p:txBody>
          <a:bodyPr vert="eaVert"/>
          <a:lstStyle/>
          <a:p>
            <a:r>
              <a:rPr lang="de-DE"/>
              <a:t>Titelmasterformat durch Klicken bearbeiten</a:t>
            </a:r>
            <a:endParaRPr lang="de-AT"/>
          </a:p>
        </p:txBody>
      </p:sp>
      <p:sp>
        <p:nvSpPr>
          <p:cNvPr id="3" name="Vertikaler Textplatzhalter 2"/>
          <p:cNvSpPr>
            <a:spLocks noGrp="1"/>
          </p:cNvSpPr>
          <p:nvPr>
            <p:ph type="body" orient="vert" idx="1"/>
          </p:nvPr>
        </p:nvSpPr>
        <p:spPr>
          <a:xfrm>
            <a:off x="628650" y="274638"/>
            <a:ext cx="5762625" cy="4357687"/>
          </a:xfrm>
        </p:spPr>
        <p:txBody>
          <a:bodyPr vert="eaVert"/>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Datumsplatzhalter 3"/>
          <p:cNvSpPr>
            <a:spLocks noGrp="1"/>
          </p:cNvSpPr>
          <p:nvPr>
            <p:ph type="dt" sz="half" idx="10"/>
          </p:nvPr>
        </p:nvSpPr>
        <p:spPr/>
        <p:txBody>
          <a:bodyPr/>
          <a:lstStyle/>
          <a:p>
            <a:fld id="{5D10E960-023F-442D-A047-71245E0E22FF}" type="datetimeFigureOut">
              <a:rPr lang="de-AT" smtClean="0"/>
              <a:t>30.09.2022</a:t>
            </a:fld>
            <a:endParaRPr lang="de-AT"/>
          </a:p>
        </p:txBody>
      </p:sp>
      <p:sp>
        <p:nvSpPr>
          <p:cNvPr id="5" name="Fußzeilenplatzhalter 4"/>
          <p:cNvSpPr>
            <a:spLocks noGrp="1"/>
          </p:cNvSpPr>
          <p:nvPr>
            <p:ph type="ftr" sz="quarter" idx="11"/>
          </p:nvPr>
        </p:nvSpPr>
        <p:spPr/>
        <p:txBody>
          <a:bodyPr/>
          <a:lstStyle/>
          <a:p>
            <a:endParaRPr lang="de-AT"/>
          </a:p>
        </p:txBody>
      </p:sp>
      <p:sp>
        <p:nvSpPr>
          <p:cNvPr id="6" name="Foliennummernplatzhalter 5"/>
          <p:cNvSpPr>
            <a:spLocks noGrp="1"/>
          </p:cNvSpPr>
          <p:nvPr>
            <p:ph type="sldNum" sz="quarter" idx="12"/>
          </p:nvPr>
        </p:nvSpPr>
        <p:spPr/>
        <p:txBody>
          <a:bodyPr/>
          <a:lstStyle/>
          <a:p>
            <a:fld id="{518C9D6A-662B-4DEE-AA36-7F7B581FC958}" type="slidenum">
              <a:rPr lang="de-AT" smtClean="0"/>
              <a:t>‹Nr.›</a:t>
            </a:fld>
            <a:endParaRPr lang="de-AT"/>
          </a:p>
        </p:txBody>
      </p:sp>
    </p:spTree>
    <p:extLst>
      <p:ext uri="{BB962C8B-B14F-4D97-AF65-F5344CB8AC3E}">
        <p14:creationId xmlns:p14="http://schemas.microsoft.com/office/powerpoint/2010/main" val="27997574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971599" y="3305176"/>
            <a:ext cx="7920881" cy="1021556"/>
          </a:xfrm>
        </p:spPr>
        <p:txBody>
          <a:bodyPr anchor="t"/>
          <a:lstStyle>
            <a:lvl1pPr algn="l">
              <a:defRPr sz="4000" b="1" cap="all"/>
            </a:lvl1pPr>
          </a:lstStyle>
          <a:p>
            <a:r>
              <a:rPr lang="de-DE"/>
              <a:t>Mastertitelformat bearbeiten</a:t>
            </a:r>
            <a:endParaRPr lang="de-AT"/>
          </a:p>
        </p:txBody>
      </p:sp>
      <p:sp>
        <p:nvSpPr>
          <p:cNvPr id="3" name="Textplatzhalter 2"/>
          <p:cNvSpPr>
            <a:spLocks noGrp="1"/>
          </p:cNvSpPr>
          <p:nvPr>
            <p:ph type="body" idx="1"/>
          </p:nvPr>
        </p:nvSpPr>
        <p:spPr>
          <a:xfrm>
            <a:off x="971599" y="2180035"/>
            <a:ext cx="7920881"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Mastertextformat bearbeiten</a:t>
            </a:r>
          </a:p>
        </p:txBody>
      </p:sp>
      <p:sp>
        <p:nvSpPr>
          <p:cNvPr id="4" name="Datumsplatzhalter 3"/>
          <p:cNvSpPr>
            <a:spLocks noGrp="1"/>
          </p:cNvSpPr>
          <p:nvPr>
            <p:ph type="dt" sz="half" idx="10"/>
          </p:nvPr>
        </p:nvSpPr>
        <p:spPr/>
        <p:txBody>
          <a:bodyPr/>
          <a:lstStyle/>
          <a:p>
            <a:fld id="{87281E16-35CC-4F0A-B55C-8066EFC14ABF}" type="datetimeFigureOut">
              <a:rPr lang="de-AT" smtClean="0"/>
              <a:t>30.09.2022</a:t>
            </a:fld>
            <a:endParaRPr lang="de-AT"/>
          </a:p>
        </p:txBody>
      </p:sp>
      <p:sp>
        <p:nvSpPr>
          <p:cNvPr id="5" name="Fußzeilenplatzhalter 4"/>
          <p:cNvSpPr>
            <a:spLocks noGrp="1"/>
          </p:cNvSpPr>
          <p:nvPr>
            <p:ph type="ftr" sz="quarter" idx="11"/>
          </p:nvPr>
        </p:nvSpPr>
        <p:spPr/>
        <p:txBody>
          <a:bodyPr/>
          <a:lstStyle/>
          <a:p>
            <a:endParaRPr lang="de-AT"/>
          </a:p>
        </p:txBody>
      </p:sp>
      <p:sp>
        <p:nvSpPr>
          <p:cNvPr id="6" name="Foliennummernplatzhalter 5"/>
          <p:cNvSpPr>
            <a:spLocks noGrp="1"/>
          </p:cNvSpPr>
          <p:nvPr>
            <p:ph type="sldNum" sz="quarter" idx="12"/>
          </p:nvPr>
        </p:nvSpPr>
        <p:spPr/>
        <p:txBody>
          <a:bodyPr/>
          <a:lstStyle/>
          <a:p>
            <a:fld id="{BB19BE38-3A2E-4E49-9F5F-538F167008FE}" type="slidenum">
              <a:rPr lang="de-AT" smtClean="0"/>
              <a:t>‹Nr.›</a:t>
            </a:fld>
            <a:endParaRPr lang="de-AT"/>
          </a:p>
        </p:txBody>
      </p:sp>
    </p:spTree>
    <p:extLst>
      <p:ext uri="{BB962C8B-B14F-4D97-AF65-F5344CB8AC3E}">
        <p14:creationId xmlns:p14="http://schemas.microsoft.com/office/powerpoint/2010/main" val="17706023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Abschnitts-&#10;überschrift">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fld id="{87281E16-35CC-4F0A-B55C-8066EFC14ABF}" type="datetimeFigureOut">
              <a:rPr lang="de-AT" smtClean="0"/>
              <a:t>30.09.2022</a:t>
            </a:fld>
            <a:endParaRPr lang="de-AT"/>
          </a:p>
        </p:txBody>
      </p:sp>
      <p:sp>
        <p:nvSpPr>
          <p:cNvPr id="5" name="Fußzeilenplatzhalter 4"/>
          <p:cNvSpPr>
            <a:spLocks noGrp="1"/>
          </p:cNvSpPr>
          <p:nvPr>
            <p:ph type="ftr" sz="quarter" idx="11"/>
          </p:nvPr>
        </p:nvSpPr>
        <p:spPr/>
        <p:txBody>
          <a:bodyPr/>
          <a:lstStyle/>
          <a:p>
            <a:endParaRPr lang="de-AT"/>
          </a:p>
        </p:txBody>
      </p:sp>
      <p:sp>
        <p:nvSpPr>
          <p:cNvPr id="6" name="Foliennummernplatzhalter 5"/>
          <p:cNvSpPr>
            <a:spLocks noGrp="1"/>
          </p:cNvSpPr>
          <p:nvPr>
            <p:ph type="sldNum" sz="quarter" idx="12"/>
          </p:nvPr>
        </p:nvSpPr>
        <p:spPr/>
        <p:txBody>
          <a:bodyPr/>
          <a:lstStyle/>
          <a:p>
            <a:fld id="{BB19BE38-3A2E-4E49-9F5F-538F167008FE}" type="slidenum">
              <a:rPr lang="de-AT" smtClean="0"/>
              <a:t>‹Nr.›</a:t>
            </a:fld>
            <a:endParaRPr lang="de-AT"/>
          </a:p>
        </p:txBody>
      </p:sp>
      <p:sp>
        <p:nvSpPr>
          <p:cNvPr id="7" name="Rechteck 6"/>
          <p:cNvSpPr/>
          <p:nvPr userDrawn="1"/>
        </p:nvSpPr>
        <p:spPr>
          <a:xfrm>
            <a:off x="-36512" y="0"/>
            <a:ext cx="9217024" cy="3075806"/>
          </a:xfrm>
          <a:prstGeom prst="rect">
            <a:avLst/>
          </a:prstGeom>
          <a:solidFill>
            <a:srgbClr val="F9B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2" name="Titel 1"/>
          <p:cNvSpPr>
            <a:spLocks noGrp="1"/>
          </p:cNvSpPr>
          <p:nvPr>
            <p:ph type="title"/>
          </p:nvPr>
        </p:nvSpPr>
        <p:spPr>
          <a:xfrm>
            <a:off x="971599" y="1622202"/>
            <a:ext cx="7920881" cy="1021556"/>
          </a:xfrm>
        </p:spPr>
        <p:txBody>
          <a:bodyPr anchor="t"/>
          <a:lstStyle>
            <a:lvl1pPr algn="r">
              <a:defRPr sz="4000" b="1" cap="all">
                <a:solidFill>
                  <a:schemeClr val="tx1"/>
                </a:solidFill>
              </a:defRPr>
            </a:lvl1pPr>
          </a:lstStyle>
          <a:p>
            <a:r>
              <a:rPr lang="de-DE"/>
              <a:t>Mastertitelformat bearbeiten</a:t>
            </a:r>
            <a:endParaRPr lang="de-AT"/>
          </a:p>
        </p:txBody>
      </p:sp>
      <p:sp>
        <p:nvSpPr>
          <p:cNvPr id="8" name="Rechteck 7"/>
          <p:cNvSpPr/>
          <p:nvPr userDrawn="1"/>
        </p:nvSpPr>
        <p:spPr>
          <a:xfrm>
            <a:off x="-36512" y="4443958"/>
            <a:ext cx="9206025" cy="936104"/>
          </a:xfrm>
          <a:prstGeom prst="rect">
            <a:avLst/>
          </a:prstGeom>
          <a:solidFill>
            <a:srgbClr val="F9B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pic>
        <p:nvPicPr>
          <p:cNvPr id="9" name="Grafik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3293" y="3075806"/>
            <a:ext cx="9242789" cy="1709916"/>
          </a:xfrm>
          <a:prstGeom prst="rect">
            <a:avLst/>
          </a:prstGeom>
        </p:spPr>
      </p:pic>
      <p:pic>
        <p:nvPicPr>
          <p:cNvPr id="10" name="Grafik 9"/>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86302" y="4859097"/>
            <a:ext cx="773330" cy="448957"/>
          </a:xfrm>
          <a:prstGeom prst="rect">
            <a:avLst/>
          </a:prstGeom>
        </p:spPr>
      </p:pic>
    </p:spTree>
    <p:extLst>
      <p:ext uri="{BB962C8B-B14F-4D97-AF65-F5344CB8AC3E}">
        <p14:creationId xmlns:p14="http://schemas.microsoft.com/office/powerpoint/2010/main" val="21830325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endParaRPr lang="de-AT"/>
          </a:p>
        </p:txBody>
      </p:sp>
      <p:sp>
        <p:nvSpPr>
          <p:cNvPr id="3" name="Inhaltsplatzhalter 2"/>
          <p:cNvSpPr>
            <a:spLocks noGrp="1"/>
          </p:cNvSpPr>
          <p:nvPr>
            <p:ph sz="half" idx="1"/>
          </p:nvPr>
        </p:nvSpPr>
        <p:spPr>
          <a:xfrm>
            <a:off x="971600" y="1200151"/>
            <a:ext cx="372988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Inhaltsplatzhalter 3"/>
          <p:cNvSpPr>
            <a:spLocks noGrp="1"/>
          </p:cNvSpPr>
          <p:nvPr>
            <p:ph sz="half" idx="2"/>
          </p:nvPr>
        </p:nvSpPr>
        <p:spPr>
          <a:xfrm>
            <a:off x="5162600" y="1200151"/>
            <a:ext cx="372988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5" name="Datumsplatzhalter 4"/>
          <p:cNvSpPr>
            <a:spLocks noGrp="1"/>
          </p:cNvSpPr>
          <p:nvPr>
            <p:ph type="dt" sz="half" idx="10"/>
          </p:nvPr>
        </p:nvSpPr>
        <p:spPr/>
        <p:txBody>
          <a:bodyPr/>
          <a:lstStyle/>
          <a:p>
            <a:fld id="{87281E16-35CC-4F0A-B55C-8066EFC14ABF}" type="datetimeFigureOut">
              <a:rPr lang="de-AT" smtClean="0"/>
              <a:t>30.09.2022</a:t>
            </a:fld>
            <a:endParaRPr lang="de-AT"/>
          </a:p>
        </p:txBody>
      </p:sp>
      <p:sp>
        <p:nvSpPr>
          <p:cNvPr id="6" name="Fußzeilenplatzhalter 5"/>
          <p:cNvSpPr>
            <a:spLocks noGrp="1"/>
          </p:cNvSpPr>
          <p:nvPr>
            <p:ph type="ftr" sz="quarter" idx="11"/>
          </p:nvPr>
        </p:nvSpPr>
        <p:spPr/>
        <p:txBody>
          <a:bodyPr/>
          <a:lstStyle/>
          <a:p>
            <a:endParaRPr lang="de-AT"/>
          </a:p>
        </p:txBody>
      </p:sp>
      <p:sp>
        <p:nvSpPr>
          <p:cNvPr id="7" name="Foliennummernplatzhalter 6"/>
          <p:cNvSpPr>
            <a:spLocks noGrp="1"/>
          </p:cNvSpPr>
          <p:nvPr>
            <p:ph type="sldNum" sz="quarter" idx="12"/>
          </p:nvPr>
        </p:nvSpPr>
        <p:spPr/>
        <p:txBody>
          <a:bodyPr/>
          <a:lstStyle/>
          <a:p>
            <a:fld id="{BB19BE38-3A2E-4E49-9F5F-538F167008FE}" type="slidenum">
              <a:rPr lang="de-AT" smtClean="0"/>
              <a:t>‹Nr.›</a:t>
            </a:fld>
            <a:endParaRPr lang="de-AT"/>
          </a:p>
        </p:txBody>
      </p:sp>
    </p:spTree>
    <p:extLst>
      <p:ext uri="{BB962C8B-B14F-4D97-AF65-F5344CB8AC3E}">
        <p14:creationId xmlns:p14="http://schemas.microsoft.com/office/powerpoint/2010/main" val="3644408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a:t>Mastertitelformat bearbeiten</a:t>
            </a:r>
            <a:endParaRPr lang="de-AT"/>
          </a:p>
        </p:txBody>
      </p:sp>
      <p:sp>
        <p:nvSpPr>
          <p:cNvPr id="5" name="Textplatzhalter 4"/>
          <p:cNvSpPr>
            <a:spLocks noGrp="1"/>
          </p:cNvSpPr>
          <p:nvPr>
            <p:ph type="body" sz="quarter" idx="3"/>
          </p:nvPr>
        </p:nvSpPr>
        <p:spPr>
          <a:xfrm>
            <a:off x="5076056" y="1151335"/>
            <a:ext cx="3816424"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p:cNvSpPr>
            <a:spLocks noGrp="1"/>
          </p:cNvSpPr>
          <p:nvPr>
            <p:ph sz="quarter" idx="4"/>
          </p:nvPr>
        </p:nvSpPr>
        <p:spPr>
          <a:xfrm>
            <a:off x="5076056" y="1631156"/>
            <a:ext cx="3816424"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7" name="Datumsplatzhalter 6"/>
          <p:cNvSpPr>
            <a:spLocks noGrp="1"/>
          </p:cNvSpPr>
          <p:nvPr>
            <p:ph type="dt" sz="half" idx="10"/>
          </p:nvPr>
        </p:nvSpPr>
        <p:spPr/>
        <p:txBody>
          <a:bodyPr/>
          <a:lstStyle/>
          <a:p>
            <a:fld id="{87281E16-35CC-4F0A-B55C-8066EFC14ABF}" type="datetimeFigureOut">
              <a:rPr lang="de-AT" smtClean="0"/>
              <a:t>30.09.2022</a:t>
            </a:fld>
            <a:endParaRPr lang="de-AT"/>
          </a:p>
        </p:txBody>
      </p:sp>
      <p:sp>
        <p:nvSpPr>
          <p:cNvPr id="8" name="Fußzeilenplatzhalter 7"/>
          <p:cNvSpPr>
            <a:spLocks noGrp="1"/>
          </p:cNvSpPr>
          <p:nvPr>
            <p:ph type="ftr" sz="quarter" idx="11"/>
          </p:nvPr>
        </p:nvSpPr>
        <p:spPr/>
        <p:txBody>
          <a:bodyPr/>
          <a:lstStyle/>
          <a:p>
            <a:endParaRPr lang="de-AT"/>
          </a:p>
        </p:txBody>
      </p:sp>
      <p:sp>
        <p:nvSpPr>
          <p:cNvPr id="9" name="Foliennummernplatzhalter 8"/>
          <p:cNvSpPr>
            <a:spLocks noGrp="1"/>
          </p:cNvSpPr>
          <p:nvPr>
            <p:ph type="sldNum" sz="quarter" idx="12"/>
          </p:nvPr>
        </p:nvSpPr>
        <p:spPr/>
        <p:txBody>
          <a:bodyPr/>
          <a:lstStyle/>
          <a:p>
            <a:fld id="{BB19BE38-3A2E-4E49-9F5F-538F167008FE}" type="slidenum">
              <a:rPr lang="de-AT" smtClean="0"/>
              <a:t>‹Nr.›</a:t>
            </a:fld>
            <a:endParaRPr lang="de-AT"/>
          </a:p>
        </p:txBody>
      </p:sp>
      <p:sp>
        <p:nvSpPr>
          <p:cNvPr id="12" name="Textplatzhalter 4"/>
          <p:cNvSpPr>
            <a:spLocks noGrp="1"/>
          </p:cNvSpPr>
          <p:nvPr>
            <p:ph type="body" sz="quarter" idx="13"/>
          </p:nvPr>
        </p:nvSpPr>
        <p:spPr>
          <a:xfrm>
            <a:off x="971600" y="1144687"/>
            <a:ext cx="3816424"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13" name="Inhaltsplatzhalter 5"/>
          <p:cNvSpPr>
            <a:spLocks noGrp="1"/>
          </p:cNvSpPr>
          <p:nvPr>
            <p:ph sz="quarter" idx="14"/>
          </p:nvPr>
        </p:nvSpPr>
        <p:spPr>
          <a:xfrm>
            <a:off x="971600" y="1624508"/>
            <a:ext cx="3816424"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Tree>
    <p:extLst>
      <p:ext uri="{BB962C8B-B14F-4D97-AF65-F5344CB8AC3E}">
        <p14:creationId xmlns:p14="http://schemas.microsoft.com/office/powerpoint/2010/main" val="19999552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endParaRPr lang="de-AT"/>
          </a:p>
        </p:txBody>
      </p:sp>
      <p:sp>
        <p:nvSpPr>
          <p:cNvPr id="3" name="Datumsplatzhalter 2"/>
          <p:cNvSpPr>
            <a:spLocks noGrp="1"/>
          </p:cNvSpPr>
          <p:nvPr>
            <p:ph type="dt" sz="half" idx="10"/>
          </p:nvPr>
        </p:nvSpPr>
        <p:spPr/>
        <p:txBody>
          <a:bodyPr/>
          <a:lstStyle/>
          <a:p>
            <a:fld id="{87281E16-35CC-4F0A-B55C-8066EFC14ABF}" type="datetimeFigureOut">
              <a:rPr lang="de-AT" smtClean="0"/>
              <a:t>30.09.2022</a:t>
            </a:fld>
            <a:endParaRPr lang="de-AT"/>
          </a:p>
        </p:txBody>
      </p:sp>
      <p:sp>
        <p:nvSpPr>
          <p:cNvPr id="4" name="Fußzeilenplatzhalter 3"/>
          <p:cNvSpPr>
            <a:spLocks noGrp="1"/>
          </p:cNvSpPr>
          <p:nvPr>
            <p:ph type="ftr" sz="quarter" idx="11"/>
          </p:nvPr>
        </p:nvSpPr>
        <p:spPr/>
        <p:txBody>
          <a:bodyPr/>
          <a:lstStyle/>
          <a:p>
            <a:endParaRPr lang="de-AT"/>
          </a:p>
        </p:txBody>
      </p:sp>
      <p:sp>
        <p:nvSpPr>
          <p:cNvPr id="5" name="Foliennummernplatzhalter 4"/>
          <p:cNvSpPr>
            <a:spLocks noGrp="1"/>
          </p:cNvSpPr>
          <p:nvPr>
            <p:ph type="sldNum" sz="quarter" idx="12"/>
          </p:nvPr>
        </p:nvSpPr>
        <p:spPr/>
        <p:txBody>
          <a:bodyPr/>
          <a:lstStyle/>
          <a:p>
            <a:fld id="{BB19BE38-3A2E-4E49-9F5F-538F167008FE}" type="slidenum">
              <a:rPr lang="de-AT" smtClean="0"/>
              <a:t>‹Nr.›</a:t>
            </a:fld>
            <a:endParaRPr lang="de-AT"/>
          </a:p>
        </p:txBody>
      </p:sp>
      <p:pic>
        <p:nvPicPr>
          <p:cNvPr id="7" name="Grafik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98270" y="4643073"/>
            <a:ext cx="773330" cy="448957"/>
          </a:xfrm>
          <a:prstGeom prst="rect">
            <a:avLst/>
          </a:prstGeom>
        </p:spPr>
      </p:pic>
    </p:spTree>
    <p:extLst>
      <p:ext uri="{BB962C8B-B14F-4D97-AF65-F5344CB8AC3E}">
        <p14:creationId xmlns:p14="http://schemas.microsoft.com/office/powerpoint/2010/main" val="3391378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87281E16-35CC-4F0A-B55C-8066EFC14ABF}" type="datetimeFigureOut">
              <a:rPr lang="de-AT" smtClean="0"/>
              <a:t>30.09.2022</a:t>
            </a:fld>
            <a:endParaRPr lang="de-AT"/>
          </a:p>
        </p:txBody>
      </p:sp>
      <p:sp>
        <p:nvSpPr>
          <p:cNvPr id="3" name="Fußzeilenplatzhalter 2"/>
          <p:cNvSpPr>
            <a:spLocks noGrp="1"/>
          </p:cNvSpPr>
          <p:nvPr>
            <p:ph type="ftr" sz="quarter" idx="11"/>
          </p:nvPr>
        </p:nvSpPr>
        <p:spPr/>
        <p:txBody>
          <a:bodyPr/>
          <a:lstStyle/>
          <a:p>
            <a:endParaRPr lang="de-AT"/>
          </a:p>
        </p:txBody>
      </p:sp>
      <p:sp>
        <p:nvSpPr>
          <p:cNvPr id="4" name="Foliennummernplatzhalter 3"/>
          <p:cNvSpPr>
            <a:spLocks noGrp="1"/>
          </p:cNvSpPr>
          <p:nvPr>
            <p:ph type="sldNum" sz="quarter" idx="12"/>
          </p:nvPr>
        </p:nvSpPr>
        <p:spPr/>
        <p:txBody>
          <a:bodyPr/>
          <a:lstStyle/>
          <a:p>
            <a:fld id="{BB19BE38-3A2E-4E49-9F5F-538F167008FE}" type="slidenum">
              <a:rPr lang="de-AT" smtClean="0"/>
              <a:t>‹Nr.›</a:t>
            </a:fld>
            <a:endParaRPr lang="de-AT"/>
          </a:p>
        </p:txBody>
      </p:sp>
    </p:spTree>
    <p:extLst>
      <p:ext uri="{BB962C8B-B14F-4D97-AF65-F5344CB8AC3E}">
        <p14:creationId xmlns:p14="http://schemas.microsoft.com/office/powerpoint/2010/main" val="16598633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971600" y="205979"/>
            <a:ext cx="7920880" cy="857250"/>
          </a:xfrm>
          <a:prstGeom prst="rect">
            <a:avLst/>
          </a:prstGeom>
        </p:spPr>
        <p:txBody>
          <a:bodyPr vert="horz" lIns="91440" tIns="45720" rIns="91440" bIns="45720" rtlCol="0" anchor="ctr">
            <a:noAutofit/>
          </a:bodyPr>
          <a:lstStyle/>
          <a:p>
            <a:r>
              <a:rPr lang="de-DE"/>
              <a:t>Titelmasterformat durch Klicken bearbeiten</a:t>
            </a:r>
            <a:endParaRPr lang="de-AT"/>
          </a:p>
        </p:txBody>
      </p:sp>
      <p:sp>
        <p:nvSpPr>
          <p:cNvPr id="3" name="Textplatzhalter 2"/>
          <p:cNvSpPr>
            <a:spLocks noGrp="1"/>
          </p:cNvSpPr>
          <p:nvPr>
            <p:ph type="body" idx="1"/>
          </p:nvPr>
        </p:nvSpPr>
        <p:spPr>
          <a:xfrm>
            <a:off x="971600" y="1200151"/>
            <a:ext cx="7920880" cy="3394472"/>
          </a:xfrm>
          <a:prstGeom prst="rect">
            <a:avLst/>
          </a:prstGeom>
        </p:spPr>
        <p:txBody>
          <a:bodyPr vert="horz" lIns="91440" tIns="45720" rIns="91440" bIns="45720" rtlCol="0">
            <a:normAutofit/>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Datumsplatzhalter 3"/>
          <p:cNvSpPr>
            <a:spLocks noGrp="1"/>
          </p:cNvSpPr>
          <p:nvPr>
            <p:ph type="dt" sz="half" idx="2"/>
          </p:nvPr>
        </p:nvSpPr>
        <p:spPr>
          <a:xfrm>
            <a:off x="968156" y="4767263"/>
            <a:ext cx="1849011"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87281E16-35CC-4F0A-B55C-8066EFC14ABF}" type="datetimeFigureOut">
              <a:rPr lang="de-AT" smtClean="0"/>
              <a:t>30.09.2022</a:t>
            </a:fld>
            <a:endParaRPr lang="de-AT"/>
          </a:p>
        </p:txBody>
      </p:sp>
      <p:sp>
        <p:nvSpPr>
          <p:cNvPr id="5" name="Fußzeilenplatzhalter 4"/>
          <p:cNvSpPr>
            <a:spLocks noGrp="1"/>
          </p:cNvSpPr>
          <p:nvPr>
            <p:ph type="ftr" sz="quarter" idx="3"/>
          </p:nvPr>
        </p:nvSpPr>
        <p:spPr>
          <a:xfrm>
            <a:off x="3736796" y="4767263"/>
            <a:ext cx="2509372"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AT"/>
          </a:p>
        </p:txBody>
      </p:sp>
      <p:sp>
        <p:nvSpPr>
          <p:cNvPr id="6" name="Foliennummernplatzhalter 5"/>
          <p:cNvSpPr>
            <a:spLocks noGrp="1"/>
          </p:cNvSpPr>
          <p:nvPr>
            <p:ph type="sldNum" sz="quarter" idx="4"/>
          </p:nvPr>
        </p:nvSpPr>
        <p:spPr>
          <a:xfrm>
            <a:off x="7064156" y="4767263"/>
            <a:ext cx="1849011"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BB19BE38-3A2E-4E49-9F5F-538F167008FE}" type="slidenum">
              <a:rPr lang="de-AT" smtClean="0"/>
              <a:t>‹Nr.›</a:t>
            </a:fld>
            <a:endParaRPr lang="de-AT"/>
          </a:p>
        </p:txBody>
      </p:sp>
      <p:pic>
        <p:nvPicPr>
          <p:cNvPr id="7" name="Picture 2" descr="X:\zOeffentlichkeit\Samhaber\logos_ph\20121011logo 4c.jpg"/>
          <p:cNvPicPr>
            <a:picLocks noChangeAspect="1" noChangeArrowheads="1"/>
          </p:cNvPicPr>
          <p:nvPr/>
        </p:nvPicPr>
        <p:blipFill>
          <a:blip r:embed="rId17" cstate="screen">
            <a:extLst>
              <a:ext uri="{28A0092B-C50C-407E-A947-70E740481C1C}">
                <a14:useLocalDpi xmlns:a14="http://schemas.microsoft.com/office/drawing/2010/main"/>
              </a:ext>
            </a:extLst>
          </a:blip>
          <a:srcRect/>
          <a:stretch>
            <a:fillRect/>
          </a:stretch>
        </p:blipFill>
        <p:spPr bwMode="auto">
          <a:xfrm>
            <a:off x="230981" y="116419"/>
            <a:ext cx="737176" cy="842709"/>
          </a:xfrm>
          <a:prstGeom prst="rect">
            <a:avLst/>
          </a:prstGeom>
          <a:noFill/>
          <a:extLst>
            <a:ext uri="{909E8E84-426E-40DD-AFC4-6F175D3DCCD1}">
              <a14:hiddenFill xmlns:a14="http://schemas.microsoft.com/office/drawing/2010/main">
                <a:solidFill>
                  <a:srgbClr val="FFFFFF"/>
                </a:solidFill>
              </a14:hiddenFill>
            </a:ext>
          </a:extLst>
        </p:spPr>
      </p:pic>
      <p:sp>
        <p:nvSpPr>
          <p:cNvPr id="9" name="Rechteck 8"/>
          <p:cNvSpPr/>
          <p:nvPr/>
        </p:nvSpPr>
        <p:spPr>
          <a:xfrm>
            <a:off x="107504" y="1052736"/>
            <a:ext cx="864096" cy="409076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8" name="Rechteck 7"/>
          <p:cNvSpPr/>
          <p:nvPr/>
        </p:nvSpPr>
        <p:spPr>
          <a:xfrm>
            <a:off x="0" y="0"/>
            <a:ext cx="107504" cy="5143500"/>
          </a:xfrm>
          <a:prstGeom prst="rect">
            <a:avLst/>
          </a:prstGeom>
          <a:solidFill>
            <a:srgbClr val="F9B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pic>
        <p:nvPicPr>
          <p:cNvPr id="10" name="Grafik 9"/>
          <p:cNvPicPr>
            <a:picLocks noChangeAspect="1"/>
          </p:cNvPicPr>
          <p:nvPr userDrawn="1"/>
        </p:nvPicPr>
        <p:blipFill>
          <a:blip r:embed="rId18" cstate="screen">
            <a:extLst>
              <a:ext uri="{28A0092B-C50C-407E-A947-70E740481C1C}">
                <a14:useLocalDpi xmlns:a14="http://schemas.microsoft.com/office/drawing/2010/main"/>
              </a:ext>
            </a:extLst>
          </a:blip>
          <a:stretch>
            <a:fillRect/>
          </a:stretch>
        </p:blipFill>
        <p:spPr>
          <a:xfrm>
            <a:off x="198270" y="4587974"/>
            <a:ext cx="773330" cy="448957"/>
          </a:xfrm>
          <a:prstGeom prst="rect">
            <a:avLst/>
          </a:prstGeom>
        </p:spPr>
      </p:pic>
    </p:spTree>
    <p:extLst>
      <p:ext uri="{BB962C8B-B14F-4D97-AF65-F5344CB8AC3E}">
        <p14:creationId xmlns:p14="http://schemas.microsoft.com/office/powerpoint/2010/main" val="1822793769"/>
      </p:ext>
    </p:extLst>
  </p:cSld>
  <p:clrMap bg1="lt1" tx1="dk1" bg2="lt2" tx2="dk2" accent1="accent1" accent2="accent2" accent3="accent3" accent4="accent4" accent5="accent5" accent6="accent6" hlink="hlink" folHlink="folHlink"/>
  <p:sldLayoutIdLst>
    <p:sldLayoutId id="2147483649" r:id="rId1"/>
    <p:sldLayoutId id="2147483661" r:id="rId2"/>
    <p:sldLayoutId id="2147483650" r:id="rId3"/>
    <p:sldLayoutId id="2147483651" r:id="rId4"/>
    <p:sldLayoutId id="2147483660"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86" r:id="rId14"/>
    <p:sldLayoutId id="2147483687" r:id="rId15"/>
  </p:sldLayoutIdLst>
  <p:txStyles>
    <p:titleStyle>
      <a:lvl1pPr algn="ctr" defTabSz="914400" rtl="0" eaLnBrk="1" latinLnBrk="0" hangingPunct="1">
        <a:spcBef>
          <a:spcPct val="0"/>
        </a:spcBef>
        <a:buNone/>
        <a:defRPr sz="4200" kern="1200">
          <a:solidFill>
            <a:srgbClr val="DC9E00"/>
          </a:solidFill>
          <a:latin typeface="Roboto Condensed" panose="02000000000000000000" pitchFamily="2" charset="0"/>
          <a:ea typeface="Roboto Condensed" panose="02000000000000000000" pitchFamily="2" charset="0"/>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j-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j-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j-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j-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628650" y="274638"/>
            <a:ext cx="7886700" cy="993775"/>
          </a:xfrm>
          <a:prstGeom prst="rect">
            <a:avLst/>
          </a:prstGeom>
        </p:spPr>
        <p:txBody>
          <a:bodyPr vert="horz" lIns="91440" tIns="45720" rIns="91440" bIns="45720" rtlCol="0" anchor="ctr">
            <a:normAutofit/>
          </a:bodyPr>
          <a:lstStyle/>
          <a:p>
            <a:r>
              <a:rPr lang="de-DE"/>
              <a:t>Titelmasterformat durch Klicken bearbeiten</a:t>
            </a:r>
            <a:endParaRPr lang="de-AT"/>
          </a:p>
        </p:txBody>
      </p:sp>
      <p:sp>
        <p:nvSpPr>
          <p:cNvPr id="3" name="Textplatzhalter 2"/>
          <p:cNvSpPr>
            <a:spLocks noGrp="1"/>
          </p:cNvSpPr>
          <p:nvPr>
            <p:ph type="body" idx="1"/>
          </p:nvPr>
        </p:nvSpPr>
        <p:spPr>
          <a:xfrm>
            <a:off x="628650" y="1370013"/>
            <a:ext cx="7886700" cy="3262312"/>
          </a:xfrm>
          <a:prstGeom prst="rect">
            <a:avLst/>
          </a:prstGeom>
        </p:spPr>
        <p:txBody>
          <a:bodyPr vert="horz" lIns="91440" tIns="45720" rIns="91440" bIns="45720" rtlCol="0">
            <a:normAutofit/>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Datumsplatzhalter 3"/>
          <p:cNvSpPr>
            <a:spLocks noGrp="1"/>
          </p:cNvSpPr>
          <p:nvPr>
            <p:ph type="dt" sz="half" idx="2"/>
          </p:nvPr>
        </p:nvSpPr>
        <p:spPr>
          <a:xfrm>
            <a:off x="628650" y="4767263"/>
            <a:ext cx="20574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fld id="{6C8B450F-8493-45C6-AB41-B87D015EDE5C}" type="datetimeFigureOut">
              <a:rPr lang="de-AT" smtClean="0"/>
              <a:t>30.09.2022</a:t>
            </a:fld>
            <a:endParaRPr lang="de-AT"/>
          </a:p>
        </p:txBody>
      </p:sp>
      <p:sp>
        <p:nvSpPr>
          <p:cNvPr id="5" name="Fußzeilenplatzhalter 4"/>
          <p:cNvSpPr>
            <a:spLocks noGrp="1"/>
          </p:cNvSpPr>
          <p:nvPr>
            <p:ph type="ftr" sz="quarter" idx="3"/>
          </p:nvPr>
        </p:nvSpPr>
        <p:spPr>
          <a:xfrm>
            <a:off x="3028950" y="4767263"/>
            <a:ext cx="30861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AT"/>
          </a:p>
        </p:txBody>
      </p:sp>
      <p:sp>
        <p:nvSpPr>
          <p:cNvPr id="6" name="Foliennummernplatzhalter 5"/>
          <p:cNvSpPr>
            <a:spLocks noGrp="1"/>
          </p:cNvSpPr>
          <p:nvPr>
            <p:ph type="sldNum" sz="quarter" idx="4"/>
          </p:nvPr>
        </p:nvSpPr>
        <p:spPr>
          <a:xfrm>
            <a:off x="6457950" y="4767263"/>
            <a:ext cx="20574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DADAA260-B4A9-4437-8366-D368AA0519FA}" type="slidenum">
              <a:rPr lang="de-AT" smtClean="0"/>
              <a:t>‹Nr.›</a:t>
            </a:fld>
            <a:endParaRPr lang="de-AT"/>
          </a:p>
        </p:txBody>
      </p:sp>
    </p:spTree>
    <p:extLst>
      <p:ext uri="{BB962C8B-B14F-4D97-AF65-F5344CB8AC3E}">
        <p14:creationId xmlns:p14="http://schemas.microsoft.com/office/powerpoint/2010/main" val="1532567429"/>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628650" y="274638"/>
            <a:ext cx="7886700" cy="993775"/>
          </a:xfrm>
          <a:prstGeom prst="rect">
            <a:avLst/>
          </a:prstGeom>
        </p:spPr>
        <p:txBody>
          <a:bodyPr vert="horz" lIns="91440" tIns="45720" rIns="91440" bIns="45720" rtlCol="0" anchor="ctr">
            <a:normAutofit/>
          </a:bodyPr>
          <a:lstStyle/>
          <a:p>
            <a:r>
              <a:rPr lang="de-DE"/>
              <a:t>Titelmasterformat durch Klicken bearbeiten</a:t>
            </a:r>
            <a:endParaRPr lang="de-AT"/>
          </a:p>
        </p:txBody>
      </p:sp>
      <p:sp>
        <p:nvSpPr>
          <p:cNvPr id="3" name="Textplatzhalter 2"/>
          <p:cNvSpPr>
            <a:spLocks noGrp="1"/>
          </p:cNvSpPr>
          <p:nvPr>
            <p:ph type="body" idx="1"/>
          </p:nvPr>
        </p:nvSpPr>
        <p:spPr>
          <a:xfrm>
            <a:off x="628650" y="1370013"/>
            <a:ext cx="7886700" cy="3262312"/>
          </a:xfrm>
          <a:prstGeom prst="rect">
            <a:avLst/>
          </a:prstGeom>
        </p:spPr>
        <p:txBody>
          <a:bodyPr vert="horz" lIns="91440" tIns="45720" rIns="91440" bIns="45720" rtlCol="0">
            <a:normAutofit/>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Datumsplatzhalter 3"/>
          <p:cNvSpPr>
            <a:spLocks noGrp="1"/>
          </p:cNvSpPr>
          <p:nvPr>
            <p:ph type="dt" sz="half" idx="2"/>
          </p:nvPr>
        </p:nvSpPr>
        <p:spPr>
          <a:xfrm>
            <a:off x="628650" y="4767263"/>
            <a:ext cx="20574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fld id="{5D10E960-023F-442D-A047-71245E0E22FF}" type="datetimeFigureOut">
              <a:rPr lang="de-AT" smtClean="0"/>
              <a:t>30.09.2022</a:t>
            </a:fld>
            <a:endParaRPr lang="de-AT"/>
          </a:p>
        </p:txBody>
      </p:sp>
      <p:sp>
        <p:nvSpPr>
          <p:cNvPr id="5" name="Fußzeilenplatzhalter 4"/>
          <p:cNvSpPr>
            <a:spLocks noGrp="1"/>
          </p:cNvSpPr>
          <p:nvPr>
            <p:ph type="ftr" sz="quarter" idx="3"/>
          </p:nvPr>
        </p:nvSpPr>
        <p:spPr>
          <a:xfrm>
            <a:off x="3028950" y="4767263"/>
            <a:ext cx="30861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AT"/>
          </a:p>
        </p:txBody>
      </p:sp>
      <p:sp>
        <p:nvSpPr>
          <p:cNvPr id="6" name="Foliennummernplatzhalter 5"/>
          <p:cNvSpPr>
            <a:spLocks noGrp="1"/>
          </p:cNvSpPr>
          <p:nvPr>
            <p:ph type="sldNum" sz="quarter" idx="4"/>
          </p:nvPr>
        </p:nvSpPr>
        <p:spPr>
          <a:xfrm>
            <a:off x="6457950" y="4767263"/>
            <a:ext cx="20574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518C9D6A-662B-4DEE-AA36-7F7B581FC958}" type="slidenum">
              <a:rPr lang="de-AT" smtClean="0"/>
              <a:t>‹Nr.›</a:t>
            </a:fld>
            <a:endParaRPr lang="de-AT"/>
          </a:p>
        </p:txBody>
      </p:sp>
    </p:spTree>
    <p:extLst>
      <p:ext uri="{BB962C8B-B14F-4D97-AF65-F5344CB8AC3E}">
        <p14:creationId xmlns:p14="http://schemas.microsoft.com/office/powerpoint/2010/main" val="1461588536"/>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8.jpe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8.jpe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8.jpe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8.jpeg"/><Relationship Id="rId2" Type="http://schemas.openxmlformats.org/officeDocument/2006/relationships/image" Target="../media/image21.png"/><Relationship Id="rId1" Type="http://schemas.openxmlformats.org/officeDocument/2006/relationships/slideLayout" Target="../slideLayouts/slideLayout3.xml"/><Relationship Id="rId6" Type="http://schemas.openxmlformats.org/officeDocument/2006/relationships/image" Target="../media/image6.png"/><Relationship Id="rId5" Type="http://schemas.openxmlformats.org/officeDocument/2006/relationships/image" Target="../media/image24.jpeg"/><Relationship Id="rId4" Type="http://schemas.openxmlformats.org/officeDocument/2006/relationships/image" Target="../media/image23.jpeg"/></Relationships>
</file>

<file path=ppt/slides/_rels/slide15.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image" Target="../media/image6.png"/><Relationship Id="rId1" Type="http://schemas.openxmlformats.org/officeDocument/2006/relationships/slideLayout" Target="../slideLayouts/slideLayout3.xml"/><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15.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15.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8.jpe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7.xml"/><Relationship Id="rId1" Type="http://schemas.openxmlformats.org/officeDocument/2006/relationships/slideLayout" Target="../slideLayouts/slideLayout3.xml"/><Relationship Id="rId5" Type="http://schemas.openxmlformats.org/officeDocument/2006/relationships/image" Target="../media/image8.jpeg"/><Relationship Id="rId4" Type="http://schemas.openxmlformats.org/officeDocument/2006/relationships/image" Target="../media/image6.png"/></Relationships>
</file>

<file path=ppt/slides/_rels/slide21.xml.rels><?xml version="1.0" encoding="UTF-8" standalone="yes"?>
<Relationships xmlns="http://schemas.openxmlformats.org/package/2006/relationships"><Relationship Id="rId8" Type="http://schemas.openxmlformats.org/officeDocument/2006/relationships/image" Target="../media/image7.png"/><Relationship Id="rId13" Type="http://schemas.microsoft.com/office/2007/relationships/hdphoto" Target="../media/hdphoto6.wdp"/><Relationship Id="rId3" Type="http://schemas.openxmlformats.org/officeDocument/2006/relationships/image" Target="../media/image6.png"/><Relationship Id="rId7" Type="http://schemas.microsoft.com/office/2007/relationships/hdphoto" Target="../media/hdphoto4.wdp"/><Relationship Id="rId12" Type="http://schemas.openxmlformats.org/officeDocument/2006/relationships/image" Target="../media/image40.pn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38.png"/><Relationship Id="rId11" Type="http://schemas.microsoft.com/office/2007/relationships/hdphoto" Target="../media/hdphoto5.wdp"/><Relationship Id="rId5" Type="http://schemas.microsoft.com/office/2007/relationships/hdphoto" Target="../media/hdphoto3.wdp"/><Relationship Id="rId15" Type="http://schemas.openxmlformats.org/officeDocument/2006/relationships/image" Target="../media/image8.jpeg"/><Relationship Id="rId10" Type="http://schemas.openxmlformats.org/officeDocument/2006/relationships/image" Target="../media/image39.png"/><Relationship Id="rId4" Type="http://schemas.openxmlformats.org/officeDocument/2006/relationships/image" Target="../media/image37.png"/><Relationship Id="rId9" Type="http://schemas.microsoft.com/office/2007/relationships/hdphoto" Target="../media/hdphoto1.wdp"/><Relationship Id="rId14" Type="http://schemas.openxmlformats.org/officeDocument/2006/relationships/image" Target="../media/image41.jpeg"/></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9.xml"/><Relationship Id="rId1" Type="http://schemas.openxmlformats.org/officeDocument/2006/relationships/slideLayout" Target="../slideLayouts/slideLayout3.xml"/><Relationship Id="rId5" Type="http://schemas.openxmlformats.org/officeDocument/2006/relationships/image" Target="../media/image8.jpeg"/><Relationship Id="rId4" Type="http://schemas.openxmlformats.org/officeDocument/2006/relationships/image" Target="../media/image42.png"/></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8.jpeg"/></Relationships>
</file>

<file path=ppt/slides/_rels/slide2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image" Target="../media/image8.jpeg"/></Relationships>
</file>

<file path=ppt/slides/_rels/slide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2.xml"/><Relationship Id="rId1" Type="http://schemas.openxmlformats.org/officeDocument/2006/relationships/slideLayout" Target="../slideLayouts/slideLayout3.xml"/><Relationship Id="rId5" Type="http://schemas.openxmlformats.org/officeDocument/2006/relationships/image" Target="../media/image8.jpeg"/><Relationship Id="rId4" Type="http://schemas.openxmlformats.org/officeDocument/2006/relationships/image" Target="../media/image55.png"/></Relationships>
</file>

<file path=ppt/slides/_rels/slide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8.jpeg"/></Relationships>
</file>

<file path=ppt/slides/_rels/slide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8.jpeg"/></Relationships>
</file>

<file path=ppt/slides/_rels/slide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5.xml"/><Relationship Id="rId1" Type="http://schemas.openxmlformats.org/officeDocument/2006/relationships/slideLayout" Target="../slideLayouts/slideLayout3.xml"/><Relationship Id="rId5" Type="http://schemas.openxmlformats.org/officeDocument/2006/relationships/image" Target="../media/image8.jpeg"/><Relationship Id="rId4" Type="http://schemas.openxmlformats.org/officeDocument/2006/relationships/image" Target="../media/image56.png"/></Relationships>
</file>

<file path=ppt/slides/_rels/slide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6.xml"/><Relationship Id="rId1" Type="http://schemas.openxmlformats.org/officeDocument/2006/relationships/slideLayout" Target="../slideLayouts/slideLayout3.xml"/><Relationship Id="rId6" Type="http://schemas.openxmlformats.org/officeDocument/2006/relationships/image" Target="../media/image8.jpeg"/><Relationship Id="rId5" Type="http://schemas.openxmlformats.org/officeDocument/2006/relationships/image" Target="../media/image58.png"/><Relationship Id="rId4" Type="http://schemas.openxmlformats.org/officeDocument/2006/relationships/image" Target="../media/image57.png"/></Relationships>
</file>

<file path=ppt/slides/_rels/slide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9.xml"/><Relationship Id="rId6" Type="http://schemas.openxmlformats.org/officeDocument/2006/relationships/image" Target="../media/image8.jpeg"/><Relationship Id="rId5" Type="http://schemas.microsoft.com/office/2007/relationships/hdphoto" Target="../media/hdphoto1.wdp"/><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7.xml"/><Relationship Id="rId1" Type="http://schemas.openxmlformats.org/officeDocument/2006/relationships/slideLayout" Target="../slideLayouts/slideLayout3.xml"/><Relationship Id="rId6" Type="http://schemas.openxmlformats.org/officeDocument/2006/relationships/image" Target="../media/image8.jpeg"/><Relationship Id="rId5" Type="http://schemas.openxmlformats.org/officeDocument/2006/relationships/image" Target="../media/image60.png"/><Relationship Id="rId4" Type="http://schemas.openxmlformats.org/officeDocument/2006/relationships/image" Target="../media/image59.png"/></Relationships>
</file>

<file path=ppt/slides/_rels/slide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8.xml"/><Relationship Id="rId1" Type="http://schemas.openxmlformats.org/officeDocument/2006/relationships/slideLayout" Target="../slideLayouts/slideLayout3.xml"/><Relationship Id="rId5" Type="http://schemas.openxmlformats.org/officeDocument/2006/relationships/image" Target="../media/image8.jpeg"/><Relationship Id="rId4" Type="http://schemas.openxmlformats.org/officeDocument/2006/relationships/image" Target="../media/image61.png"/></Relationships>
</file>

<file path=ppt/slides/_rels/slide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9.xml"/><Relationship Id="rId1" Type="http://schemas.openxmlformats.org/officeDocument/2006/relationships/slideLayout" Target="../slideLayouts/slideLayout3.xml"/><Relationship Id="rId6" Type="http://schemas.openxmlformats.org/officeDocument/2006/relationships/image" Target="../media/image63.png"/><Relationship Id="rId5" Type="http://schemas.openxmlformats.org/officeDocument/2006/relationships/image" Target="../media/image8.jpeg"/><Relationship Id="rId4" Type="http://schemas.openxmlformats.org/officeDocument/2006/relationships/image" Target="../media/image62.png"/></Relationships>
</file>

<file path=ppt/slides/_rels/slide3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0.xml"/><Relationship Id="rId1" Type="http://schemas.openxmlformats.org/officeDocument/2006/relationships/slideLayout" Target="../slideLayouts/slideLayout3.xml"/><Relationship Id="rId5" Type="http://schemas.openxmlformats.org/officeDocument/2006/relationships/image" Target="../media/image8.jpeg"/><Relationship Id="rId4" Type="http://schemas.openxmlformats.org/officeDocument/2006/relationships/image" Target="../media/image64.png"/></Relationships>
</file>

<file path=ppt/slides/_rels/slide3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1.xml"/><Relationship Id="rId1" Type="http://schemas.openxmlformats.org/officeDocument/2006/relationships/slideLayout" Target="../slideLayouts/slideLayout3.xml"/><Relationship Id="rId5" Type="http://schemas.openxmlformats.org/officeDocument/2006/relationships/image" Target="../media/image8.jpeg"/><Relationship Id="rId4" Type="http://schemas.openxmlformats.org/officeDocument/2006/relationships/image" Target="../media/image65.png"/></Relationships>
</file>

<file path=ppt/slides/_rels/slide3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2.xml"/><Relationship Id="rId1" Type="http://schemas.openxmlformats.org/officeDocument/2006/relationships/slideLayout" Target="../slideLayouts/slideLayout3.xml"/><Relationship Id="rId6" Type="http://schemas.openxmlformats.org/officeDocument/2006/relationships/image" Target="../media/image8.jpeg"/><Relationship Id="rId5" Type="http://schemas.openxmlformats.org/officeDocument/2006/relationships/image" Target="../media/image67.png"/><Relationship Id="rId4" Type="http://schemas.openxmlformats.org/officeDocument/2006/relationships/image" Target="../media/image66.png"/></Relationships>
</file>

<file path=ppt/slides/_rels/slide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3.xml"/><Relationship Id="rId1" Type="http://schemas.openxmlformats.org/officeDocument/2006/relationships/slideLayout" Target="../slideLayouts/slideLayout3.xml"/><Relationship Id="rId6" Type="http://schemas.openxmlformats.org/officeDocument/2006/relationships/image" Target="../media/image8.jpeg"/><Relationship Id="rId5" Type="http://schemas.openxmlformats.org/officeDocument/2006/relationships/image" Target="../media/image69.png"/><Relationship Id="rId4" Type="http://schemas.openxmlformats.org/officeDocument/2006/relationships/image" Target="../media/image68.png"/></Relationships>
</file>

<file path=ppt/slides/_rels/slide3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4.xml"/><Relationship Id="rId1" Type="http://schemas.openxmlformats.org/officeDocument/2006/relationships/slideLayout" Target="../slideLayouts/slideLayout3.xml"/><Relationship Id="rId6" Type="http://schemas.openxmlformats.org/officeDocument/2006/relationships/image" Target="../media/image8.jpeg"/><Relationship Id="rId5" Type="http://schemas.openxmlformats.org/officeDocument/2006/relationships/image" Target="../media/image71.png"/><Relationship Id="rId4" Type="http://schemas.openxmlformats.org/officeDocument/2006/relationships/image" Target="../media/image70.png"/></Relationships>
</file>

<file path=ppt/slides/_rels/slide3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5.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15.png"/></Relationships>
</file>

<file path=ppt/slides/_rels/slide3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6.xml"/><Relationship Id="rId1" Type="http://schemas.openxmlformats.org/officeDocument/2006/relationships/slideLayout" Target="../slideLayouts/slideLayout3.xml"/><Relationship Id="rId4" Type="http://schemas.openxmlformats.org/officeDocument/2006/relationships/image" Target="../media/image8.jpeg"/></Relationships>
</file>

<file path=ppt/slides/_rels/slide4.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6.png"/><Relationship Id="rId7"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8.jpeg"/><Relationship Id="rId9" Type="http://schemas.openxmlformats.org/officeDocument/2006/relationships/image" Target="../media/image14.jpeg"/></Relationships>
</file>

<file path=ppt/slides/_rels/slide4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7.xml"/><Relationship Id="rId1" Type="http://schemas.openxmlformats.org/officeDocument/2006/relationships/slideLayout" Target="../slideLayouts/slideLayout3.xml"/><Relationship Id="rId4" Type="http://schemas.openxmlformats.org/officeDocument/2006/relationships/image" Target="../media/image8.jpeg"/></Relationships>
</file>

<file path=ppt/slides/_rels/slide4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8.jpe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microsoft.com/office/2007/relationships/hdphoto" Target="../media/hdphoto7.wdp"/><Relationship Id="rId5" Type="http://schemas.openxmlformats.org/officeDocument/2006/relationships/image" Target="../media/image73.png"/><Relationship Id="rId4" Type="http://schemas.openxmlformats.org/officeDocument/2006/relationships/image" Target="../media/image72.png"/></Relationships>
</file>

<file path=ppt/slides/_rels/slide43.xml.rels><?xml version="1.0" encoding="UTF-8" standalone="yes"?>
<Relationships xmlns="http://schemas.openxmlformats.org/package/2006/relationships"><Relationship Id="rId8" Type="http://schemas.microsoft.com/office/2007/relationships/hdphoto" Target="../media/hdphoto10.wdp"/><Relationship Id="rId3" Type="http://schemas.openxmlformats.org/officeDocument/2006/relationships/image" Target="../media/image74.png"/><Relationship Id="rId7" Type="http://schemas.openxmlformats.org/officeDocument/2006/relationships/image" Target="../media/image76.pn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microsoft.com/office/2007/relationships/hdphoto" Target="../media/hdphoto9.wdp"/><Relationship Id="rId5" Type="http://schemas.openxmlformats.org/officeDocument/2006/relationships/image" Target="../media/image75.png"/><Relationship Id="rId10" Type="http://schemas.openxmlformats.org/officeDocument/2006/relationships/image" Target="../media/image8.jpeg"/><Relationship Id="rId4" Type="http://schemas.microsoft.com/office/2007/relationships/hdphoto" Target="../media/hdphoto8.wdp"/><Relationship Id="rId9" Type="http://schemas.openxmlformats.org/officeDocument/2006/relationships/image" Target="../media/image6.png"/></Relationships>
</file>

<file path=ppt/slides/_rels/slide4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4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4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4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4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3.xml"/><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4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15.png"/></Relationships>
</file>

<file path=ppt/slides/_rels/slide5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4.xml"/><Relationship Id="rId1" Type="http://schemas.openxmlformats.org/officeDocument/2006/relationships/slideLayout" Target="../slideLayouts/slideLayout3.xml"/><Relationship Id="rId4" Type="http://schemas.openxmlformats.org/officeDocument/2006/relationships/image" Target="../media/image8.jpeg"/></Relationships>
</file>

<file path=ppt/slides/_rels/slide51.xml.rels><?xml version="1.0" encoding="UTF-8" standalone="yes"?>
<Relationships xmlns="http://schemas.openxmlformats.org/package/2006/relationships"><Relationship Id="rId8" Type="http://schemas.openxmlformats.org/officeDocument/2006/relationships/image" Target="../media/image81.jpeg"/><Relationship Id="rId3" Type="http://schemas.openxmlformats.org/officeDocument/2006/relationships/image" Target="../media/image6.png"/><Relationship Id="rId7" Type="http://schemas.openxmlformats.org/officeDocument/2006/relationships/image" Target="../media/image80.jpeg"/><Relationship Id="rId2" Type="http://schemas.openxmlformats.org/officeDocument/2006/relationships/notesSlide" Target="../notesSlides/notesSlide45.xml"/><Relationship Id="rId1" Type="http://schemas.openxmlformats.org/officeDocument/2006/relationships/slideLayout" Target="../slideLayouts/slideLayout9.xml"/><Relationship Id="rId6" Type="http://schemas.openxmlformats.org/officeDocument/2006/relationships/image" Target="../media/image30.jpeg"/><Relationship Id="rId5" Type="http://schemas.openxmlformats.org/officeDocument/2006/relationships/image" Target="../media/image79.jpeg"/><Relationship Id="rId4" Type="http://schemas.openxmlformats.org/officeDocument/2006/relationships/image" Target="../media/image78.tiff"/></Relationships>
</file>

<file path=ppt/slides/_rels/slide52.xml.rels><?xml version="1.0" encoding="UTF-8" standalone="yes"?>
<Relationships xmlns="http://schemas.openxmlformats.org/package/2006/relationships"><Relationship Id="rId3" Type="http://schemas.openxmlformats.org/officeDocument/2006/relationships/image" Target="../media/image82.png"/><Relationship Id="rId7" Type="http://schemas.openxmlformats.org/officeDocument/2006/relationships/image" Target="../media/image84.png"/><Relationship Id="rId2" Type="http://schemas.openxmlformats.org/officeDocument/2006/relationships/notesSlide" Target="../notesSlides/notesSlide46.xml"/><Relationship Id="rId1" Type="http://schemas.openxmlformats.org/officeDocument/2006/relationships/slideLayout" Target="../slideLayouts/slideLayout9.xml"/><Relationship Id="rId6" Type="http://schemas.openxmlformats.org/officeDocument/2006/relationships/image" Target="../media/image6.png"/><Relationship Id="rId5" Type="http://schemas.openxmlformats.org/officeDocument/2006/relationships/image" Target="../media/image4.jpeg"/><Relationship Id="rId4" Type="http://schemas.openxmlformats.org/officeDocument/2006/relationships/image" Target="../media/image83.png"/></Relationships>
</file>

<file path=ppt/slides/_rels/slide53.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47.xml"/><Relationship Id="rId1" Type="http://schemas.openxmlformats.org/officeDocument/2006/relationships/slideLayout" Target="../slideLayouts/slideLayout9.xml"/><Relationship Id="rId6" Type="http://schemas.openxmlformats.org/officeDocument/2006/relationships/image" Target="../media/image86.jpeg"/><Relationship Id="rId5" Type="http://schemas.openxmlformats.org/officeDocument/2006/relationships/image" Target="../media/image6.png"/><Relationship Id="rId4" Type="http://schemas.openxmlformats.org/officeDocument/2006/relationships/image" Target="../media/image4.jpeg"/></Relationships>
</file>

<file path=ppt/slides/_rels/slide5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8.xml"/><Relationship Id="rId1" Type="http://schemas.openxmlformats.org/officeDocument/2006/relationships/slideLayout" Target="../slideLayouts/slideLayout9.xml"/><Relationship Id="rId6" Type="http://schemas.openxmlformats.org/officeDocument/2006/relationships/image" Target="../media/image88.jpeg"/><Relationship Id="rId5" Type="http://schemas.openxmlformats.org/officeDocument/2006/relationships/image" Target="../media/image87.jpeg"/><Relationship Id="rId4" Type="http://schemas.openxmlformats.org/officeDocument/2006/relationships/image" Target="../media/image6.png"/></Relationships>
</file>

<file path=ppt/slides/_rels/slide5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9.xml"/><Relationship Id="rId1" Type="http://schemas.openxmlformats.org/officeDocument/2006/relationships/slideLayout" Target="../slideLayouts/slideLayout9.xml"/><Relationship Id="rId5" Type="http://schemas.openxmlformats.org/officeDocument/2006/relationships/image" Target="../media/image89.jpeg"/><Relationship Id="rId4" Type="http://schemas.openxmlformats.org/officeDocument/2006/relationships/image" Target="../media/image6.png"/></Relationships>
</file>

<file path=ppt/slides/_rels/slide56.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4.jpeg"/><Relationship Id="rId7" Type="http://schemas.openxmlformats.org/officeDocument/2006/relationships/image" Target="../media/image92.jpeg"/><Relationship Id="rId2" Type="http://schemas.openxmlformats.org/officeDocument/2006/relationships/notesSlide" Target="../notesSlides/notesSlide50.xml"/><Relationship Id="rId1" Type="http://schemas.openxmlformats.org/officeDocument/2006/relationships/slideLayout" Target="../slideLayouts/slideLayout9.xml"/><Relationship Id="rId6" Type="http://schemas.openxmlformats.org/officeDocument/2006/relationships/image" Target="../media/image91.jpeg"/><Relationship Id="rId5" Type="http://schemas.openxmlformats.org/officeDocument/2006/relationships/image" Target="../media/image90.jpeg"/><Relationship Id="rId4" Type="http://schemas.openxmlformats.org/officeDocument/2006/relationships/image" Target="../media/image6.png"/></Relationships>
</file>

<file path=ppt/slides/_rels/slide5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1.xml"/><Relationship Id="rId1" Type="http://schemas.openxmlformats.org/officeDocument/2006/relationships/slideLayout" Target="../slideLayouts/slideLayout9.xml"/><Relationship Id="rId6" Type="http://schemas.openxmlformats.org/officeDocument/2006/relationships/image" Target="../media/image95.jpeg"/><Relationship Id="rId5" Type="http://schemas.openxmlformats.org/officeDocument/2006/relationships/image" Target="../media/image94.jpeg"/><Relationship Id="rId4" Type="http://schemas.openxmlformats.org/officeDocument/2006/relationships/image" Target="../media/image6.png"/></Relationships>
</file>

<file path=ppt/slides/_rels/slide58.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98.jpeg"/><Relationship Id="rId2" Type="http://schemas.openxmlformats.org/officeDocument/2006/relationships/notesSlide" Target="../notesSlides/notesSlide52.xml"/><Relationship Id="rId1" Type="http://schemas.openxmlformats.org/officeDocument/2006/relationships/slideLayout" Target="../slideLayouts/slideLayout9.xml"/><Relationship Id="rId6" Type="http://schemas.openxmlformats.org/officeDocument/2006/relationships/image" Target="../media/image97.jpeg"/><Relationship Id="rId5" Type="http://schemas.openxmlformats.org/officeDocument/2006/relationships/image" Target="../media/image96.jpeg"/><Relationship Id="rId4" Type="http://schemas.openxmlformats.org/officeDocument/2006/relationships/image" Target="../media/image6.png"/></Relationships>
</file>

<file path=ppt/slides/_rels/slide5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3.xml"/><Relationship Id="rId1" Type="http://schemas.openxmlformats.org/officeDocument/2006/relationships/slideLayout" Target="../slideLayouts/slideLayout9.xml"/><Relationship Id="rId6" Type="http://schemas.openxmlformats.org/officeDocument/2006/relationships/image" Target="../media/image100.jpeg"/><Relationship Id="rId5" Type="http://schemas.openxmlformats.org/officeDocument/2006/relationships/image" Target="../media/image99.jpe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8.jpeg"/></Relationships>
</file>

<file path=ppt/slides/_rels/slide60.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103.jpeg"/><Relationship Id="rId2" Type="http://schemas.openxmlformats.org/officeDocument/2006/relationships/notesSlide" Target="../notesSlides/notesSlide54.xml"/><Relationship Id="rId1" Type="http://schemas.openxmlformats.org/officeDocument/2006/relationships/slideLayout" Target="../slideLayouts/slideLayout9.xml"/><Relationship Id="rId6" Type="http://schemas.openxmlformats.org/officeDocument/2006/relationships/image" Target="../media/image102.jpeg"/><Relationship Id="rId5" Type="http://schemas.openxmlformats.org/officeDocument/2006/relationships/image" Target="../media/image101.jpeg"/><Relationship Id="rId4" Type="http://schemas.openxmlformats.org/officeDocument/2006/relationships/image" Target="../media/image6.png"/></Relationships>
</file>

<file path=ppt/slides/_rels/slide6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5.xml"/><Relationship Id="rId1" Type="http://schemas.openxmlformats.org/officeDocument/2006/relationships/slideLayout" Target="../slideLayouts/slideLayout9.xml"/><Relationship Id="rId6" Type="http://schemas.openxmlformats.org/officeDocument/2006/relationships/image" Target="../media/image105.jpeg"/><Relationship Id="rId5" Type="http://schemas.openxmlformats.org/officeDocument/2006/relationships/image" Target="../media/image104.jpeg"/><Relationship Id="rId4" Type="http://schemas.openxmlformats.org/officeDocument/2006/relationships/image" Target="../media/image6.png"/></Relationships>
</file>

<file path=ppt/slides/_rels/slide62.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81.jpeg"/><Relationship Id="rId2" Type="http://schemas.openxmlformats.org/officeDocument/2006/relationships/notesSlide" Target="../notesSlides/notesSlide56.xml"/><Relationship Id="rId1" Type="http://schemas.openxmlformats.org/officeDocument/2006/relationships/slideLayout" Target="../slideLayouts/slideLayout9.xml"/><Relationship Id="rId6" Type="http://schemas.openxmlformats.org/officeDocument/2006/relationships/image" Target="../media/image107.jpeg"/><Relationship Id="rId5" Type="http://schemas.openxmlformats.org/officeDocument/2006/relationships/image" Target="../media/image106.jpeg"/><Relationship Id="rId4" Type="http://schemas.openxmlformats.org/officeDocument/2006/relationships/image" Target="../media/image6.png"/></Relationships>
</file>

<file path=ppt/slides/_rels/slide6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7.xml"/><Relationship Id="rId1" Type="http://schemas.openxmlformats.org/officeDocument/2006/relationships/slideLayout" Target="../slideLayouts/slideLayout3.xml"/><Relationship Id="rId5" Type="http://schemas.openxmlformats.org/officeDocument/2006/relationships/image" Target="../media/image8.jpeg"/><Relationship Id="rId4" Type="http://schemas.openxmlformats.org/officeDocument/2006/relationships/image" Target="../media/image55.png"/></Relationships>
</file>

<file path=ppt/slides/_rels/slide6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hyperlink" Target="https://inartdis.eu/" TargetMode="External"/><Relationship Id="rId7" Type="http://schemas.openxmlformats.org/officeDocument/2006/relationships/image" Target="../media/image4.jpeg"/><Relationship Id="rId2" Type="http://schemas.openxmlformats.org/officeDocument/2006/relationships/notesSlide" Target="../notesSlides/notesSlide58.xml"/><Relationship Id="rId1" Type="http://schemas.openxmlformats.org/officeDocument/2006/relationships/slideLayout" Target="../slideLayouts/slideLayout1.xml"/><Relationship Id="rId6" Type="http://schemas.openxmlformats.org/officeDocument/2006/relationships/hyperlink" Target="mailto:monika.gigerl@phst.at" TargetMode="External"/><Relationship Id="rId5" Type="http://schemas.openxmlformats.org/officeDocument/2006/relationships/hyperlink" Target="https://www.facebook.com/inclusiveart2021/" TargetMode="External"/><Relationship Id="rId4" Type="http://schemas.openxmlformats.org/officeDocument/2006/relationships/hyperlink" Target="https://www.instagram.com/inartdis_project/" TargetMode="External"/></Relationships>
</file>

<file path=ppt/slides/_rels/slide65.xml.rels><?xml version="1.0" encoding="UTF-8" standalone="yes"?>
<Relationships xmlns="http://schemas.openxmlformats.org/package/2006/relationships"><Relationship Id="rId3" Type="http://schemas.openxmlformats.org/officeDocument/2006/relationships/hyperlink" Target="https://tbinternet.ohchr.org/_layouts/15/treatybodyexternal/Download.aspx?symbolno=A%2f74%2f55&amp;Lang=en" TargetMode="External"/><Relationship Id="rId2" Type="http://schemas.openxmlformats.org/officeDocument/2006/relationships/hyperlink" Target="https://doi.org/10.31752/idea.2018.19" TargetMode="External"/><Relationship Id="rId1" Type="http://schemas.openxmlformats.org/officeDocument/2006/relationships/slideLayout" Target="../slideLayouts/slideLayout3.xml"/><Relationship Id="rId5" Type="http://schemas.openxmlformats.org/officeDocument/2006/relationships/hyperlink" Target="http://bidok.uibk.ac.at/library/hinz-museum.html#idm74" TargetMode="External"/><Relationship Id="rId4" Type="http://schemas.openxmlformats.org/officeDocument/2006/relationships/hyperlink" Target="http://www.education.monash.edu.au/irecejournal/" TargetMode="External"/></Relationships>
</file>

<file path=ppt/slides/_rels/slide66.xml.rels><?xml version="1.0" encoding="UTF-8" standalone="yes"?>
<Relationships xmlns="http://schemas.openxmlformats.org/package/2006/relationships"><Relationship Id="rId3" Type="http://schemas.openxmlformats.org/officeDocument/2006/relationships/hyperlink" Target="http://zkmb.de/gestaltungsfragen-einer-inklusiven-kunstpaedagogik/" TargetMode="External"/><Relationship Id="rId2" Type="http://schemas.openxmlformats.org/officeDocument/2006/relationships/notesSlide" Target="../notesSlides/notesSlide59.xml"/><Relationship Id="rId1" Type="http://schemas.openxmlformats.org/officeDocument/2006/relationships/slideLayout" Target="../slideLayouts/slideLayout3.xml"/><Relationship Id="rId5" Type="http://schemas.openxmlformats.org/officeDocument/2006/relationships/hyperlink" Target="https://broschuerenservice.sozialministerium.at/Home/Download?publicationId=428" TargetMode="External"/><Relationship Id="rId4" Type="http://schemas.openxmlformats.org/officeDocument/2006/relationships/hyperlink" Target="https://www.inklusion-online.net/index.php/inklusion-online/article/view/428"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3.xml"/><Relationship Id="rId5" Type="http://schemas.openxmlformats.org/officeDocument/2006/relationships/image" Target="../media/image8.jpe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8.jpeg"/></Relationships>
</file>

<file path=ppt/slides/_rels/slide9.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6.png"/><Relationship Id="rId7" Type="http://schemas.openxmlformats.org/officeDocument/2006/relationships/diagramColors" Target="../diagrams/colors1.xml"/><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a:extLst>
              <a:ext uri="{FF2B5EF4-FFF2-40B4-BE49-F238E27FC236}">
                <a16:creationId xmlns:a16="http://schemas.microsoft.com/office/drawing/2014/main" id="{F685625C-1BED-4BB0-81EA-61CB7A5111CF}"/>
              </a:ext>
            </a:extLst>
          </p:cNvPr>
          <p:cNvSpPr>
            <a:spLocks noGrp="1"/>
          </p:cNvSpPr>
          <p:nvPr>
            <p:ph type="subTitle" idx="1"/>
          </p:nvPr>
        </p:nvSpPr>
        <p:spPr>
          <a:xfrm>
            <a:off x="1002379" y="4383936"/>
            <a:ext cx="7886699" cy="491090"/>
          </a:xfrm>
        </p:spPr>
        <p:txBody>
          <a:bodyPr vert="horz" lIns="91440" tIns="45720" rIns="91440" bIns="45720" rtlCol="0" anchor="t">
            <a:noAutofit/>
          </a:bodyPr>
          <a:lstStyle/>
          <a:p>
            <a:r>
              <a:rPr lang="it-IT" sz="1600" dirty="0" err="1">
                <a:solidFill>
                  <a:schemeClr val="tx1"/>
                </a:solidFill>
              </a:rPr>
              <a:t>Prof.</a:t>
            </a:r>
            <a:r>
              <a:rPr lang="it-IT" sz="1600" baseline="30000" dirty="0" err="1">
                <a:solidFill>
                  <a:schemeClr val="tx1"/>
                </a:solidFill>
              </a:rPr>
              <a:t>in</a:t>
            </a:r>
            <a:r>
              <a:rPr lang="it-IT" sz="1600" dirty="0">
                <a:solidFill>
                  <a:schemeClr val="tx1"/>
                </a:solidFill>
              </a:rPr>
              <a:t> </a:t>
            </a:r>
            <a:r>
              <a:rPr lang="it-IT" sz="1600" dirty="0" err="1">
                <a:solidFill>
                  <a:schemeClr val="tx1"/>
                </a:solidFill>
              </a:rPr>
              <a:t>Dr.</a:t>
            </a:r>
            <a:r>
              <a:rPr lang="it-IT" sz="1600" baseline="30000" dirty="0" err="1">
                <a:solidFill>
                  <a:schemeClr val="tx1"/>
                </a:solidFill>
              </a:rPr>
              <a:t>in</a:t>
            </a:r>
            <a:r>
              <a:rPr lang="it-IT" sz="1600" dirty="0">
                <a:solidFill>
                  <a:schemeClr val="tx1"/>
                </a:solidFill>
              </a:rPr>
              <a:t> Monika Gigerl </a:t>
            </a:r>
            <a:endParaRPr lang="it-IT" sz="1600" dirty="0">
              <a:solidFill>
                <a:schemeClr val="tx1"/>
              </a:solidFill>
              <a:ea typeface="Roboto Condensed"/>
            </a:endParaRPr>
          </a:p>
        </p:txBody>
      </p:sp>
      <p:sp>
        <p:nvSpPr>
          <p:cNvPr id="4" name="Titolo 1">
            <a:extLst>
              <a:ext uri="{FF2B5EF4-FFF2-40B4-BE49-F238E27FC236}">
                <a16:creationId xmlns:a16="http://schemas.microsoft.com/office/drawing/2014/main" id="{AB6972E4-C4F6-4D07-85A4-3E149C911AB0}"/>
              </a:ext>
            </a:extLst>
          </p:cNvPr>
          <p:cNvSpPr txBox="1">
            <a:spLocks/>
          </p:cNvSpPr>
          <p:nvPr/>
        </p:nvSpPr>
        <p:spPr>
          <a:xfrm>
            <a:off x="986692" y="114297"/>
            <a:ext cx="7416090" cy="2042855"/>
          </a:xfrm>
          <a:prstGeom prst="rect">
            <a:avLst/>
          </a:prstGeom>
        </p:spPr>
        <p:txBody>
          <a:bodyPr vert="horz" lIns="68580" tIns="34290" rIns="68580" bIns="34290" rtlCol="0" anchor="b">
            <a:normAutofit fontScale="6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lang="en-US" sz="2325" b="1" dirty="0">
                <a:latin typeface="Arial" pitchFamily="34" charset="0"/>
                <a:cs typeface="Arial" pitchFamily="34" charset="0"/>
              </a:rPr>
            </a:br>
            <a:r>
              <a:rPr lang="de-DE" sz="5900" b="1" dirty="0">
                <a:solidFill>
                  <a:srgbClr val="DC9E00"/>
                </a:solidFill>
                <a:ea typeface="Roboto Condensed" panose="02000000000000000000" pitchFamily="2" charset="0"/>
              </a:rPr>
              <a:t>Teilhabe für alle. Partizipation durch kulturelle Bildung fördern</a:t>
            </a:r>
            <a:endParaRPr lang="en-US" sz="5900" b="1" dirty="0">
              <a:solidFill>
                <a:srgbClr val="DC9E00"/>
              </a:solidFill>
              <a:ea typeface="Roboto Condensed" panose="02000000000000000000" pitchFamily="2" charset="0"/>
            </a:endParaRPr>
          </a:p>
          <a:p>
            <a:r>
              <a:rPr lang="en-US" sz="4000" b="1" dirty="0">
                <a:solidFill>
                  <a:srgbClr val="DC9E00"/>
                </a:solidFill>
                <a:ea typeface="Roboto Condensed" panose="02000000000000000000" pitchFamily="2" charset="0"/>
              </a:rPr>
              <a:t>(</a:t>
            </a:r>
            <a:r>
              <a:rPr lang="en-US" sz="4000" b="1" dirty="0" err="1">
                <a:solidFill>
                  <a:srgbClr val="DC9E00"/>
                </a:solidFill>
                <a:ea typeface="Roboto Condensed" panose="02000000000000000000" pitchFamily="2" charset="0"/>
              </a:rPr>
              <a:t>INARTdis</a:t>
            </a:r>
            <a:r>
              <a:rPr lang="en-US" sz="4000" b="1" dirty="0">
                <a:solidFill>
                  <a:srgbClr val="DC9E00"/>
                </a:solidFill>
                <a:ea typeface="Roboto Condensed" panose="02000000000000000000" pitchFamily="2" charset="0"/>
              </a:rPr>
              <a:t> </a:t>
            </a:r>
            <a:r>
              <a:rPr lang="en-US" sz="4000" b="1" dirty="0" err="1">
                <a:solidFill>
                  <a:srgbClr val="DC9E00"/>
                </a:solidFill>
                <a:ea typeface="Roboto Condensed" panose="02000000000000000000" pitchFamily="2" charset="0"/>
              </a:rPr>
              <a:t>Projekt</a:t>
            </a:r>
            <a:r>
              <a:rPr lang="en-US" sz="4000" b="1" dirty="0">
                <a:solidFill>
                  <a:srgbClr val="DC9E00"/>
                </a:solidFill>
                <a:ea typeface="Roboto Condensed" panose="02000000000000000000" pitchFamily="2" charset="0"/>
              </a:rPr>
              <a:t>)</a:t>
            </a:r>
          </a:p>
          <a:p>
            <a:br>
              <a:rPr lang="en-US" sz="1200" b="1" dirty="0">
                <a:latin typeface="Arial" pitchFamily="34" charset="0"/>
                <a:cs typeface="Arial" pitchFamily="34" charset="0"/>
              </a:rPr>
            </a:br>
            <a:br>
              <a:rPr lang="en-US" sz="2400" b="1" dirty="0">
                <a:latin typeface="Arial" pitchFamily="34" charset="0"/>
                <a:cs typeface="Arial" pitchFamily="34" charset="0"/>
              </a:rPr>
            </a:br>
            <a:r>
              <a:rPr lang="en-US" sz="2000" b="1" dirty="0">
                <a:latin typeface="Arial" pitchFamily="34" charset="0"/>
                <a:cs typeface="Arial" pitchFamily="34" charset="0"/>
              </a:rPr>
              <a:t>Fostering social </a:t>
            </a:r>
            <a:r>
              <a:rPr lang="en-US" sz="2000" b="1" dirty="0">
                <a:solidFill>
                  <a:srgbClr val="DC9E00"/>
                </a:solidFill>
                <a:latin typeface="Arial" pitchFamily="34" charset="0"/>
                <a:cs typeface="Arial" pitchFamily="34" charset="0"/>
              </a:rPr>
              <a:t>in</a:t>
            </a:r>
            <a:r>
              <a:rPr lang="en-US" sz="2000" b="1" dirty="0">
                <a:latin typeface="Arial" pitchFamily="34" charset="0"/>
                <a:cs typeface="Arial" pitchFamily="34" charset="0"/>
              </a:rPr>
              <a:t>clusion for all through </a:t>
            </a:r>
            <a:r>
              <a:rPr lang="en-US" sz="2000" b="1" dirty="0">
                <a:solidFill>
                  <a:srgbClr val="DC9E00"/>
                </a:solidFill>
                <a:latin typeface="Arial" pitchFamily="34" charset="0"/>
                <a:cs typeface="Arial" pitchFamily="34" charset="0"/>
              </a:rPr>
              <a:t>art</a:t>
            </a:r>
            <a:r>
              <a:rPr lang="en-US" sz="2000" b="1" dirty="0">
                <a:latin typeface="Arial" pitchFamily="34" charset="0"/>
                <a:cs typeface="Arial" pitchFamily="34" charset="0"/>
              </a:rPr>
              <a:t>istic education:</a:t>
            </a:r>
            <a:br>
              <a:rPr lang="en-US" sz="2000" b="1" dirty="0">
                <a:latin typeface="Arial" pitchFamily="34" charset="0"/>
                <a:cs typeface="Arial" pitchFamily="34" charset="0"/>
              </a:rPr>
            </a:br>
            <a:r>
              <a:rPr lang="en-US" sz="2000" b="1" dirty="0">
                <a:latin typeface="Arial" pitchFamily="34" charset="0"/>
                <a:cs typeface="Arial" pitchFamily="34" charset="0"/>
              </a:rPr>
              <a:t> developing support for students with </a:t>
            </a:r>
            <a:r>
              <a:rPr lang="en-US" sz="2000" b="1" dirty="0">
                <a:solidFill>
                  <a:srgbClr val="DC9E00"/>
                </a:solidFill>
                <a:latin typeface="Arial" pitchFamily="34" charset="0"/>
                <a:cs typeface="Arial" pitchFamily="34" charset="0"/>
              </a:rPr>
              <a:t>dis</a:t>
            </a:r>
            <a:r>
              <a:rPr lang="en-US" sz="2000" b="1" dirty="0">
                <a:latin typeface="Arial" pitchFamily="34" charset="0"/>
                <a:cs typeface="Arial" pitchFamily="34" charset="0"/>
              </a:rPr>
              <a:t>abilities</a:t>
            </a:r>
            <a:r>
              <a:rPr lang="en-US" b="1" dirty="0">
                <a:latin typeface="Arial" pitchFamily="34" charset="0"/>
                <a:cs typeface="Arial" pitchFamily="34" charset="0"/>
              </a:rPr>
              <a:t> </a:t>
            </a:r>
            <a:endParaRPr lang="it-IT" sz="4500" dirty="0"/>
          </a:p>
        </p:txBody>
      </p:sp>
      <p:pic>
        <p:nvPicPr>
          <p:cNvPr id="7" name="Picture 5" descr="Erasmus+ Logo.jpg">
            <a:extLst>
              <a:ext uri="{FF2B5EF4-FFF2-40B4-BE49-F238E27FC236}">
                <a16:creationId xmlns:a16="http://schemas.microsoft.com/office/drawing/2014/main" id="{1CD179EE-00FC-48EB-A298-7E63A19BE01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581979" y="3839634"/>
            <a:ext cx="1384556" cy="544302"/>
          </a:xfrm>
          <a:prstGeom prst="rect">
            <a:avLst/>
          </a:prstGeom>
        </p:spPr>
      </p:pic>
      <p:sp>
        <p:nvSpPr>
          <p:cNvPr id="5" name="TextBox 4">
            <a:extLst>
              <a:ext uri="{FF2B5EF4-FFF2-40B4-BE49-F238E27FC236}">
                <a16:creationId xmlns:a16="http://schemas.microsoft.com/office/drawing/2014/main" id="{D81C72F0-FBCB-4A5B-8CD1-059B5AD3ABAD}"/>
              </a:ext>
            </a:extLst>
          </p:cNvPr>
          <p:cNvSpPr txBox="1"/>
          <p:nvPr/>
        </p:nvSpPr>
        <p:spPr>
          <a:xfrm>
            <a:off x="2275114" y="4647572"/>
            <a:ext cx="4593771"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err="1"/>
              <a:t>Pädagogische</a:t>
            </a:r>
            <a:r>
              <a:rPr lang="en-US" sz="1200"/>
              <a:t> Hochschule </a:t>
            </a:r>
            <a:r>
              <a:rPr lang="en-US" sz="1200" err="1"/>
              <a:t>Steiermark</a:t>
            </a:r>
            <a:r>
              <a:rPr lang="en-US" sz="1200"/>
              <a:t> (PHSt), </a:t>
            </a:r>
            <a:r>
              <a:rPr lang="en-US" sz="1200" err="1"/>
              <a:t>Österreich</a:t>
            </a:r>
            <a:endParaRPr lang="en-US" sz="1200"/>
          </a:p>
        </p:txBody>
      </p:sp>
      <p:sp>
        <p:nvSpPr>
          <p:cNvPr id="6" name="Textfeld 5">
            <a:extLst>
              <a:ext uri="{FF2B5EF4-FFF2-40B4-BE49-F238E27FC236}">
                <a16:creationId xmlns:a16="http://schemas.microsoft.com/office/drawing/2014/main" id="{91703ADB-1ADD-E5AA-26B2-4D0A4BB3B6CE}"/>
              </a:ext>
            </a:extLst>
          </p:cNvPr>
          <p:cNvSpPr txBox="1"/>
          <p:nvPr/>
        </p:nvSpPr>
        <p:spPr>
          <a:xfrm>
            <a:off x="7314508" y="4855302"/>
            <a:ext cx="1384556" cy="230832"/>
          </a:xfrm>
          <a:prstGeom prst="rect">
            <a:avLst/>
          </a:prstGeom>
          <a:noFill/>
        </p:spPr>
        <p:txBody>
          <a:bodyPr wrap="square" rtlCol="0">
            <a:spAutoFit/>
          </a:bodyPr>
          <a:lstStyle/>
          <a:p>
            <a:pPr algn="r"/>
            <a:r>
              <a:rPr lang="en-GB" sz="900" dirty="0"/>
              <a:t>ZfIB 2022</a:t>
            </a:r>
          </a:p>
        </p:txBody>
      </p:sp>
      <p:pic>
        <p:nvPicPr>
          <p:cNvPr id="9" name="Grafik 9" descr="Ein Bild, das Text, ClipArt, Schild enthält.&#10;&#10;Beschreibung automatisch generiert.">
            <a:extLst>
              <a:ext uri="{FF2B5EF4-FFF2-40B4-BE49-F238E27FC236}">
                <a16:creationId xmlns:a16="http://schemas.microsoft.com/office/drawing/2014/main" id="{AA7E5DAC-54BE-9F90-68BD-B9D69EE72DC1}"/>
              </a:ext>
            </a:extLst>
          </p:cNvPr>
          <p:cNvPicPr>
            <a:picLocks noChangeAspect="1"/>
          </p:cNvPicPr>
          <p:nvPr/>
        </p:nvPicPr>
        <p:blipFill>
          <a:blip r:embed="rId4"/>
          <a:stretch>
            <a:fillRect/>
          </a:stretch>
        </p:blipFill>
        <p:spPr>
          <a:xfrm>
            <a:off x="3593683" y="2205539"/>
            <a:ext cx="1961648" cy="2010777"/>
          </a:xfrm>
          <a:prstGeom prst="rect">
            <a:avLst/>
          </a:prstGeom>
        </p:spPr>
      </p:pic>
      <p:sp>
        <p:nvSpPr>
          <p:cNvPr id="10" name="Textfeld 9">
            <a:extLst>
              <a:ext uri="{FF2B5EF4-FFF2-40B4-BE49-F238E27FC236}">
                <a16:creationId xmlns:a16="http://schemas.microsoft.com/office/drawing/2014/main" id="{A8AB58C7-20A0-4C0C-9BA8-6E20C306C3FD}"/>
              </a:ext>
            </a:extLst>
          </p:cNvPr>
          <p:cNvSpPr txBox="1"/>
          <p:nvPr/>
        </p:nvSpPr>
        <p:spPr>
          <a:xfrm rot="16200000">
            <a:off x="-1273092" y="2743594"/>
            <a:ext cx="3510165" cy="261610"/>
          </a:xfrm>
          <a:prstGeom prst="rect">
            <a:avLst/>
          </a:prstGeom>
          <a:noFill/>
        </p:spPr>
        <p:txBody>
          <a:bodyPr wrap="square">
            <a:spAutoFit/>
          </a:bodyPr>
          <a:lstStyle/>
          <a:p>
            <a:r>
              <a:rPr lang="en-US" sz="1100" dirty="0">
                <a:solidFill>
                  <a:srgbClr val="333333"/>
                </a:solidFill>
                <a:effectLst/>
                <a:latin typeface="Verdana" panose="020B0604030504040204" pitchFamily="34" charset="0"/>
              </a:rPr>
              <a:t>621441-EPP-1-2020-1-ES-EPPKA3-IPI-SOC-IN</a:t>
            </a:r>
            <a:endParaRPr lang="de-AT" sz="1100" dirty="0"/>
          </a:p>
        </p:txBody>
      </p:sp>
    </p:spTree>
    <p:extLst>
      <p:ext uri="{BB962C8B-B14F-4D97-AF65-F5344CB8AC3E}">
        <p14:creationId xmlns:p14="http://schemas.microsoft.com/office/powerpoint/2010/main" val="6226447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1">
            <a:extLst>
              <a:ext uri="{FF2B5EF4-FFF2-40B4-BE49-F238E27FC236}">
                <a16:creationId xmlns:a16="http://schemas.microsoft.com/office/drawing/2014/main" id="{9D8D6377-7BEB-495B-9C8D-FDAFEC8A08EB}"/>
              </a:ext>
            </a:extLst>
          </p:cNvPr>
          <p:cNvSpPr txBox="1">
            <a:spLocks/>
          </p:cNvSpPr>
          <p:nvPr/>
        </p:nvSpPr>
        <p:spPr>
          <a:xfrm>
            <a:off x="628650" y="266917"/>
            <a:ext cx="788670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de-DE" sz="3300" b="1" dirty="0" err="1">
                <a:solidFill>
                  <a:srgbClr val="000000"/>
                </a:solidFill>
                <a:latin typeface="Arial"/>
                <a:cs typeface="Arial"/>
              </a:rPr>
              <a:t>INARTdis</a:t>
            </a:r>
            <a:r>
              <a:rPr lang="en-US" altLang="de-DE" sz="3300" b="1" dirty="0">
                <a:solidFill>
                  <a:srgbClr val="000000"/>
                </a:solidFill>
                <a:latin typeface="Arial"/>
                <a:cs typeface="Arial"/>
              </a:rPr>
              <a:t> </a:t>
            </a:r>
            <a:r>
              <a:rPr lang="en-US" altLang="de-DE" sz="3300" b="1" dirty="0" err="1">
                <a:solidFill>
                  <a:srgbClr val="000000"/>
                </a:solidFill>
                <a:latin typeface="Arial"/>
                <a:cs typeface="Arial"/>
              </a:rPr>
              <a:t>Projekt</a:t>
            </a:r>
            <a:r>
              <a:rPr lang="en-US" altLang="de-DE" sz="3300" b="1" dirty="0">
                <a:solidFill>
                  <a:srgbClr val="000000"/>
                </a:solidFill>
                <a:latin typeface="Arial"/>
                <a:cs typeface="Arial"/>
              </a:rPr>
              <a:t>: </a:t>
            </a:r>
            <a:r>
              <a:rPr lang="en-US" altLang="de-DE" sz="3300" b="1" dirty="0" err="1">
                <a:solidFill>
                  <a:srgbClr val="000000"/>
                </a:solidFill>
                <a:latin typeface="Arial"/>
                <a:cs typeface="Arial"/>
              </a:rPr>
              <a:t>Zahlen</a:t>
            </a:r>
            <a:endParaRPr lang="it-IT" sz="3300" b="1" dirty="0">
              <a:solidFill>
                <a:srgbClr val="000000"/>
              </a:solidFill>
              <a:latin typeface="Arial"/>
              <a:cs typeface="Arial"/>
            </a:endParaRPr>
          </a:p>
        </p:txBody>
      </p:sp>
      <p:pic>
        <p:nvPicPr>
          <p:cNvPr id="7" name="Picture 2">
            <a:extLst>
              <a:ext uri="{FF2B5EF4-FFF2-40B4-BE49-F238E27FC236}">
                <a16:creationId xmlns:a16="http://schemas.microsoft.com/office/drawing/2014/main" id="{0BDBBD6D-7495-4C82-9CAE-883795A43706}"/>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149212" y="326545"/>
            <a:ext cx="732275" cy="742500"/>
          </a:xfrm>
          <a:prstGeom prst="rect">
            <a:avLst/>
          </a:prstGeom>
          <a:noFill/>
          <a:extLst>
            <a:ext uri="{909E8E84-426E-40DD-AFC4-6F175D3DCCD1}">
              <a14:hiddenFill xmlns:a14="http://schemas.microsoft.com/office/drawing/2010/main">
                <a:solidFill>
                  <a:srgbClr val="FFFFFF"/>
                </a:solidFill>
              </a14:hiddenFill>
            </a:ext>
          </a:extLst>
        </p:spPr>
      </p:pic>
      <p:pic>
        <p:nvPicPr>
          <p:cNvPr id="11" name="Grafik 6" descr="Ein Bild, das Tisch enthält.&#10;&#10;Beschreibung automatisch generiert.">
            <a:extLst>
              <a:ext uri="{FF2B5EF4-FFF2-40B4-BE49-F238E27FC236}">
                <a16:creationId xmlns:a16="http://schemas.microsoft.com/office/drawing/2014/main" id="{B8C177AF-3E09-9211-3FD7-C3F4D1B02C4A}"/>
              </a:ext>
            </a:extLst>
          </p:cNvPr>
          <p:cNvPicPr>
            <a:picLocks noChangeAspect="1"/>
          </p:cNvPicPr>
          <p:nvPr/>
        </p:nvPicPr>
        <p:blipFill>
          <a:blip r:embed="rId4"/>
          <a:stretch>
            <a:fillRect/>
          </a:stretch>
        </p:blipFill>
        <p:spPr>
          <a:xfrm>
            <a:off x="1055433" y="1191018"/>
            <a:ext cx="7946557" cy="3443327"/>
          </a:xfrm>
          <a:prstGeom prst="rect">
            <a:avLst/>
          </a:prstGeom>
        </p:spPr>
      </p:pic>
      <p:pic>
        <p:nvPicPr>
          <p:cNvPr id="2" name="Picture 5">
            <a:extLst>
              <a:ext uri="{FF2B5EF4-FFF2-40B4-BE49-F238E27FC236}">
                <a16:creationId xmlns:a16="http://schemas.microsoft.com/office/drawing/2014/main" id="{C29E6651-06F2-9E89-BBD5-CBF95ECE95E1}"/>
              </a:ext>
            </a:extLst>
          </p:cNvPr>
          <p:cNvPicPr>
            <a:picLocks noChangeAspect="1"/>
          </p:cNvPicPr>
          <p:nvPr/>
        </p:nvPicPr>
        <p:blipFill>
          <a:blip r:embed="rId5"/>
          <a:stretch>
            <a:fillRect/>
          </a:stretch>
        </p:blipFill>
        <p:spPr>
          <a:xfrm>
            <a:off x="1215189" y="4673679"/>
            <a:ext cx="7435515" cy="458379"/>
          </a:xfrm>
          <a:prstGeom prst="rect">
            <a:avLst/>
          </a:prstGeom>
        </p:spPr>
      </p:pic>
    </p:spTree>
    <p:extLst>
      <p:ext uri="{BB962C8B-B14F-4D97-AF65-F5344CB8AC3E}">
        <p14:creationId xmlns:p14="http://schemas.microsoft.com/office/powerpoint/2010/main" val="4018613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1">
            <a:extLst>
              <a:ext uri="{FF2B5EF4-FFF2-40B4-BE49-F238E27FC236}">
                <a16:creationId xmlns:a16="http://schemas.microsoft.com/office/drawing/2014/main" id="{9D8D6377-7BEB-495B-9C8D-FDAFEC8A08EB}"/>
              </a:ext>
            </a:extLst>
          </p:cNvPr>
          <p:cNvSpPr txBox="1">
            <a:spLocks/>
          </p:cNvSpPr>
          <p:nvPr/>
        </p:nvSpPr>
        <p:spPr>
          <a:xfrm>
            <a:off x="628650" y="266917"/>
            <a:ext cx="788670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de-DE" sz="3300" b="1" dirty="0" err="1">
                <a:solidFill>
                  <a:srgbClr val="000000"/>
                </a:solidFill>
                <a:latin typeface="Arial"/>
                <a:cs typeface="Arial"/>
              </a:rPr>
              <a:t>INARTdis</a:t>
            </a:r>
            <a:r>
              <a:rPr lang="en-US" altLang="de-DE" sz="3300" b="1" dirty="0">
                <a:solidFill>
                  <a:srgbClr val="000000"/>
                </a:solidFill>
                <a:latin typeface="Arial"/>
                <a:cs typeface="Arial"/>
              </a:rPr>
              <a:t> </a:t>
            </a:r>
            <a:r>
              <a:rPr lang="en-US" altLang="de-DE" sz="3300" b="1" dirty="0" err="1">
                <a:solidFill>
                  <a:srgbClr val="000000"/>
                </a:solidFill>
                <a:latin typeface="Arial"/>
                <a:cs typeface="Arial"/>
              </a:rPr>
              <a:t>Projekt</a:t>
            </a:r>
            <a:r>
              <a:rPr lang="en-US" altLang="de-DE" sz="3300" b="1" dirty="0">
                <a:solidFill>
                  <a:srgbClr val="000000"/>
                </a:solidFill>
                <a:latin typeface="Arial"/>
                <a:cs typeface="Arial"/>
              </a:rPr>
              <a:t>: </a:t>
            </a:r>
            <a:r>
              <a:rPr lang="en-US" altLang="de-DE" sz="3300" b="1" dirty="0" err="1">
                <a:solidFill>
                  <a:srgbClr val="000000"/>
                </a:solidFill>
                <a:latin typeface="Arial"/>
                <a:cs typeface="Arial"/>
              </a:rPr>
              <a:t>Zahlen</a:t>
            </a:r>
            <a:endParaRPr lang="it-IT" sz="3300" b="1" dirty="0">
              <a:solidFill>
                <a:srgbClr val="000000"/>
              </a:solidFill>
              <a:latin typeface="Arial"/>
              <a:cs typeface="Arial"/>
            </a:endParaRPr>
          </a:p>
        </p:txBody>
      </p:sp>
      <p:pic>
        <p:nvPicPr>
          <p:cNvPr id="7" name="Picture 2">
            <a:extLst>
              <a:ext uri="{FF2B5EF4-FFF2-40B4-BE49-F238E27FC236}">
                <a16:creationId xmlns:a16="http://schemas.microsoft.com/office/drawing/2014/main" id="{0BDBBD6D-7495-4C82-9CAE-883795A43706}"/>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149212" y="326545"/>
            <a:ext cx="732275" cy="742500"/>
          </a:xfrm>
          <a:prstGeom prst="rect">
            <a:avLst/>
          </a:prstGeom>
          <a:noFill/>
          <a:extLst>
            <a:ext uri="{909E8E84-426E-40DD-AFC4-6F175D3DCCD1}">
              <a14:hiddenFill xmlns:a14="http://schemas.microsoft.com/office/drawing/2010/main">
                <a:solidFill>
                  <a:srgbClr val="FFFFFF"/>
                </a:solidFill>
              </a14:hiddenFill>
            </a:ext>
          </a:extLst>
        </p:spPr>
      </p:pic>
      <p:pic>
        <p:nvPicPr>
          <p:cNvPr id="5" name="Grafik 4">
            <a:extLst>
              <a:ext uri="{FF2B5EF4-FFF2-40B4-BE49-F238E27FC236}">
                <a16:creationId xmlns:a16="http://schemas.microsoft.com/office/drawing/2014/main" id="{DFC3CC7E-ED11-137D-14E9-A02B81F18A2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362715" y="81774"/>
            <a:ext cx="6418569" cy="5055220"/>
          </a:xfrm>
          <a:prstGeom prst="rect">
            <a:avLst/>
          </a:prstGeom>
        </p:spPr>
      </p:pic>
    </p:spTree>
    <p:extLst>
      <p:ext uri="{BB962C8B-B14F-4D97-AF65-F5344CB8AC3E}">
        <p14:creationId xmlns:p14="http://schemas.microsoft.com/office/powerpoint/2010/main" val="9846549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1">
            <a:extLst>
              <a:ext uri="{FF2B5EF4-FFF2-40B4-BE49-F238E27FC236}">
                <a16:creationId xmlns:a16="http://schemas.microsoft.com/office/drawing/2014/main" id="{9D8D6377-7BEB-495B-9C8D-FDAFEC8A08EB}"/>
              </a:ext>
            </a:extLst>
          </p:cNvPr>
          <p:cNvSpPr txBox="1">
            <a:spLocks/>
          </p:cNvSpPr>
          <p:nvPr/>
        </p:nvSpPr>
        <p:spPr>
          <a:xfrm>
            <a:off x="628650" y="266917"/>
            <a:ext cx="788670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de-DE" sz="3300" b="1" dirty="0" err="1">
                <a:solidFill>
                  <a:srgbClr val="000000"/>
                </a:solidFill>
                <a:latin typeface="Arial"/>
                <a:cs typeface="Arial"/>
              </a:rPr>
              <a:t>Befunde</a:t>
            </a:r>
            <a:endParaRPr lang="en-US" altLang="de-DE" sz="3300" b="1" dirty="0">
              <a:solidFill>
                <a:srgbClr val="000000"/>
              </a:solidFill>
              <a:latin typeface="Arial"/>
              <a:cs typeface="Arial"/>
            </a:endParaRPr>
          </a:p>
        </p:txBody>
      </p:sp>
      <p:pic>
        <p:nvPicPr>
          <p:cNvPr id="7" name="Picture 2">
            <a:extLst>
              <a:ext uri="{FF2B5EF4-FFF2-40B4-BE49-F238E27FC236}">
                <a16:creationId xmlns:a16="http://schemas.microsoft.com/office/drawing/2014/main" id="{0BDBBD6D-7495-4C82-9CAE-883795A43706}"/>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149212" y="326545"/>
            <a:ext cx="732275" cy="742500"/>
          </a:xfrm>
          <a:prstGeom prst="rect">
            <a:avLst/>
          </a:prstGeom>
          <a:noFill/>
          <a:extLst>
            <a:ext uri="{909E8E84-426E-40DD-AFC4-6F175D3DCCD1}">
              <a14:hiddenFill xmlns:a14="http://schemas.microsoft.com/office/drawing/2010/main">
                <a:solidFill>
                  <a:srgbClr val="FFFFFF"/>
                </a:solidFill>
              </a14:hiddenFill>
            </a:ext>
          </a:extLst>
        </p:spPr>
      </p:pic>
      <p:sp>
        <p:nvSpPr>
          <p:cNvPr id="6" name="Textfeld 5">
            <a:extLst>
              <a:ext uri="{FF2B5EF4-FFF2-40B4-BE49-F238E27FC236}">
                <a16:creationId xmlns:a16="http://schemas.microsoft.com/office/drawing/2014/main" id="{65205C33-34F8-F73B-9608-83314686B04A}"/>
              </a:ext>
            </a:extLst>
          </p:cNvPr>
          <p:cNvSpPr txBox="1"/>
          <p:nvPr/>
        </p:nvSpPr>
        <p:spPr>
          <a:xfrm>
            <a:off x="1004455" y="1383610"/>
            <a:ext cx="8028709" cy="369332"/>
          </a:xfrm>
          <a:prstGeom prst="rect">
            <a:avLst/>
          </a:prstGeom>
          <a:noFill/>
        </p:spPr>
        <p:txBody>
          <a:bodyPr wrap="square" lIns="91440" tIns="45720" rIns="91440" bIns="45720" anchor="t">
            <a:spAutoFit/>
          </a:bodyPr>
          <a:lstStyle/>
          <a:p>
            <a:endParaRPr lang="it-IT">
              <a:ea typeface="Roboto Condensed"/>
            </a:endParaRPr>
          </a:p>
        </p:txBody>
      </p:sp>
      <p:sp>
        <p:nvSpPr>
          <p:cNvPr id="3" name="Segnaposto contenuto 2">
            <a:extLst>
              <a:ext uri="{FF2B5EF4-FFF2-40B4-BE49-F238E27FC236}">
                <a16:creationId xmlns:a16="http://schemas.microsoft.com/office/drawing/2014/main" id="{AD40FCE2-E2E4-4BAD-949B-232667930D7F}"/>
              </a:ext>
            </a:extLst>
          </p:cNvPr>
          <p:cNvSpPr>
            <a:spLocks noGrp="1"/>
          </p:cNvSpPr>
          <p:nvPr>
            <p:ph idx="1"/>
          </p:nvPr>
        </p:nvSpPr>
        <p:spPr>
          <a:xfrm>
            <a:off x="1006759" y="1189896"/>
            <a:ext cx="8029737" cy="3281135"/>
          </a:xfrm>
        </p:spPr>
        <p:txBody>
          <a:bodyPr vert="horz" lIns="68580" tIns="34290" rIns="68580" bIns="34290" rtlCol="0" anchor="t">
            <a:normAutofit fontScale="55000" lnSpcReduction="20000"/>
          </a:bodyPr>
          <a:lstStyle/>
          <a:p>
            <a:pPr marL="0" indent="0">
              <a:buNone/>
            </a:pPr>
            <a:r>
              <a:rPr lang="it-IT" sz="5100" err="1">
                <a:ea typeface="+mj-lt"/>
                <a:cs typeface="+mj-lt"/>
              </a:rPr>
              <a:t>Häufigkeit</a:t>
            </a:r>
            <a:r>
              <a:rPr lang="it-IT" sz="5100">
                <a:ea typeface="+mj-lt"/>
                <a:cs typeface="+mj-lt"/>
              </a:rPr>
              <a:t> von </a:t>
            </a:r>
            <a:r>
              <a:rPr lang="it-IT" sz="5100" err="1">
                <a:ea typeface="+mj-lt"/>
                <a:cs typeface="+mj-lt"/>
              </a:rPr>
              <a:t>kultureller</a:t>
            </a:r>
            <a:r>
              <a:rPr lang="it-IT" sz="5100">
                <a:ea typeface="+mj-lt"/>
                <a:cs typeface="+mj-lt"/>
              </a:rPr>
              <a:t> </a:t>
            </a:r>
            <a:r>
              <a:rPr lang="it-IT" sz="5100" err="1">
                <a:ea typeface="+mj-lt"/>
                <a:cs typeface="+mj-lt"/>
              </a:rPr>
              <a:t>Beteiligung</a:t>
            </a:r>
            <a:r>
              <a:rPr lang="it-IT" sz="5100">
                <a:ea typeface="+mj-lt"/>
                <a:cs typeface="+mj-lt"/>
              </a:rPr>
              <a:t> </a:t>
            </a:r>
            <a:r>
              <a:rPr lang="it-IT" sz="2500">
                <a:ea typeface="+mj-lt"/>
                <a:cs typeface="+mj-lt"/>
              </a:rPr>
              <a:t>(Eurostat Culture, 2019):</a:t>
            </a:r>
          </a:p>
          <a:p>
            <a:pPr marL="0" indent="0">
              <a:buNone/>
            </a:pPr>
            <a:endParaRPr lang="it-IT" sz="2500">
              <a:ea typeface="+mj-lt"/>
              <a:cs typeface="+mj-lt"/>
            </a:endParaRPr>
          </a:p>
          <a:p>
            <a:r>
              <a:rPr lang="it-IT" err="1">
                <a:ea typeface="+mj-lt"/>
                <a:cs typeface="+mj-lt"/>
              </a:rPr>
              <a:t>Altersabhängig</a:t>
            </a:r>
            <a:r>
              <a:rPr lang="it-IT">
                <a:ea typeface="+mj-lt"/>
                <a:cs typeface="+mj-lt"/>
              </a:rPr>
              <a:t> (16 bis 29 </a:t>
            </a:r>
            <a:r>
              <a:rPr lang="it-IT" err="1">
                <a:ea typeface="+mj-lt"/>
                <a:cs typeface="+mj-lt"/>
              </a:rPr>
              <a:t>Jahre</a:t>
            </a:r>
            <a:r>
              <a:rPr lang="it-IT">
                <a:ea typeface="+mj-lt"/>
                <a:cs typeface="+mj-lt"/>
              </a:rPr>
              <a:t> </a:t>
            </a:r>
            <a:r>
              <a:rPr lang="it-IT" err="1">
                <a:ea typeface="+mj-lt"/>
                <a:cs typeface="+mj-lt"/>
              </a:rPr>
              <a:t>deutlich</a:t>
            </a:r>
            <a:r>
              <a:rPr lang="it-IT">
                <a:ea typeface="+mj-lt"/>
                <a:cs typeface="+mj-lt"/>
              </a:rPr>
              <a:t> </a:t>
            </a:r>
            <a:r>
              <a:rPr lang="it-IT" err="1">
                <a:ea typeface="+mj-lt"/>
                <a:cs typeface="+mj-lt"/>
              </a:rPr>
              <a:t>höher</a:t>
            </a:r>
            <a:r>
              <a:rPr lang="it-IT">
                <a:ea typeface="+mj-lt"/>
                <a:cs typeface="+mj-lt"/>
              </a:rPr>
              <a:t>) </a:t>
            </a:r>
          </a:p>
          <a:p>
            <a:r>
              <a:rPr lang="it-IT" err="1">
                <a:ea typeface="+mj-lt"/>
                <a:cs typeface="+mj-lt"/>
              </a:rPr>
              <a:t>Abhängig</a:t>
            </a:r>
            <a:r>
              <a:rPr lang="it-IT">
                <a:ea typeface="+mj-lt"/>
                <a:cs typeface="+mj-lt"/>
              </a:rPr>
              <a:t> von </a:t>
            </a:r>
            <a:r>
              <a:rPr lang="it-IT" err="1">
                <a:ea typeface="+mj-lt"/>
                <a:cs typeface="+mj-lt"/>
              </a:rPr>
              <a:t>höherer</a:t>
            </a:r>
            <a:r>
              <a:rPr lang="it-IT">
                <a:ea typeface="+mj-lt"/>
                <a:cs typeface="+mj-lt"/>
              </a:rPr>
              <a:t> </a:t>
            </a:r>
            <a:r>
              <a:rPr lang="it-IT" err="1">
                <a:ea typeface="+mj-lt"/>
                <a:cs typeface="+mj-lt"/>
              </a:rPr>
              <a:t>Bildung</a:t>
            </a:r>
            <a:r>
              <a:rPr lang="it-IT">
                <a:ea typeface="+mj-lt"/>
                <a:cs typeface="+mj-lt"/>
              </a:rPr>
              <a:t> </a:t>
            </a:r>
            <a:r>
              <a:rPr lang="it-IT" err="1">
                <a:ea typeface="+mj-lt"/>
                <a:cs typeface="+mj-lt"/>
              </a:rPr>
              <a:t>sowie</a:t>
            </a:r>
            <a:r>
              <a:rPr lang="it-IT">
                <a:ea typeface="+mj-lt"/>
                <a:cs typeface="+mj-lt"/>
              </a:rPr>
              <a:t> </a:t>
            </a:r>
            <a:r>
              <a:rPr lang="it-IT" err="1">
                <a:ea typeface="+mj-lt"/>
                <a:cs typeface="+mj-lt"/>
              </a:rPr>
              <a:t>Wohnort</a:t>
            </a:r>
            <a:r>
              <a:rPr lang="it-IT">
                <a:ea typeface="+mj-lt"/>
                <a:cs typeface="+mj-lt"/>
              </a:rPr>
              <a:t> (</a:t>
            </a:r>
            <a:r>
              <a:rPr lang="it-IT" err="1">
                <a:ea typeface="+mj-lt"/>
                <a:cs typeface="+mj-lt"/>
              </a:rPr>
              <a:t>Stadt</a:t>
            </a:r>
            <a:r>
              <a:rPr lang="it-IT">
                <a:ea typeface="+mj-lt"/>
                <a:cs typeface="+mj-lt"/>
              </a:rPr>
              <a:t>) </a:t>
            </a:r>
            <a:endParaRPr lang="it-IT">
              <a:ea typeface="Roboto Condensed"/>
            </a:endParaRPr>
          </a:p>
          <a:p>
            <a:r>
              <a:rPr lang="it-IT" err="1">
                <a:ea typeface="+mj-lt"/>
                <a:cs typeface="+mj-lt"/>
              </a:rPr>
              <a:t>Gründe</a:t>
            </a:r>
            <a:r>
              <a:rPr lang="it-IT">
                <a:ea typeface="+mj-lt"/>
                <a:cs typeface="+mj-lt"/>
              </a:rPr>
              <a:t> </a:t>
            </a:r>
            <a:r>
              <a:rPr lang="it-IT" err="1">
                <a:ea typeface="+mj-lt"/>
                <a:cs typeface="+mj-lt"/>
              </a:rPr>
              <a:t>für</a:t>
            </a:r>
            <a:r>
              <a:rPr lang="it-IT">
                <a:ea typeface="+mj-lt"/>
                <a:cs typeface="+mj-lt"/>
              </a:rPr>
              <a:t> die </a:t>
            </a:r>
            <a:r>
              <a:rPr lang="it-IT" err="1">
                <a:ea typeface="+mj-lt"/>
                <a:cs typeface="+mj-lt"/>
              </a:rPr>
              <a:t>Nichtteilnahme</a:t>
            </a:r>
            <a:r>
              <a:rPr lang="it-IT">
                <a:ea typeface="+mj-lt"/>
                <a:cs typeface="+mj-lt"/>
              </a:rPr>
              <a:t> an </a:t>
            </a:r>
            <a:r>
              <a:rPr lang="it-IT" err="1">
                <a:ea typeface="+mj-lt"/>
                <a:cs typeface="+mj-lt"/>
              </a:rPr>
              <a:t>kulturellen</a:t>
            </a:r>
            <a:r>
              <a:rPr lang="it-IT">
                <a:ea typeface="+mj-lt"/>
                <a:cs typeface="+mj-lt"/>
              </a:rPr>
              <a:t> </a:t>
            </a:r>
            <a:r>
              <a:rPr lang="it-IT" err="1">
                <a:ea typeface="+mj-lt"/>
                <a:cs typeface="+mj-lt"/>
              </a:rPr>
              <a:t>Angeboten</a:t>
            </a:r>
            <a:r>
              <a:rPr lang="it-IT">
                <a:ea typeface="+mj-lt"/>
                <a:cs typeface="+mj-lt"/>
              </a:rPr>
              <a:t>: </a:t>
            </a:r>
            <a:r>
              <a:rPr lang="it-IT" err="1">
                <a:ea typeface="+mj-lt"/>
                <a:cs typeface="+mj-lt"/>
              </a:rPr>
              <a:t>mangelndes</a:t>
            </a:r>
            <a:r>
              <a:rPr lang="it-IT">
                <a:ea typeface="+mj-lt"/>
                <a:cs typeface="+mj-lt"/>
              </a:rPr>
              <a:t> Interesse, </a:t>
            </a:r>
            <a:r>
              <a:rPr lang="it-IT" err="1">
                <a:ea typeface="+mj-lt"/>
                <a:cs typeface="+mj-lt"/>
              </a:rPr>
              <a:t>finanzielle</a:t>
            </a:r>
            <a:r>
              <a:rPr lang="it-IT">
                <a:ea typeface="+mj-lt"/>
                <a:cs typeface="+mj-lt"/>
              </a:rPr>
              <a:t> </a:t>
            </a:r>
            <a:r>
              <a:rPr lang="it-IT" err="1">
                <a:ea typeface="+mj-lt"/>
                <a:cs typeface="+mj-lt"/>
              </a:rPr>
              <a:t>Gründe</a:t>
            </a:r>
            <a:r>
              <a:rPr lang="it-IT">
                <a:ea typeface="+mj-lt"/>
                <a:cs typeface="+mj-lt"/>
              </a:rPr>
              <a:t> </a:t>
            </a:r>
            <a:r>
              <a:rPr lang="it-IT" err="1">
                <a:ea typeface="+mj-lt"/>
                <a:cs typeface="+mj-lt"/>
              </a:rPr>
              <a:t>oder</a:t>
            </a:r>
            <a:r>
              <a:rPr lang="it-IT">
                <a:ea typeface="+mj-lt"/>
                <a:cs typeface="+mj-lt"/>
              </a:rPr>
              <a:t> </a:t>
            </a:r>
            <a:r>
              <a:rPr lang="it-IT" err="1">
                <a:ea typeface="+mj-lt"/>
                <a:cs typeface="+mj-lt"/>
              </a:rPr>
              <a:t>schlechte</a:t>
            </a:r>
            <a:r>
              <a:rPr lang="it-IT">
                <a:ea typeface="+mj-lt"/>
                <a:cs typeface="+mj-lt"/>
              </a:rPr>
              <a:t> </a:t>
            </a:r>
            <a:r>
              <a:rPr lang="it-IT" err="1">
                <a:ea typeface="+mj-lt"/>
                <a:cs typeface="+mj-lt"/>
              </a:rPr>
              <a:t>Zugänglichkeit</a:t>
            </a:r>
            <a:r>
              <a:rPr lang="it-IT">
                <a:ea typeface="+mj-lt"/>
                <a:cs typeface="+mj-lt"/>
              </a:rPr>
              <a:t> (Eurostat Culture, 2019)</a:t>
            </a:r>
          </a:p>
          <a:p>
            <a:r>
              <a:rPr lang="it-IT" err="1">
                <a:ea typeface="+mj-lt"/>
                <a:cs typeface="+mj-lt"/>
              </a:rPr>
              <a:t>Fehlende</a:t>
            </a:r>
            <a:r>
              <a:rPr lang="it-IT">
                <a:ea typeface="+mj-lt"/>
                <a:cs typeface="+mj-lt"/>
              </a:rPr>
              <a:t> </a:t>
            </a:r>
            <a:r>
              <a:rPr lang="it-IT" err="1">
                <a:ea typeface="+mj-lt"/>
                <a:cs typeface="+mj-lt"/>
              </a:rPr>
              <a:t>aussagekräftige</a:t>
            </a:r>
            <a:r>
              <a:rPr lang="it-IT">
                <a:ea typeface="+mj-lt"/>
                <a:cs typeface="+mj-lt"/>
              </a:rPr>
              <a:t> </a:t>
            </a:r>
            <a:r>
              <a:rPr lang="it-IT" err="1">
                <a:ea typeface="+mj-lt"/>
                <a:cs typeface="+mj-lt"/>
              </a:rPr>
              <a:t>Statistiken</a:t>
            </a:r>
            <a:r>
              <a:rPr lang="it-IT">
                <a:ea typeface="+mj-lt"/>
                <a:cs typeface="+mj-lt"/>
              </a:rPr>
              <a:t> zur </a:t>
            </a:r>
            <a:r>
              <a:rPr lang="it-IT" err="1">
                <a:ea typeface="+mj-lt"/>
                <a:cs typeface="+mj-lt"/>
              </a:rPr>
              <a:t>kulturellen</a:t>
            </a:r>
            <a:r>
              <a:rPr lang="it-IT">
                <a:ea typeface="+mj-lt"/>
                <a:cs typeface="+mj-lt"/>
              </a:rPr>
              <a:t> </a:t>
            </a:r>
            <a:r>
              <a:rPr lang="it-IT" err="1">
                <a:ea typeface="+mj-lt"/>
                <a:cs typeface="+mj-lt"/>
              </a:rPr>
              <a:t>Teilhabe</a:t>
            </a:r>
            <a:r>
              <a:rPr lang="it-IT">
                <a:ea typeface="+mj-lt"/>
                <a:cs typeface="+mj-lt"/>
              </a:rPr>
              <a:t> von </a:t>
            </a:r>
            <a:r>
              <a:rPr lang="it-IT" err="1">
                <a:ea typeface="+mj-lt"/>
                <a:cs typeface="+mj-lt"/>
              </a:rPr>
              <a:t>Menschen</a:t>
            </a:r>
            <a:r>
              <a:rPr lang="it-IT">
                <a:ea typeface="+mj-lt"/>
                <a:cs typeface="+mj-lt"/>
              </a:rPr>
              <a:t> </a:t>
            </a:r>
            <a:r>
              <a:rPr lang="it-IT" err="1">
                <a:ea typeface="+mj-lt"/>
                <a:cs typeface="+mj-lt"/>
              </a:rPr>
              <a:t>mit</a:t>
            </a:r>
            <a:r>
              <a:rPr lang="it-IT">
                <a:ea typeface="+mj-lt"/>
                <a:cs typeface="+mj-lt"/>
              </a:rPr>
              <a:t> </a:t>
            </a:r>
            <a:r>
              <a:rPr lang="it-IT" err="1">
                <a:ea typeface="+mj-lt"/>
                <a:cs typeface="+mj-lt"/>
              </a:rPr>
              <a:t>Behinderungen</a:t>
            </a:r>
            <a:r>
              <a:rPr lang="it-IT">
                <a:ea typeface="+mj-lt"/>
                <a:cs typeface="+mj-lt"/>
              </a:rPr>
              <a:t> </a:t>
            </a:r>
          </a:p>
          <a:p>
            <a:r>
              <a:rPr lang="it-IT" err="1">
                <a:ea typeface="+mj-lt"/>
                <a:cs typeface="+mj-lt"/>
              </a:rPr>
              <a:t>Menschen</a:t>
            </a:r>
            <a:r>
              <a:rPr lang="it-IT">
                <a:ea typeface="+mj-lt"/>
                <a:cs typeface="+mj-lt"/>
              </a:rPr>
              <a:t> </a:t>
            </a:r>
            <a:r>
              <a:rPr lang="it-IT" err="1">
                <a:ea typeface="+mj-lt"/>
                <a:cs typeface="+mj-lt"/>
              </a:rPr>
              <a:t>mit</a:t>
            </a:r>
            <a:r>
              <a:rPr lang="it-IT">
                <a:ea typeface="+mj-lt"/>
                <a:cs typeface="+mj-lt"/>
              </a:rPr>
              <a:t> </a:t>
            </a:r>
            <a:r>
              <a:rPr lang="it-IT" err="1">
                <a:ea typeface="+mj-lt"/>
                <a:cs typeface="+mj-lt"/>
              </a:rPr>
              <a:t>Migrationshintergrund</a:t>
            </a:r>
            <a:r>
              <a:rPr lang="it-IT">
                <a:ea typeface="+mj-lt"/>
                <a:cs typeface="+mj-lt"/>
              </a:rPr>
              <a:t> (</a:t>
            </a:r>
            <a:r>
              <a:rPr lang="it-IT" err="1">
                <a:ea typeface="+mj-lt"/>
                <a:cs typeface="+mj-lt"/>
              </a:rPr>
              <a:t>differenziert</a:t>
            </a:r>
            <a:r>
              <a:rPr lang="it-IT">
                <a:ea typeface="+mj-lt"/>
                <a:cs typeface="+mj-lt"/>
              </a:rPr>
              <a:t> </a:t>
            </a:r>
            <a:r>
              <a:rPr lang="it-IT" err="1">
                <a:ea typeface="+mj-lt"/>
                <a:cs typeface="+mj-lt"/>
              </a:rPr>
              <a:t>nach</a:t>
            </a:r>
            <a:r>
              <a:rPr lang="it-IT">
                <a:ea typeface="+mj-lt"/>
                <a:cs typeface="+mj-lt"/>
              </a:rPr>
              <a:t> </a:t>
            </a:r>
            <a:r>
              <a:rPr lang="it-IT" err="1">
                <a:ea typeface="+mj-lt"/>
                <a:cs typeface="+mj-lt"/>
              </a:rPr>
              <a:t>Geburtsort</a:t>
            </a:r>
            <a:r>
              <a:rPr lang="it-IT">
                <a:ea typeface="+mj-lt"/>
                <a:cs typeface="+mj-lt"/>
              </a:rPr>
              <a:t>): </a:t>
            </a:r>
            <a:r>
              <a:rPr lang="it-IT" err="1">
                <a:ea typeface="+mj-lt"/>
                <a:cs typeface="+mj-lt"/>
              </a:rPr>
              <a:t>nutzen</a:t>
            </a:r>
            <a:r>
              <a:rPr lang="it-IT">
                <a:ea typeface="+mj-lt"/>
                <a:cs typeface="+mj-lt"/>
              </a:rPr>
              <a:t> </a:t>
            </a:r>
            <a:r>
              <a:rPr lang="it-IT" err="1">
                <a:ea typeface="+mj-lt"/>
                <a:cs typeface="+mj-lt"/>
              </a:rPr>
              <a:t>seltener</a:t>
            </a:r>
            <a:r>
              <a:rPr lang="it-IT">
                <a:ea typeface="+mj-lt"/>
                <a:cs typeface="+mj-lt"/>
              </a:rPr>
              <a:t> </a:t>
            </a:r>
            <a:r>
              <a:rPr lang="it-IT" err="1">
                <a:ea typeface="+mj-lt"/>
                <a:cs typeface="+mj-lt"/>
              </a:rPr>
              <a:t>kulturelle</a:t>
            </a:r>
            <a:r>
              <a:rPr lang="it-IT">
                <a:ea typeface="+mj-lt"/>
                <a:cs typeface="+mj-lt"/>
              </a:rPr>
              <a:t> </a:t>
            </a:r>
            <a:r>
              <a:rPr lang="it-IT" err="1">
                <a:ea typeface="+mj-lt"/>
                <a:cs typeface="+mj-lt"/>
              </a:rPr>
              <a:t>Angebote</a:t>
            </a:r>
            <a:r>
              <a:rPr lang="it-IT">
                <a:ea typeface="+mj-lt"/>
                <a:cs typeface="+mj-lt"/>
              </a:rPr>
              <a:t> (Eurostat </a:t>
            </a:r>
            <a:r>
              <a:rPr lang="it-IT" err="1">
                <a:ea typeface="+mj-lt"/>
                <a:cs typeface="+mj-lt"/>
              </a:rPr>
              <a:t>Kultur</a:t>
            </a:r>
            <a:r>
              <a:rPr lang="it-IT">
                <a:ea typeface="+mj-lt"/>
                <a:cs typeface="+mj-lt"/>
              </a:rPr>
              <a:t>, 2019)</a:t>
            </a:r>
          </a:p>
          <a:p>
            <a:r>
              <a:rPr lang="it-IT" err="1">
                <a:ea typeface="+mj-lt"/>
                <a:cs typeface="+mj-lt"/>
              </a:rPr>
              <a:t>Spezielle</a:t>
            </a:r>
            <a:r>
              <a:rPr lang="it-IT">
                <a:ea typeface="+mj-lt"/>
                <a:cs typeface="+mj-lt"/>
              </a:rPr>
              <a:t> </a:t>
            </a:r>
            <a:r>
              <a:rPr lang="it-IT" err="1">
                <a:ea typeface="+mj-lt"/>
                <a:cs typeface="+mj-lt"/>
              </a:rPr>
              <a:t>Angebote</a:t>
            </a:r>
            <a:r>
              <a:rPr lang="it-IT">
                <a:ea typeface="+mj-lt"/>
                <a:cs typeface="+mj-lt"/>
              </a:rPr>
              <a:t> </a:t>
            </a:r>
            <a:r>
              <a:rPr lang="it-IT" err="1">
                <a:ea typeface="+mj-lt"/>
                <a:cs typeface="+mj-lt"/>
              </a:rPr>
              <a:t>wie</a:t>
            </a:r>
            <a:r>
              <a:rPr lang="it-IT">
                <a:ea typeface="+mj-lt"/>
                <a:cs typeface="+mj-lt"/>
              </a:rPr>
              <a:t> </a:t>
            </a:r>
            <a:r>
              <a:rPr lang="it-IT" err="1">
                <a:ea typeface="+mj-lt"/>
                <a:cs typeface="+mj-lt"/>
              </a:rPr>
              <a:t>Führungen</a:t>
            </a:r>
            <a:r>
              <a:rPr lang="it-IT">
                <a:ea typeface="+mj-lt"/>
                <a:cs typeface="+mj-lt"/>
              </a:rPr>
              <a:t> </a:t>
            </a:r>
            <a:r>
              <a:rPr lang="it-IT" err="1">
                <a:ea typeface="+mj-lt"/>
                <a:cs typeface="+mj-lt"/>
              </a:rPr>
              <a:t>oder</a:t>
            </a:r>
            <a:r>
              <a:rPr lang="it-IT">
                <a:ea typeface="+mj-lt"/>
                <a:cs typeface="+mj-lt"/>
              </a:rPr>
              <a:t> Workshops </a:t>
            </a:r>
            <a:r>
              <a:rPr lang="it-IT" err="1">
                <a:ea typeface="+mj-lt"/>
                <a:cs typeface="+mj-lt"/>
              </a:rPr>
              <a:t>für</a:t>
            </a:r>
            <a:r>
              <a:rPr lang="it-IT">
                <a:ea typeface="+mj-lt"/>
                <a:cs typeface="+mj-lt"/>
              </a:rPr>
              <a:t> "</a:t>
            </a:r>
            <a:r>
              <a:rPr lang="it-IT" err="1">
                <a:ea typeface="+mj-lt"/>
                <a:cs typeface="+mj-lt"/>
              </a:rPr>
              <a:t>Migranten</a:t>
            </a:r>
            <a:r>
              <a:rPr lang="it-IT">
                <a:ea typeface="+mj-lt"/>
                <a:cs typeface="+mj-lt"/>
              </a:rPr>
              <a:t>, </a:t>
            </a:r>
            <a:r>
              <a:rPr lang="it-IT" err="1">
                <a:ea typeface="+mj-lt"/>
                <a:cs typeface="+mj-lt"/>
              </a:rPr>
              <a:t>Flüchtlinge</a:t>
            </a:r>
            <a:r>
              <a:rPr lang="it-IT">
                <a:ea typeface="+mj-lt"/>
                <a:cs typeface="+mj-lt"/>
              </a:rPr>
              <a:t> </a:t>
            </a:r>
            <a:r>
              <a:rPr lang="it-IT" err="1">
                <a:ea typeface="+mj-lt"/>
                <a:cs typeface="+mj-lt"/>
              </a:rPr>
              <a:t>oder</a:t>
            </a:r>
            <a:r>
              <a:rPr lang="it-IT">
                <a:ea typeface="+mj-lt"/>
                <a:cs typeface="+mj-lt"/>
              </a:rPr>
              <a:t> </a:t>
            </a:r>
            <a:r>
              <a:rPr lang="it-IT" err="1">
                <a:ea typeface="+mj-lt"/>
                <a:cs typeface="+mj-lt"/>
              </a:rPr>
              <a:t>Menschen</a:t>
            </a:r>
            <a:r>
              <a:rPr lang="it-IT">
                <a:ea typeface="+mj-lt"/>
                <a:cs typeface="+mj-lt"/>
              </a:rPr>
              <a:t> </a:t>
            </a:r>
            <a:r>
              <a:rPr lang="it-IT" err="1">
                <a:ea typeface="+mj-lt"/>
                <a:cs typeface="+mj-lt"/>
              </a:rPr>
              <a:t>mit</a:t>
            </a:r>
            <a:r>
              <a:rPr lang="it-IT">
                <a:ea typeface="+mj-lt"/>
                <a:cs typeface="+mj-lt"/>
              </a:rPr>
              <a:t> </a:t>
            </a:r>
            <a:r>
              <a:rPr lang="it-IT" err="1">
                <a:ea typeface="+mj-lt"/>
                <a:cs typeface="+mj-lt"/>
              </a:rPr>
              <a:t>Behinderung</a:t>
            </a:r>
            <a:r>
              <a:rPr lang="it-IT">
                <a:ea typeface="+mj-lt"/>
                <a:cs typeface="+mj-lt"/>
              </a:rPr>
              <a:t>" </a:t>
            </a:r>
            <a:r>
              <a:rPr lang="it-IT" err="1">
                <a:ea typeface="+mj-lt"/>
                <a:cs typeface="+mj-lt"/>
              </a:rPr>
              <a:t>gibt</a:t>
            </a:r>
            <a:r>
              <a:rPr lang="it-IT">
                <a:ea typeface="+mj-lt"/>
                <a:cs typeface="+mj-lt"/>
              </a:rPr>
              <a:t> es </a:t>
            </a:r>
            <a:r>
              <a:rPr lang="it-IT" err="1">
                <a:ea typeface="+mj-lt"/>
                <a:cs typeface="+mj-lt"/>
              </a:rPr>
              <a:t>nur</a:t>
            </a:r>
            <a:r>
              <a:rPr lang="it-IT">
                <a:ea typeface="+mj-lt"/>
                <a:cs typeface="+mj-lt"/>
              </a:rPr>
              <a:t> in </a:t>
            </a:r>
            <a:r>
              <a:rPr lang="it-IT" err="1">
                <a:ea typeface="+mj-lt"/>
                <a:cs typeface="+mj-lt"/>
              </a:rPr>
              <a:t>wenigen</a:t>
            </a:r>
            <a:r>
              <a:rPr lang="it-IT">
                <a:ea typeface="+mj-lt"/>
                <a:cs typeface="+mj-lt"/>
              </a:rPr>
              <a:t> </a:t>
            </a:r>
            <a:r>
              <a:rPr lang="it-IT" err="1">
                <a:ea typeface="+mj-lt"/>
                <a:cs typeface="+mj-lt"/>
              </a:rPr>
              <a:t>Museen</a:t>
            </a:r>
            <a:r>
              <a:rPr lang="it-IT">
                <a:ea typeface="+mj-lt"/>
                <a:cs typeface="+mj-lt"/>
              </a:rPr>
              <a:t>. </a:t>
            </a:r>
            <a:endParaRPr lang="it-IT">
              <a:ea typeface="Roboto Condensed"/>
            </a:endParaRPr>
          </a:p>
        </p:txBody>
      </p:sp>
      <p:pic>
        <p:nvPicPr>
          <p:cNvPr id="2" name="Picture 5">
            <a:extLst>
              <a:ext uri="{FF2B5EF4-FFF2-40B4-BE49-F238E27FC236}">
                <a16:creationId xmlns:a16="http://schemas.microsoft.com/office/drawing/2014/main" id="{50A22335-06E0-AFD7-375C-7D8CF526C503}"/>
              </a:ext>
            </a:extLst>
          </p:cNvPr>
          <p:cNvPicPr>
            <a:picLocks noChangeAspect="1"/>
          </p:cNvPicPr>
          <p:nvPr/>
        </p:nvPicPr>
        <p:blipFill>
          <a:blip r:embed="rId4"/>
          <a:stretch>
            <a:fillRect/>
          </a:stretch>
        </p:blipFill>
        <p:spPr>
          <a:xfrm>
            <a:off x="1215189" y="4673679"/>
            <a:ext cx="7435515" cy="458379"/>
          </a:xfrm>
          <a:prstGeom prst="rect">
            <a:avLst/>
          </a:prstGeom>
        </p:spPr>
      </p:pic>
    </p:spTree>
    <p:extLst>
      <p:ext uri="{BB962C8B-B14F-4D97-AF65-F5344CB8AC3E}">
        <p14:creationId xmlns:p14="http://schemas.microsoft.com/office/powerpoint/2010/main" val="36709302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1">
            <a:extLst>
              <a:ext uri="{FF2B5EF4-FFF2-40B4-BE49-F238E27FC236}">
                <a16:creationId xmlns:a16="http://schemas.microsoft.com/office/drawing/2014/main" id="{9D8D6377-7BEB-495B-9C8D-FDAFEC8A08EB}"/>
              </a:ext>
            </a:extLst>
          </p:cNvPr>
          <p:cNvSpPr txBox="1">
            <a:spLocks/>
          </p:cNvSpPr>
          <p:nvPr/>
        </p:nvSpPr>
        <p:spPr>
          <a:xfrm>
            <a:off x="628650" y="266917"/>
            <a:ext cx="788670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de-DE" sz="3300" b="1" err="1">
                <a:solidFill>
                  <a:srgbClr val="000000"/>
                </a:solidFill>
                <a:latin typeface="Arial"/>
                <a:cs typeface="Arial"/>
              </a:rPr>
              <a:t>Inklusive</a:t>
            </a:r>
            <a:r>
              <a:rPr lang="en-US" altLang="de-DE" sz="3300" b="1">
                <a:solidFill>
                  <a:srgbClr val="000000"/>
                </a:solidFill>
                <a:latin typeface="Arial"/>
                <a:cs typeface="Arial"/>
              </a:rPr>
              <a:t> </a:t>
            </a:r>
            <a:r>
              <a:rPr lang="en-US" altLang="de-DE" sz="3300" b="1" err="1">
                <a:solidFill>
                  <a:srgbClr val="000000"/>
                </a:solidFill>
                <a:latin typeface="Arial"/>
                <a:cs typeface="Arial"/>
              </a:rPr>
              <a:t>Kunstpädagogik</a:t>
            </a:r>
            <a:r>
              <a:rPr lang="en-US" altLang="de-DE" sz="3300" b="1">
                <a:solidFill>
                  <a:srgbClr val="000000"/>
                </a:solidFill>
                <a:latin typeface="Arial"/>
                <a:cs typeface="Arial"/>
              </a:rPr>
              <a:t> und -</a:t>
            </a:r>
            <a:r>
              <a:rPr lang="en-US" altLang="de-DE" sz="3300" b="1" err="1">
                <a:solidFill>
                  <a:srgbClr val="000000"/>
                </a:solidFill>
                <a:latin typeface="Arial"/>
                <a:cs typeface="Arial"/>
              </a:rPr>
              <a:t>didaktik</a:t>
            </a:r>
            <a:endParaRPr lang="en-US" altLang="de-DE" sz="3300" b="1">
              <a:solidFill>
                <a:srgbClr val="000000"/>
              </a:solidFill>
              <a:latin typeface="Arial"/>
              <a:cs typeface="Arial"/>
            </a:endParaRPr>
          </a:p>
        </p:txBody>
      </p:sp>
      <p:pic>
        <p:nvPicPr>
          <p:cNvPr id="7" name="Picture 2">
            <a:extLst>
              <a:ext uri="{FF2B5EF4-FFF2-40B4-BE49-F238E27FC236}">
                <a16:creationId xmlns:a16="http://schemas.microsoft.com/office/drawing/2014/main" id="{0BDBBD6D-7495-4C82-9CAE-883795A43706}"/>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149212" y="326545"/>
            <a:ext cx="732275" cy="742500"/>
          </a:xfrm>
          <a:prstGeom prst="rect">
            <a:avLst/>
          </a:prstGeom>
          <a:noFill/>
          <a:extLst>
            <a:ext uri="{909E8E84-426E-40DD-AFC4-6F175D3DCCD1}">
              <a14:hiddenFill xmlns:a14="http://schemas.microsoft.com/office/drawing/2010/main">
                <a:solidFill>
                  <a:srgbClr val="FFFFFF"/>
                </a:solidFill>
              </a14:hiddenFill>
            </a:ext>
          </a:extLst>
        </p:spPr>
      </p:pic>
      <p:sp>
        <p:nvSpPr>
          <p:cNvPr id="6" name="Textfeld 5">
            <a:extLst>
              <a:ext uri="{FF2B5EF4-FFF2-40B4-BE49-F238E27FC236}">
                <a16:creationId xmlns:a16="http://schemas.microsoft.com/office/drawing/2014/main" id="{65205C33-34F8-F73B-9608-83314686B04A}"/>
              </a:ext>
            </a:extLst>
          </p:cNvPr>
          <p:cNvSpPr txBox="1"/>
          <p:nvPr/>
        </p:nvSpPr>
        <p:spPr>
          <a:xfrm>
            <a:off x="1004455" y="1383610"/>
            <a:ext cx="8028709" cy="3354765"/>
          </a:xfrm>
          <a:prstGeom prst="rect">
            <a:avLst/>
          </a:prstGeom>
          <a:noFill/>
        </p:spPr>
        <p:txBody>
          <a:bodyPr wrap="square" lIns="91440" tIns="45720" rIns="91440" bIns="45720" anchor="t">
            <a:spAutoFit/>
          </a:bodyPr>
          <a:lstStyle/>
          <a:p>
            <a:r>
              <a:rPr lang="it-IT" err="1"/>
              <a:t>Synergien</a:t>
            </a:r>
            <a:r>
              <a:rPr lang="it-IT"/>
              <a:t> </a:t>
            </a:r>
            <a:r>
              <a:rPr lang="it-IT" err="1"/>
              <a:t>zwischen</a:t>
            </a:r>
            <a:r>
              <a:rPr lang="it-IT"/>
              <a:t> </a:t>
            </a:r>
            <a:r>
              <a:rPr lang="it-IT" err="1"/>
              <a:t>Kunstpädagogik</a:t>
            </a:r>
            <a:r>
              <a:rPr lang="it-IT"/>
              <a:t> und </a:t>
            </a:r>
            <a:r>
              <a:rPr lang="it-IT" err="1"/>
              <a:t>Inklusion</a:t>
            </a:r>
            <a:r>
              <a:rPr lang="it-IT"/>
              <a:t> </a:t>
            </a:r>
            <a:r>
              <a:rPr lang="it-IT" err="1"/>
              <a:t>derzeit</a:t>
            </a:r>
            <a:r>
              <a:rPr lang="it-IT"/>
              <a:t> </a:t>
            </a:r>
            <a:r>
              <a:rPr lang="it-IT" err="1"/>
              <a:t>noch</a:t>
            </a:r>
            <a:r>
              <a:rPr lang="it-IT"/>
              <a:t> </a:t>
            </a:r>
            <a:r>
              <a:rPr lang="it-IT" err="1"/>
              <a:t>wenig</a:t>
            </a:r>
            <a:r>
              <a:rPr lang="it-IT"/>
              <a:t> </a:t>
            </a:r>
            <a:r>
              <a:rPr lang="it-IT" err="1"/>
              <a:t>genutzt</a:t>
            </a:r>
            <a:r>
              <a:rPr lang="it-IT"/>
              <a:t> </a:t>
            </a:r>
            <a:r>
              <a:rPr lang="it-IT" sz="1800"/>
              <a:t>(Kaiser, 2020, S.2)</a:t>
            </a:r>
          </a:p>
          <a:p>
            <a:r>
              <a:rPr lang="it-IT" err="1"/>
              <a:t>Leitlinien</a:t>
            </a:r>
            <a:r>
              <a:rPr lang="it-IT"/>
              <a:t> </a:t>
            </a:r>
            <a:r>
              <a:rPr lang="it-IT" err="1"/>
              <a:t>für</a:t>
            </a:r>
            <a:r>
              <a:rPr lang="it-IT"/>
              <a:t> die </a:t>
            </a:r>
            <a:r>
              <a:rPr lang="it-IT" err="1"/>
              <a:t>inklusive</a:t>
            </a:r>
            <a:r>
              <a:rPr lang="it-IT"/>
              <a:t> </a:t>
            </a:r>
            <a:r>
              <a:rPr lang="it-IT" err="1"/>
              <a:t>Kunstdidaktik</a:t>
            </a:r>
            <a:r>
              <a:rPr lang="it-IT" sz="1800">
                <a:cs typeface="Calibri"/>
              </a:rPr>
              <a:t> (</a:t>
            </a:r>
            <a:r>
              <a:rPr lang="it-IT" sz="1800" err="1">
                <a:cs typeface="Calibri"/>
              </a:rPr>
              <a:t>Sindermann</a:t>
            </a:r>
            <a:r>
              <a:rPr lang="it-IT" sz="1800">
                <a:cs typeface="Calibri"/>
              </a:rPr>
              <a:t>, 2018): </a:t>
            </a:r>
            <a:endParaRPr lang="it-IT" sz="1800">
              <a:ea typeface="Roboto Condensed"/>
              <a:cs typeface="Calibri"/>
            </a:endParaRPr>
          </a:p>
          <a:p>
            <a:pPr marL="800100" lvl="1" indent="-342900">
              <a:buFont typeface="Arial"/>
              <a:buChar char="•"/>
            </a:pPr>
            <a:r>
              <a:rPr lang="it-IT" sz="2000" err="1">
                <a:cs typeface="Calibri"/>
              </a:rPr>
              <a:t>Ermöglichung</a:t>
            </a:r>
            <a:r>
              <a:rPr lang="it-IT" sz="2000">
                <a:cs typeface="Calibri"/>
              </a:rPr>
              <a:t> von </a:t>
            </a:r>
            <a:r>
              <a:rPr lang="it-IT" sz="2000" b="1" err="1">
                <a:cs typeface="Calibri"/>
              </a:rPr>
              <a:t>subjektiv</a:t>
            </a:r>
            <a:r>
              <a:rPr lang="it-IT" sz="2000" b="1">
                <a:cs typeface="Calibri"/>
              </a:rPr>
              <a:t> </a:t>
            </a:r>
            <a:r>
              <a:rPr lang="it-IT" sz="2000" b="1" err="1">
                <a:cs typeface="Calibri"/>
              </a:rPr>
              <a:t>bedeutvollen</a:t>
            </a:r>
            <a:r>
              <a:rPr lang="it-IT" sz="2000" b="1">
                <a:cs typeface="Calibri"/>
              </a:rPr>
              <a:t> </a:t>
            </a:r>
            <a:r>
              <a:rPr lang="it-IT" sz="2000" b="1" err="1">
                <a:cs typeface="Calibri"/>
              </a:rPr>
              <a:t>ästhetischen</a:t>
            </a:r>
            <a:r>
              <a:rPr lang="it-IT" sz="2000" b="1">
                <a:cs typeface="Calibri"/>
              </a:rPr>
              <a:t> </a:t>
            </a:r>
            <a:r>
              <a:rPr lang="it-IT" sz="2000" b="1" err="1">
                <a:cs typeface="Calibri"/>
              </a:rPr>
              <a:t>Aneignungsprozesse</a:t>
            </a:r>
            <a:endParaRPr lang="it-IT" sz="2000" b="1">
              <a:ea typeface="Roboto Condensed"/>
              <a:cs typeface="Calibri"/>
            </a:endParaRPr>
          </a:p>
          <a:p>
            <a:pPr marL="800100" lvl="1" indent="-342900">
              <a:buFont typeface="Arial"/>
              <a:buChar char="•"/>
            </a:pPr>
            <a:r>
              <a:rPr lang="it-IT" sz="2000" err="1">
                <a:cs typeface="Calibri"/>
              </a:rPr>
              <a:t>Kunstdidaktik</a:t>
            </a:r>
            <a:r>
              <a:rPr lang="it-IT" sz="2000">
                <a:cs typeface="Calibri"/>
              </a:rPr>
              <a:t> </a:t>
            </a:r>
            <a:r>
              <a:rPr lang="it-IT" sz="2000" err="1">
                <a:cs typeface="Calibri"/>
              </a:rPr>
              <a:t>fußt</a:t>
            </a:r>
            <a:r>
              <a:rPr lang="it-IT" sz="2000">
                <a:cs typeface="Calibri"/>
              </a:rPr>
              <a:t> </a:t>
            </a:r>
            <a:r>
              <a:rPr lang="it-IT" sz="2000" err="1">
                <a:cs typeface="Calibri"/>
              </a:rPr>
              <a:t>auf</a:t>
            </a:r>
            <a:r>
              <a:rPr lang="it-IT" sz="2000">
                <a:cs typeface="Calibri"/>
              </a:rPr>
              <a:t> </a:t>
            </a:r>
            <a:r>
              <a:rPr lang="it-IT" sz="2000" b="1" err="1">
                <a:cs typeface="Calibri"/>
              </a:rPr>
              <a:t>Diagnostik</a:t>
            </a:r>
            <a:r>
              <a:rPr lang="it-IT" sz="2000" b="1">
                <a:cs typeface="Calibri"/>
              </a:rPr>
              <a:t>, </a:t>
            </a:r>
            <a:r>
              <a:rPr lang="it-IT" sz="2000" b="1" err="1">
                <a:cs typeface="Calibri"/>
              </a:rPr>
              <a:t>Reflexion</a:t>
            </a:r>
            <a:r>
              <a:rPr lang="it-IT" sz="2000" b="1">
                <a:cs typeface="Calibri"/>
              </a:rPr>
              <a:t> und Evaluation</a:t>
            </a:r>
            <a:r>
              <a:rPr lang="it-IT" sz="2000">
                <a:cs typeface="Calibri"/>
              </a:rPr>
              <a:t> </a:t>
            </a:r>
            <a:r>
              <a:rPr lang="it-IT" sz="2000" err="1">
                <a:cs typeface="Calibri"/>
              </a:rPr>
              <a:t>des</a:t>
            </a:r>
            <a:r>
              <a:rPr lang="it-IT" sz="2000">
                <a:cs typeface="Calibri"/>
              </a:rPr>
              <a:t> </a:t>
            </a:r>
            <a:r>
              <a:rPr lang="it-IT" sz="2000" err="1">
                <a:cs typeface="Calibri"/>
              </a:rPr>
              <a:t>künstlerischen</a:t>
            </a:r>
            <a:r>
              <a:rPr lang="it-IT" sz="2000">
                <a:cs typeface="Calibri"/>
              </a:rPr>
              <a:t> </a:t>
            </a:r>
            <a:r>
              <a:rPr lang="it-IT" sz="2000" err="1">
                <a:cs typeface="Calibri"/>
              </a:rPr>
              <a:t>Lernprozesses</a:t>
            </a:r>
            <a:endParaRPr lang="it-IT" sz="2000">
              <a:ea typeface="Roboto Condensed"/>
              <a:cs typeface="Calibri"/>
            </a:endParaRPr>
          </a:p>
          <a:p>
            <a:pPr marL="800100" lvl="1" indent="-342900">
              <a:buFont typeface="Arial"/>
              <a:buChar char="•"/>
            </a:pPr>
            <a:r>
              <a:rPr lang="it-IT" sz="2000" err="1">
                <a:cs typeface="Calibri"/>
              </a:rPr>
              <a:t>Kunstunterricht</a:t>
            </a:r>
            <a:r>
              <a:rPr lang="it-IT" sz="2000">
                <a:cs typeface="Calibri"/>
              </a:rPr>
              <a:t> </a:t>
            </a:r>
            <a:r>
              <a:rPr lang="it-IT" sz="2000" err="1">
                <a:cs typeface="Calibri"/>
              </a:rPr>
              <a:t>basiert</a:t>
            </a:r>
            <a:r>
              <a:rPr lang="it-IT" sz="2000">
                <a:cs typeface="Calibri"/>
              </a:rPr>
              <a:t> </a:t>
            </a:r>
            <a:r>
              <a:rPr lang="it-IT" sz="2000" err="1">
                <a:cs typeface="Calibri"/>
              </a:rPr>
              <a:t>auf</a:t>
            </a:r>
            <a:r>
              <a:rPr lang="it-IT" sz="2000">
                <a:cs typeface="Calibri"/>
              </a:rPr>
              <a:t> </a:t>
            </a:r>
            <a:r>
              <a:rPr lang="it-IT" sz="2000" err="1">
                <a:cs typeface="Calibri"/>
              </a:rPr>
              <a:t>einer</a:t>
            </a:r>
            <a:r>
              <a:rPr lang="it-IT" sz="2000">
                <a:cs typeface="Calibri"/>
              </a:rPr>
              <a:t> </a:t>
            </a:r>
            <a:r>
              <a:rPr lang="it-IT" sz="2000" b="1" err="1">
                <a:cs typeface="Calibri"/>
              </a:rPr>
              <a:t>potentialorientierten</a:t>
            </a:r>
            <a:r>
              <a:rPr lang="it-IT" sz="2000" b="1">
                <a:cs typeface="Calibri"/>
              </a:rPr>
              <a:t> </a:t>
            </a:r>
            <a:r>
              <a:rPr lang="it-IT" sz="2000" b="1" err="1">
                <a:cs typeface="Calibri"/>
              </a:rPr>
              <a:t>Haltung</a:t>
            </a:r>
            <a:r>
              <a:rPr lang="it-IT" sz="2000">
                <a:cs typeface="Calibri"/>
              </a:rPr>
              <a:t> </a:t>
            </a:r>
            <a:r>
              <a:rPr lang="it-IT" sz="2000" err="1">
                <a:cs typeface="Calibri"/>
              </a:rPr>
              <a:t>gegenüber</a:t>
            </a:r>
            <a:r>
              <a:rPr lang="it-IT" sz="2000">
                <a:cs typeface="Calibri"/>
              </a:rPr>
              <a:t> </a:t>
            </a:r>
            <a:r>
              <a:rPr lang="it-IT" sz="2000" err="1">
                <a:cs typeface="Calibri"/>
              </a:rPr>
              <a:t>Lernenden</a:t>
            </a:r>
            <a:endParaRPr lang="it-IT" sz="2000">
              <a:ea typeface="Roboto Condensed"/>
              <a:cs typeface="Calibri"/>
            </a:endParaRPr>
          </a:p>
          <a:p>
            <a:pPr marL="800100" lvl="1" indent="-342900">
              <a:buFont typeface="Arial"/>
              <a:buChar char="•"/>
            </a:pPr>
            <a:r>
              <a:rPr lang="it-IT" sz="2000" err="1">
                <a:cs typeface="Calibri"/>
              </a:rPr>
              <a:t>Potential</a:t>
            </a:r>
            <a:r>
              <a:rPr lang="it-IT" sz="2000">
                <a:cs typeface="Calibri"/>
              </a:rPr>
              <a:t> </a:t>
            </a:r>
            <a:r>
              <a:rPr lang="it-IT" sz="2000" err="1">
                <a:cs typeface="Calibri"/>
              </a:rPr>
              <a:t>der</a:t>
            </a:r>
            <a:r>
              <a:rPr lang="it-IT" sz="2000">
                <a:cs typeface="Calibri"/>
              </a:rPr>
              <a:t> </a:t>
            </a:r>
            <a:r>
              <a:rPr lang="it-IT" sz="2000" b="1" err="1">
                <a:cs typeface="Calibri"/>
              </a:rPr>
              <a:t>heterogenen</a:t>
            </a:r>
            <a:r>
              <a:rPr lang="it-IT" sz="2000" b="1">
                <a:cs typeface="Calibri"/>
              </a:rPr>
              <a:t> </a:t>
            </a:r>
            <a:r>
              <a:rPr lang="it-IT" sz="2000" b="1" err="1">
                <a:cs typeface="Calibri"/>
              </a:rPr>
              <a:t>Lerngruppe</a:t>
            </a:r>
            <a:r>
              <a:rPr lang="it-IT" sz="1400" b="1">
                <a:cs typeface="Calibri"/>
              </a:rPr>
              <a:t> </a:t>
            </a:r>
            <a:endParaRPr lang="it-IT" sz="1400" b="1">
              <a:ea typeface="Roboto Condensed"/>
              <a:cs typeface="Calibri"/>
            </a:endParaRPr>
          </a:p>
          <a:p>
            <a:r>
              <a:rPr lang="it-IT" err="1"/>
              <a:t>Kunstpädagogik</a:t>
            </a:r>
            <a:r>
              <a:rPr lang="it-IT"/>
              <a:t> in </a:t>
            </a:r>
            <a:r>
              <a:rPr lang="it-IT" err="1"/>
              <a:t>Museen</a:t>
            </a:r>
            <a:r>
              <a:rPr lang="it-IT"/>
              <a:t>: </a:t>
            </a:r>
            <a:r>
              <a:rPr lang="it-IT" err="1"/>
              <a:t>Vereint</a:t>
            </a:r>
            <a:r>
              <a:rPr lang="it-IT"/>
              <a:t> </a:t>
            </a:r>
            <a:r>
              <a:rPr lang="it-IT" err="1"/>
              <a:t>Kunstpädagogik</a:t>
            </a:r>
            <a:r>
              <a:rPr lang="it-IT"/>
              <a:t> + </a:t>
            </a:r>
            <a:r>
              <a:rPr lang="it-IT" err="1"/>
              <a:t>Museumspädagogik</a:t>
            </a:r>
            <a:r>
              <a:rPr lang="it-IT"/>
              <a:t> </a:t>
            </a:r>
            <a:endParaRPr lang="it-IT">
              <a:ea typeface="Roboto Condensed"/>
            </a:endParaRPr>
          </a:p>
        </p:txBody>
      </p:sp>
      <p:pic>
        <p:nvPicPr>
          <p:cNvPr id="2" name="Picture 5">
            <a:extLst>
              <a:ext uri="{FF2B5EF4-FFF2-40B4-BE49-F238E27FC236}">
                <a16:creationId xmlns:a16="http://schemas.microsoft.com/office/drawing/2014/main" id="{074FC7E7-A806-7D40-6E4F-5632DAD7C49A}"/>
              </a:ext>
            </a:extLst>
          </p:cNvPr>
          <p:cNvPicPr>
            <a:picLocks noChangeAspect="1"/>
          </p:cNvPicPr>
          <p:nvPr/>
        </p:nvPicPr>
        <p:blipFill>
          <a:blip r:embed="rId4"/>
          <a:stretch>
            <a:fillRect/>
          </a:stretch>
        </p:blipFill>
        <p:spPr>
          <a:xfrm>
            <a:off x="1215189" y="4673679"/>
            <a:ext cx="7435515" cy="458379"/>
          </a:xfrm>
          <a:prstGeom prst="rect">
            <a:avLst/>
          </a:prstGeom>
        </p:spPr>
      </p:pic>
    </p:spTree>
    <p:extLst>
      <p:ext uri="{BB962C8B-B14F-4D97-AF65-F5344CB8AC3E}">
        <p14:creationId xmlns:p14="http://schemas.microsoft.com/office/powerpoint/2010/main" val="235914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29EE334-63BA-E04F-E6CB-9D34A11842AC}"/>
              </a:ext>
            </a:extLst>
          </p:cNvPr>
          <p:cNvSpPr>
            <a:spLocks noGrp="1"/>
          </p:cNvSpPr>
          <p:nvPr>
            <p:ph type="title"/>
          </p:nvPr>
        </p:nvSpPr>
        <p:spPr/>
        <p:txBody>
          <a:bodyPr/>
          <a:lstStyle/>
          <a:p>
            <a:r>
              <a:rPr lang="de-DE" sz="3300" b="1" dirty="0">
                <a:solidFill>
                  <a:srgbClr val="000000"/>
                </a:solidFill>
                <a:latin typeface="Arial"/>
                <a:ea typeface="+mj-ea"/>
                <a:cs typeface="Arial"/>
              </a:rPr>
              <a:t>Best Practice Beispiele</a:t>
            </a:r>
          </a:p>
        </p:txBody>
      </p:sp>
      <p:pic>
        <p:nvPicPr>
          <p:cNvPr id="4" name="Grafik 4" descr="Ein Bild, das Zubehör enthält.&#10;&#10;Beschreibung automatisch generiert.">
            <a:extLst>
              <a:ext uri="{FF2B5EF4-FFF2-40B4-BE49-F238E27FC236}">
                <a16:creationId xmlns:a16="http://schemas.microsoft.com/office/drawing/2014/main" id="{CB04DB87-7EF3-A26D-8EA0-936EBF5BED00}"/>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1166994" y="1066205"/>
            <a:ext cx="2440170" cy="1760340"/>
          </a:xfrm>
        </p:spPr>
      </p:pic>
      <p:sp>
        <p:nvSpPr>
          <p:cNvPr id="5" name="Textfeld 4">
            <a:extLst>
              <a:ext uri="{FF2B5EF4-FFF2-40B4-BE49-F238E27FC236}">
                <a16:creationId xmlns:a16="http://schemas.microsoft.com/office/drawing/2014/main" id="{B674B10E-ECC9-9540-10F9-FF616BFAD5CC}"/>
              </a:ext>
            </a:extLst>
          </p:cNvPr>
          <p:cNvSpPr txBox="1"/>
          <p:nvPr/>
        </p:nvSpPr>
        <p:spPr>
          <a:xfrm>
            <a:off x="1048345" y="2932509"/>
            <a:ext cx="2743200" cy="123110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e-DE" sz="1400" b="1"/>
              <a:t>Kunsthaus Graz </a:t>
            </a:r>
            <a:endParaRPr lang="de-DE" sz="1400">
              <a:ea typeface="Roboto Condensed"/>
            </a:endParaRPr>
          </a:p>
          <a:p>
            <a:r>
              <a:rPr lang="de-DE" sz="1400" b="1"/>
              <a:t>Koffer der Erinnerungen</a:t>
            </a:r>
            <a:endParaRPr lang="de-DE" sz="1400">
              <a:ea typeface="Roboto Condensed"/>
            </a:endParaRPr>
          </a:p>
          <a:p>
            <a:r>
              <a:rPr lang="de-DE" sz="1400"/>
              <a:t>Ein Angebot für Menschen mit und ohne Demenz</a:t>
            </a:r>
            <a:endParaRPr lang="de-DE" sz="1400">
              <a:ea typeface="Roboto Condensed"/>
            </a:endParaRPr>
          </a:p>
          <a:p>
            <a:pPr algn="l"/>
            <a:endParaRPr lang="de-DE">
              <a:ea typeface="Roboto Condensed"/>
            </a:endParaRPr>
          </a:p>
        </p:txBody>
      </p:sp>
      <p:pic>
        <p:nvPicPr>
          <p:cNvPr id="6" name="Grafik 6">
            <a:extLst>
              <a:ext uri="{FF2B5EF4-FFF2-40B4-BE49-F238E27FC236}">
                <a16:creationId xmlns:a16="http://schemas.microsoft.com/office/drawing/2014/main" id="{45AF4901-0DFA-68B0-7803-8450521AF87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655814" y="3172237"/>
            <a:ext cx="2743200" cy="1763682"/>
          </a:xfrm>
          <a:prstGeom prst="rect">
            <a:avLst/>
          </a:prstGeom>
        </p:spPr>
      </p:pic>
      <p:pic>
        <p:nvPicPr>
          <p:cNvPr id="3" name="Grafik 6" descr="Ein Bild, das Text, verschieden, verschiedene, Haufen enthält.&#10;&#10;Beschreibung automatisch generiert.">
            <a:extLst>
              <a:ext uri="{FF2B5EF4-FFF2-40B4-BE49-F238E27FC236}">
                <a16:creationId xmlns:a16="http://schemas.microsoft.com/office/drawing/2014/main" id="{0823F7D2-FC82-6980-8ED3-EEA3F15C032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499216" y="1242333"/>
            <a:ext cx="2098692" cy="3672567"/>
          </a:xfrm>
          <a:prstGeom prst="rect">
            <a:avLst/>
          </a:prstGeom>
        </p:spPr>
      </p:pic>
      <p:pic>
        <p:nvPicPr>
          <p:cNvPr id="7" name="Grafik 7" descr="Ein Bild, das Person, drinnen, Gruppe, verschieden enthält.&#10;&#10;Beschreibung automatisch generiert.">
            <a:extLst>
              <a:ext uri="{FF2B5EF4-FFF2-40B4-BE49-F238E27FC236}">
                <a16:creationId xmlns:a16="http://schemas.microsoft.com/office/drawing/2014/main" id="{38E8121A-8D12-2621-0F7D-3B481C6549E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288972" y="948418"/>
            <a:ext cx="1981200" cy="1981200"/>
          </a:xfrm>
          <a:prstGeom prst="rect">
            <a:avLst/>
          </a:prstGeom>
        </p:spPr>
      </p:pic>
      <p:pic>
        <p:nvPicPr>
          <p:cNvPr id="12" name="Picture 2">
            <a:extLst>
              <a:ext uri="{FF2B5EF4-FFF2-40B4-BE49-F238E27FC236}">
                <a16:creationId xmlns:a16="http://schemas.microsoft.com/office/drawing/2014/main" id="{B04D94BF-6E83-4E44-0B92-F12DFCA61086}"/>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8149212" y="326545"/>
            <a:ext cx="732275" cy="7425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5">
            <a:extLst>
              <a:ext uri="{FF2B5EF4-FFF2-40B4-BE49-F238E27FC236}">
                <a16:creationId xmlns:a16="http://schemas.microsoft.com/office/drawing/2014/main" id="{614311D5-43C6-1A02-AEFC-6556AB710669}"/>
              </a:ext>
            </a:extLst>
          </p:cNvPr>
          <p:cNvPicPr>
            <a:picLocks noChangeAspect="1"/>
          </p:cNvPicPr>
          <p:nvPr/>
        </p:nvPicPr>
        <p:blipFill>
          <a:blip r:embed="rId7"/>
          <a:stretch>
            <a:fillRect/>
          </a:stretch>
        </p:blipFill>
        <p:spPr>
          <a:xfrm>
            <a:off x="1215189" y="4673679"/>
            <a:ext cx="7435515" cy="458379"/>
          </a:xfrm>
          <a:prstGeom prst="rect">
            <a:avLst/>
          </a:prstGeom>
        </p:spPr>
      </p:pic>
    </p:spTree>
    <p:extLst>
      <p:ext uri="{BB962C8B-B14F-4D97-AF65-F5344CB8AC3E}">
        <p14:creationId xmlns:p14="http://schemas.microsoft.com/office/powerpoint/2010/main" val="7126843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29EE334-63BA-E04F-E6CB-9D34A11842AC}"/>
              </a:ext>
            </a:extLst>
          </p:cNvPr>
          <p:cNvSpPr>
            <a:spLocks noGrp="1"/>
          </p:cNvSpPr>
          <p:nvPr>
            <p:ph type="title"/>
          </p:nvPr>
        </p:nvSpPr>
        <p:spPr/>
        <p:txBody>
          <a:bodyPr/>
          <a:lstStyle/>
          <a:p>
            <a:r>
              <a:rPr lang="de-DE" sz="3300" b="1" dirty="0">
                <a:solidFill>
                  <a:srgbClr val="000000"/>
                </a:solidFill>
                <a:latin typeface="Arial"/>
                <a:ea typeface="+mj-ea"/>
                <a:cs typeface="Arial"/>
              </a:rPr>
              <a:t>Best Practice</a:t>
            </a:r>
          </a:p>
        </p:txBody>
      </p:sp>
      <p:pic>
        <p:nvPicPr>
          <p:cNvPr id="12" name="Picture 2">
            <a:extLst>
              <a:ext uri="{FF2B5EF4-FFF2-40B4-BE49-F238E27FC236}">
                <a16:creationId xmlns:a16="http://schemas.microsoft.com/office/drawing/2014/main" id="{B04D94BF-6E83-4E44-0B92-F12DFCA61086}"/>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8149212" y="326545"/>
            <a:ext cx="732275" cy="742500"/>
          </a:xfrm>
          <a:prstGeom prst="rect">
            <a:avLst/>
          </a:prstGeom>
          <a:noFill/>
          <a:extLst>
            <a:ext uri="{909E8E84-426E-40DD-AFC4-6F175D3DCCD1}">
              <a14:hiddenFill xmlns:a14="http://schemas.microsoft.com/office/drawing/2010/main">
                <a:solidFill>
                  <a:srgbClr val="FFFFFF"/>
                </a:solidFill>
              </a14:hiddenFill>
            </a:ext>
          </a:extLst>
        </p:spPr>
      </p:pic>
      <p:pic>
        <p:nvPicPr>
          <p:cNvPr id="11" name="Imagen 8">
            <a:extLst>
              <a:ext uri="{FF2B5EF4-FFF2-40B4-BE49-F238E27FC236}">
                <a16:creationId xmlns:a16="http://schemas.microsoft.com/office/drawing/2014/main" id="{6DB16E83-0AEC-BED3-449F-BF18676D6DD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160898" y="4188471"/>
            <a:ext cx="2822203" cy="963494"/>
          </a:xfrm>
          <a:prstGeom prst="rect">
            <a:avLst/>
          </a:prstGeom>
        </p:spPr>
      </p:pic>
      <p:pic>
        <p:nvPicPr>
          <p:cNvPr id="13" name="Imagen 2">
            <a:extLst>
              <a:ext uri="{FF2B5EF4-FFF2-40B4-BE49-F238E27FC236}">
                <a16:creationId xmlns:a16="http://schemas.microsoft.com/office/drawing/2014/main" id="{7D6A565C-6CE6-82D3-01A2-565E4B278A8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70709" y="1122999"/>
            <a:ext cx="5602582" cy="3164982"/>
          </a:xfrm>
          <a:prstGeom prst="rect">
            <a:avLst/>
          </a:prstGeom>
        </p:spPr>
      </p:pic>
    </p:spTree>
    <p:extLst>
      <p:ext uri="{BB962C8B-B14F-4D97-AF65-F5344CB8AC3E}">
        <p14:creationId xmlns:p14="http://schemas.microsoft.com/office/powerpoint/2010/main" val="39277485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 name="CuadroTexto 5"/>
          <p:cNvSpPr/>
          <p:nvPr/>
        </p:nvSpPr>
        <p:spPr>
          <a:xfrm>
            <a:off x="1718640" y="4946040"/>
            <a:ext cx="5106960" cy="2275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s-ES" sz="900" b="0" strike="noStrike" spc="-1">
                <a:solidFill>
                  <a:srgbClr val="000000"/>
                </a:solidFill>
                <a:latin typeface="Roboto Condensed"/>
              </a:rPr>
              <a:t>Fostering social inclusion for all through artistic education: Developing support for students with disabilities </a:t>
            </a:r>
            <a:endParaRPr lang="de-DE" sz="900" b="0" strike="noStrike" spc="-1">
              <a:latin typeface="Arial"/>
            </a:endParaRPr>
          </a:p>
        </p:txBody>
      </p:sp>
      <p:pic>
        <p:nvPicPr>
          <p:cNvPr id="358" name="Grafik 357"/>
          <p:cNvPicPr/>
          <p:nvPr/>
        </p:nvPicPr>
        <p:blipFill>
          <a:blip r:embed="rId3" cstate="screen">
            <a:extLst>
              <a:ext uri="{28A0092B-C50C-407E-A947-70E740481C1C}">
                <a14:useLocalDpi xmlns:a14="http://schemas.microsoft.com/office/drawing/2010/main"/>
              </a:ext>
            </a:extLst>
          </a:blip>
          <a:srcRect/>
          <a:stretch/>
        </p:blipFill>
        <p:spPr>
          <a:xfrm>
            <a:off x="1188000" y="1835280"/>
            <a:ext cx="4320000" cy="3024720"/>
          </a:xfrm>
          <a:prstGeom prst="rect">
            <a:avLst/>
          </a:prstGeom>
          <a:ln w="0">
            <a:noFill/>
          </a:ln>
        </p:spPr>
      </p:pic>
      <p:pic>
        <p:nvPicPr>
          <p:cNvPr id="359" name="Imagen 7"/>
          <p:cNvPicPr/>
          <p:nvPr/>
        </p:nvPicPr>
        <p:blipFill>
          <a:blip r:embed="rId4" cstate="screen">
            <a:extLst>
              <a:ext uri="{28A0092B-C50C-407E-A947-70E740481C1C}">
                <a14:useLocalDpi xmlns:a14="http://schemas.microsoft.com/office/drawing/2010/main"/>
              </a:ext>
            </a:extLst>
          </a:blip>
          <a:stretch/>
        </p:blipFill>
        <p:spPr>
          <a:xfrm>
            <a:off x="8367840" y="4489920"/>
            <a:ext cx="612720" cy="620640"/>
          </a:xfrm>
          <a:prstGeom prst="rect">
            <a:avLst/>
          </a:prstGeom>
          <a:ln w="0">
            <a:noFill/>
          </a:ln>
        </p:spPr>
      </p:pic>
      <p:sp>
        <p:nvSpPr>
          <p:cNvPr id="360" name="Textfeld 359"/>
          <p:cNvSpPr txBox="1"/>
          <p:nvPr/>
        </p:nvSpPr>
        <p:spPr>
          <a:xfrm>
            <a:off x="1116000" y="720000"/>
            <a:ext cx="7164000" cy="554040"/>
          </a:xfrm>
          <a:prstGeom prst="rect">
            <a:avLst/>
          </a:prstGeom>
          <a:noFill/>
          <a:ln w="0">
            <a:noFill/>
          </a:ln>
        </p:spPr>
        <p:txBody>
          <a:bodyPr lIns="90000" tIns="45000" rIns="90000" bIns="45000" anchor="t">
            <a:noAutofit/>
          </a:bodyPr>
          <a:lstStyle/>
          <a:p>
            <a:r>
              <a:rPr lang="de-DE" sz="1600" b="1" strike="noStrike" spc="-1">
                <a:latin typeface="ClanW04-NarrowNews"/>
                <a:ea typeface="ClanW04-NarrowNews"/>
              </a:rPr>
              <a:t>Haus</a:t>
            </a:r>
            <a:r>
              <a:rPr lang="de-DE" sz="1600" b="0" strike="noStrike" spc="-1">
                <a:latin typeface="ClanW04-NarrowNews"/>
                <a:ea typeface="ClanW04-NarrowNews"/>
              </a:rPr>
              <a:t> </a:t>
            </a:r>
            <a:r>
              <a:rPr lang="de-DE" sz="1600" b="1" strike="noStrike" spc="-1">
                <a:latin typeface="ClanW04-NarrowNews"/>
                <a:ea typeface="ClanW04-NarrowNews"/>
              </a:rPr>
              <a:t>Bastian</a:t>
            </a:r>
            <a:r>
              <a:rPr lang="de-DE" sz="1600" b="0" strike="noStrike" spc="-1">
                <a:latin typeface="ClanW04-NarrowNews"/>
                <a:ea typeface="ClanW04-NarrowNews"/>
              </a:rPr>
              <a:t> – Zentrum für kulturelle Bildung // Ausnahmen sind hier die Regel! Inklusive Bildungsarbeit in Museen</a:t>
            </a:r>
            <a:endParaRPr lang="de-DE" sz="1600" b="1" strike="noStrike" spc="-1">
              <a:latin typeface="Arial"/>
            </a:endParaRPr>
          </a:p>
        </p:txBody>
      </p:sp>
      <p:pic>
        <p:nvPicPr>
          <p:cNvPr id="361" name="Grafik 360"/>
          <p:cNvPicPr/>
          <p:nvPr/>
        </p:nvPicPr>
        <p:blipFill>
          <a:blip r:embed="rId5" cstate="screen">
            <a:extLst>
              <a:ext uri="{28A0092B-C50C-407E-A947-70E740481C1C}">
                <a14:useLocalDpi xmlns:a14="http://schemas.microsoft.com/office/drawing/2010/main"/>
              </a:ext>
            </a:extLst>
          </a:blip>
          <a:stretch/>
        </p:blipFill>
        <p:spPr>
          <a:xfrm>
            <a:off x="6012000" y="1209600"/>
            <a:ext cx="1980000" cy="562680"/>
          </a:xfrm>
          <a:prstGeom prst="rect">
            <a:avLst/>
          </a:prstGeom>
          <a:ln w="0">
            <a:noFill/>
          </a:ln>
        </p:spPr>
      </p:pic>
      <p:sp>
        <p:nvSpPr>
          <p:cNvPr id="362" name="Textfeld 361"/>
          <p:cNvSpPr txBox="1"/>
          <p:nvPr/>
        </p:nvSpPr>
        <p:spPr>
          <a:xfrm>
            <a:off x="1099800" y="286920"/>
            <a:ext cx="5164200" cy="397080"/>
          </a:xfrm>
          <a:prstGeom prst="rect">
            <a:avLst/>
          </a:prstGeom>
          <a:noFill/>
          <a:ln w="0">
            <a:noFill/>
          </a:ln>
        </p:spPr>
        <p:txBody>
          <a:bodyPr lIns="90000" tIns="45000" rIns="90000" bIns="45000" anchor="t">
            <a:noAutofit/>
          </a:bodyPr>
          <a:lstStyle/>
          <a:p>
            <a:r>
              <a:rPr lang="es-ES" sz="1800" b="1" strike="noStrike" spc="-1">
                <a:solidFill>
                  <a:srgbClr val="000000"/>
                </a:solidFill>
                <a:latin typeface="Roboto Condensed"/>
              </a:rPr>
              <a:t>(NBW) NORDBERLINER WERKGEMEINSCHAFT</a:t>
            </a:r>
            <a:endParaRPr lang="de-DE" sz="1800" b="0" strike="noStrike" spc="-1">
              <a:latin typeface="Arial"/>
            </a:endParaRPr>
          </a:p>
        </p:txBody>
      </p:sp>
      <p:pic>
        <p:nvPicPr>
          <p:cNvPr id="363" name="Grafik 362"/>
          <p:cNvPicPr/>
          <p:nvPr/>
        </p:nvPicPr>
        <p:blipFill>
          <a:blip r:embed="rId6" cstate="screen">
            <a:extLst>
              <a:ext uri="{28A0092B-C50C-407E-A947-70E740481C1C}">
                <a14:useLocalDpi xmlns:a14="http://schemas.microsoft.com/office/drawing/2010/main"/>
              </a:ext>
            </a:extLst>
          </a:blip>
          <a:stretch/>
        </p:blipFill>
        <p:spPr>
          <a:xfrm>
            <a:off x="7488000" y="3672000"/>
            <a:ext cx="648000" cy="648000"/>
          </a:xfrm>
          <a:prstGeom prst="rect">
            <a:avLst/>
          </a:prstGeom>
          <a:ln w="0">
            <a:noFill/>
          </a:ln>
        </p:spPr>
      </p:pic>
      <p:sp>
        <p:nvSpPr>
          <p:cNvPr id="364" name="Textfeld 363"/>
          <p:cNvSpPr txBox="1"/>
          <p:nvPr/>
        </p:nvSpPr>
        <p:spPr>
          <a:xfrm>
            <a:off x="1118160" y="1309320"/>
            <a:ext cx="5721840" cy="346680"/>
          </a:xfrm>
          <a:prstGeom prst="rect">
            <a:avLst/>
          </a:prstGeom>
          <a:noFill/>
          <a:ln w="0">
            <a:noFill/>
          </a:ln>
        </p:spPr>
        <p:txBody>
          <a:bodyPr lIns="90000" tIns="45000" rIns="90000" bIns="45000" anchor="t">
            <a:noAutofit/>
          </a:bodyPr>
          <a:lstStyle/>
          <a:p>
            <a:r>
              <a:rPr lang="de-DE" sz="1500" b="1" strike="noStrike" spc="-1">
                <a:latin typeface="ClanW04-NarrowNews"/>
              </a:rPr>
              <a:t>Auf den Kopf!</a:t>
            </a:r>
            <a:r>
              <a:rPr lang="de-DE" sz="1500" b="0" strike="noStrike" spc="-1">
                <a:latin typeface="ClanW04-NarrowNews"/>
              </a:rPr>
              <a:t> Ein inklusives Kunstvermittlungsprojekt</a:t>
            </a:r>
          </a:p>
        </p:txBody>
      </p:sp>
      <p:pic>
        <p:nvPicPr>
          <p:cNvPr id="365" name="Grafik 364"/>
          <p:cNvPicPr/>
          <p:nvPr/>
        </p:nvPicPr>
        <p:blipFill>
          <a:blip r:embed="rId7" cstate="screen">
            <a:extLst>
              <a:ext uri="{28A0092B-C50C-407E-A947-70E740481C1C}">
                <a14:useLocalDpi xmlns:a14="http://schemas.microsoft.com/office/drawing/2010/main"/>
              </a:ext>
            </a:extLst>
          </a:blip>
          <a:srcRect/>
          <a:stretch/>
        </p:blipFill>
        <p:spPr>
          <a:xfrm>
            <a:off x="5755680" y="3647160"/>
            <a:ext cx="1536480" cy="1032840"/>
          </a:xfrm>
          <a:prstGeom prst="rect">
            <a:avLst/>
          </a:prstGeom>
          <a:ln w="0">
            <a:noFill/>
          </a:ln>
        </p:spPr>
      </p:pic>
      <p:pic>
        <p:nvPicPr>
          <p:cNvPr id="366" name="Grafik 365"/>
          <p:cNvPicPr/>
          <p:nvPr/>
        </p:nvPicPr>
        <p:blipFill>
          <a:blip r:embed="rId8" cstate="screen">
            <a:extLst>
              <a:ext uri="{28A0092B-C50C-407E-A947-70E740481C1C}">
                <a14:useLocalDpi xmlns:a14="http://schemas.microsoft.com/office/drawing/2010/main"/>
              </a:ext>
            </a:extLst>
          </a:blip>
          <a:srcRect/>
          <a:stretch/>
        </p:blipFill>
        <p:spPr>
          <a:xfrm>
            <a:off x="5744520" y="1836000"/>
            <a:ext cx="2391480" cy="1620000"/>
          </a:xfrm>
          <a:prstGeom prst="rect">
            <a:avLst/>
          </a:prstGeom>
          <a:ln w="0">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 name="CuadroTexto 1"/>
          <p:cNvSpPr/>
          <p:nvPr/>
        </p:nvSpPr>
        <p:spPr>
          <a:xfrm>
            <a:off x="1718640" y="4946040"/>
            <a:ext cx="5106960" cy="2275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s-ES" sz="900" b="0" strike="noStrike" spc="-1">
                <a:solidFill>
                  <a:srgbClr val="000000"/>
                </a:solidFill>
                <a:latin typeface="Roboto Condensed"/>
              </a:rPr>
              <a:t>Fostering social inclusion for all through artistic education: Developing support for students with disabilities </a:t>
            </a:r>
            <a:endParaRPr lang="de-DE" sz="900" b="0" strike="noStrike" spc="-1">
              <a:latin typeface="Arial"/>
            </a:endParaRPr>
          </a:p>
        </p:txBody>
      </p:sp>
      <p:pic>
        <p:nvPicPr>
          <p:cNvPr id="368" name="Grafik 367"/>
          <p:cNvPicPr/>
          <p:nvPr/>
        </p:nvPicPr>
        <p:blipFill>
          <a:blip r:embed="rId3" cstate="screen">
            <a:extLst>
              <a:ext uri="{28A0092B-C50C-407E-A947-70E740481C1C}">
                <a14:useLocalDpi xmlns:a14="http://schemas.microsoft.com/office/drawing/2010/main"/>
              </a:ext>
            </a:extLst>
          </a:blip>
          <a:srcRect/>
          <a:stretch/>
        </p:blipFill>
        <p:spPr>
          <a:xfrm>
            <a:off x="5762880" y="3384000"/>
            <a:ext cx="3057120" cy="1439640"/>
          </a:xfrm>
          <a:prstGeom prst="rect">
            <a:avLst/>
          </a:prstGeom>
          <a:ln w="0">
            <a:noFill/>
          </a:ln>
        </p:spPr>
      </p:pic>
      <p:pic>
        <p:nvPicPr>
          <p:cNvPr id="369" name="Imagen 3"/>
          <p:cNvPicPr/>
          <p:nvPr/>
        </p:nvPicPr>
        <p:blipFill>
          <a:blip r:embed="rId4" cstate="screen">
            <a:extLst>
              <a:ext uri="{28A0092B-C50C-407E-A947-70E740481C1C}">
                <a14:useLocalDpi xmlns:a14="http://schemas.microsoft.com/office/drawing/2010/main"/>
              </a:ext>
            </a:extLst>
          </a:blip>
          <a:stretch/>
        </p:blipFill>
        <p:spPr>
          <a:xfrm>
            <a:off x="8367840" y="4489920"/>
            <a:ext cx="612720" cy="620640"/>
          </a:xfrm>
          <a:prstGeom prst="rect">
            <a:avLst/>
          </a:prstGeom>
          <a:ln w="0">
            <a:noFill/>
          </a:ln>
        </p:spPr>
      </p:pic>
      <p:sp>
        <p:nvSpPr>
          <p:cNvPr id="370" name="Textfeld 369"/>
          <p:cNvSpPr txBox="1"/>
          <p:nvPr/>
        </p:nvSpPr>
        <p:spPr>
          <a:xfrm>
            <a:off x="1116000" y="720000"/>
            <a:ext cx="7164000" cy="614520"/>
          </a:xfrm>
          <a:prstGeom prst="rect">
            <a:avLst/>
          </a:prstGeom>
          <a:noFill/>
          <a:ln w="0">
            <a:noFill/>
          </a:ln>
        </p:spPr>
        <p:txBody>
          <a:bodyPr lIns="90000" tIns="45000" rIns="90000" bIns="45000" anchor="t">
            <a:noAutofit/>
          </a:bodyPr>
          <a:lstStyle/>
          <a:p>
            <a:r>
              <a:rPr lang="de-DE" sz="1800" b="1" strike="noStrike" spc="-1">
                <a:latin typeface="ClanW04-NarrowNews"/>
                <a:ea typeface="ClanW04-NarrowNews"/>
              </a:rPr>
              <a:t>Haus</a:t>
            </a:r>
            <a:r>
              <a:rPr lang="de-DE" sz="1800" b="0" strike="noStrike" spc="-1">
                <a:latin typeface="ClanW04-NarrowNews"/>
                <a:ea typeface="ClanW04-NarrowNews"/>
              </a:rPr>
              <a:t> </a:t>
            </a:r>
            <a:r>
              <a:rPr lang="de-DE" sz="1800" b="1" strike="noStrike" spc="-1">
                <a:latin typeface="ClanW04-NarrowNews"/>
                <a:ea typeface="ClanW04-NarrowNews"/>
              </a:rPr>
              <a:t>Bastian</a:t>
            </a:r>
            <a:r>
              <a:rPr lang="de-DE" sz="1800" b="0" strike="noStrike" spc="-1">
                <a:latin typeface="ClanW04-NarrowNews"/>
                <a:ea typeface="ClanW04-NarrowNews"/>
              </a:rPr>
              <a:t> – Zentrum für kulturelle Bildung // Ausnahmen sind hier die Regel! Inklusive Bildungsarbeit in Museen</a:t>
            </a:r>
            <a:endParaRPr lang="de-DE" sz="1800" b="1" strike="noStrike" spc="-1">
              <a:latin typeface="Arial"/>
            </a:endParaRPr>
          </a:p>
        </p:txBody>
      </p:sp>
      <p:sp>
        <p:nvSpPr>
          <p:cNvPr id="371" name="Textfeld 370"/>
          <p:cNvSpPr txBox="1"/>
          <p:nvPr/>
        </p:nvSpPr>
        <p:spPr>
          <a:xfrm>
            <a:off x="1135800" y="286920"/>
            <a:ext cx="5164200" cy="397080"/>
          </a:xfrm>
          <a:prstGeom prst="rect">
            <a:avLst/>
          </a:prstGeom>
          <a:noFill/>
          <a:ln w="0">
            <a:noFill/>
          </a:ln>
        </p:spPr>
        <p:txBody>
          <a:bodyPr lIns="90000" tIns="45000" rIns="90000" bIns="45000" anchor="t">
            <a:noAutofit/>
          </a:bodyPr>
          <a:lstStyle/>
          <a:p>
            <a:r>
              <a:rPr lang="es-ES" sz="2100" b="1" strike="noStrike" spc="-1">
                <a:solidFill>
                  <a:srgbClr val="000000"/>
                </a:solidFill>
                <a:latin typeface="Roboto Condensed"/>
              </a:rPr>
              <a:t>(NBW) NORDBERLINER WERKGEMEINSCHAFT</a:t>
            </a:r>
            <a:endParaRPr lang="de-DE" sz="2100" b="0" strike="noStrike" spc="-1">
              <a:latin typeface="Arial"/>
            </a:endParaRPr>
          </a:p>
        </p:txBody>
      </p:sp>
      <p:sp>
        <p:nvSpPr>
          <p:cNvPr id="372" name="Textfeld 371"/>
          <p:cNvSpPr txBox="1"/>
          <p:nvPr/>
        </p:nvSpPr>
        <p:spPr>
          <a:xfrm>
            <a:off x="1118160" y="1334520"/>
            <a:ext cx="5721840" cy="346680"/>
          </a:xfrm>
          <a:prstGeom prst="rect">
            <a:avLst/>
          </a:prstGeom>
          <a:noFill/>
          <a:ln w="0">
            <a:noFill/>
          </a:ln>
        </p:spPr>
        <p:txBody>
          <a:bodyPr lIns="90000" tIns="45000" rIns="90000" bIns="45000" anchor="t">
            <a:noAutofit/>
          </a:bodyPr>
          <a:lstStyle/>
          <a:p>
            <a:r>
              <a:rPr lang="de-DE" sz="1600" b="1" strike="noStrike" spc="-1">
                <a:latin typeface="ClanW04-NarrowNews"/>
              </a:rPr>
              <a:t>Auf den Kopf!</a:t>
            </a:r>
            <a:r>
              <a:rPr lang="de-DE" sz="1600" b="0" strike="noStrike" spc="-1">
                <a:latin typeface="ClanW04-NarrowNews"/>
              </a:rPr>
              <a:t> Ein inklusives Kunstvermittlungsprojekt</a:t>
            </a:r>
          </a:p>
        </p:txBody>
      </p:sp>
      <p:pic>
        <p:nvPicPr>
          <p:cNvPr id="373" name="Grafik 372"/>
          <p:cNvPicPr/>
          <p:nvPr/>
        </p:nvPicPr>
        <p:blipFill>
          <a:blip r:embed="rId5" cstate="screen">
            <a:extLst>
              <a:ext uri="{28A0092B-C50C-407E-A947-70E740481C1C}">
                <a14:useLocalDpi xmlns:a14="http://schemas.microsoft.com/office/drawing/2010/main"/>
              </a:ext>
            </a:extLst>
          </a:blip>
          <a:srcRect/>
          <a:stretch/>
        </p:blipFill>
        <p:spPr>
          <a:xfrm>
            <a:off x="1224000" y="1718280"/>
            <a:ext cx="4140000" cy="3160080"/>
          </a:xfrm>
          <a:prstGeom prst="rect">
            <a:avLst/>
          </a:prstGeom>
          <a:ln w="0">
            <a:noFill/>
          </a:ln>
        </p:spPr>
      </p:pic>
      <p:pic>
        <p:nvPicPr>
          <p:cNvPr id="374" name="Grafik 373"/>
          <p:cNvPicPr/>
          <p:nvPr/>
        </p:nvPicPr>
        <p:blipFill>
          <a:blip r:embed="rId6" cstate="screen">
            <a:extLst>
              <a:ext uri="{28A0092B-C50C-407E-A947-70E740481C1C}">
                <a14:useLocalDpi xmlns:a14="http://schemas.microsoft.com/office/drawing/2010/main"/>
              </a:ext>
            </a:extLst>
          </a:blip>
          <a:srcRect/>
          <a:stretch/>
        </p:blipFill>
        <p:spPr>
          <a:xfrm>
            <a:off x="5760000" y="1730160"/>
            <a:ext cx="2520000" cy="1509840"/>
          </a:xfrm>
          <a:prstGeom prst="rect">
            <a:avLst/>
          </a:prstGeom>
          <a:ln w="0">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a:extLst>
              <a:ext uri="{FF2B5EF4-FFF2-40B4-BE49-F238E27FC236}">
                <a16:creationId xmlns:a16="http://schemas.microsoft.com/office/drawing/2014/main" id="{F685625C-1BED-4BB0-81EA-61CB7A5111CF}"/>
              </a:ext>
            </a:extLst>
          </p:cNvPr>
          <p:cNvSpPr>
            <a:spLocks noGrp="1"/>
          </p:cNvSpPr>
          <p:nvPr>
            <p:ph type="subTitle" idx="1"/>
          </p:nvPr>
        </p:nvSpPr>
        <p:spPr>
          <a:xfrm>
            <a:off x="1002379" y="4383936"/>
            <a:ext cx="7886699" cy="491090"/>
          </a:xfrm>
        </p:spPr>
        <p:txBody>
          <a:bodyPr vert="horz" lIns="91440" tIns="45720" rIns="91440" bIns="45720" rtlCol="0" anchor="t">
            <a:noAutofit/>
          </a:bodyPr>
          <a:lstStyle/>
          <a:p>
            <a:r>
              <a:rPr lang="it-IT" sz="1600" dirty="0" err="1">
                <a:solidFill>
                  <a:schemeClr val="tx1"/>
                </a:solidFill>
              </a:rPr>
              <a:t>Prof.</a:t>
            </a:r>
            <a:r>
              <a:rPr lang="it-IT" sz="1600" baseline="30000" dirty="0" err="1">
                <a:solidFill>
                  <a:schemeClr val="tx1"/>
                </a:solidFill>
              </a:rPr>
              <a:t>in</a:t>
            </a:r>
            <a:r>
              <a:rPr lang="it-IT" sz="1600" dirty="0">
                <a:solidFill>
                  <a:schemeClr val="tx1"/>
                </a:solidFill>
              </a:rPr>
              <a:t> </a:t>
            </a:r>
            <a:r>
              <a:rPr lang="it-IT" sz="1600" dirty="0" err="1">
                <a:solidFill>
                  <a:schemeClr val="tx1"/>
                </a:solidFill>
              </a:rPr>
              <a:t>Dr.</a:t>
            </a:r>
            <a:r>
              <a:rPr lang="it-IT" sz="1600" baseline="30000" dirty="0" err="1">
                <a:solidFill>
                  <a:schemeClr val="tx1"/>
                </a:solidFill>
              </a:rPr>
              <a:t>in</a:t>
            </a:r>
            <a:r>
              <a:rPr lang="it-IT" sz="1600" dirty="0">
                <a:solidFill>
                  <a:schemeClr val="tx1"/>
                </a:solidFill>
              </a:rPr>
              <a:t> Monika Gigerl </a:t>
            </a:r>
            <a:endParaRPr lang="it-IT" sz="1600" dirty="0">
              <a:solidFill>
                <a:schemeClr val="tx1"/>
              </a:solidFill>
              <a:ea typeface="Roboto Condensed"/>
            </a:endParaRPr>
          </a:p>
        </p:txBody>
      </p:sp>
      <p:sp>
        <p:nvSpPr>
          <p:cNvPr id="4" name="Titolo 1">
            <a:extLst>
              <a:ext uri="{FF2B5EF4-FFF2-40B4-BE49-F238E27FC236}">
                <a16:creationId xmlns:a16="http://schemas.microsoft.com/office/drawing/2014/main" id="{AB6972E4-C4F6-4D07-85A4-3E149C911AB0}"/>
              </a:ext>
            </a:extLst>
          </p:cNvPr>
          <p:cNvSpPr txBox="1">
            <a:spLocks/>
          </p:cNvSpPr>
          <p:nvPr/>
        </p:nvSpPr>
        <p:spPr>
          <a:xfrm>
            <a:off x="1001160" y="114297"/>
            <a:ext cx="7401622" cy="1507526"/>
          </a:xfrm>
          <a:prstGeom prst="rect">
            <a:avLst/>
          </a:prstGeom>
        </p:spPr>
        <p:txBody>
          <a:bodyPr vert="horz" lIns="68580" tIns="34290" rIns="68580" bIns="34290" rtlCol="0" anchor="b">
            <a:normAutofit fontScale="9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600" b="1" dirty="0">
                <a:solidFill>
                  <a:srgbClr val="DC9E00"/>
                </a:solidFill>
                <a:ea typeface="Roboto Condensed"/>
              </a:rPr>
              <a:t>TEIL 2: </a:t>
            </a:r>
            <a:r>
              <a:rPr lang="de-DE" sz="3600" b="1" dirty="0">
                <a:solidFill>
                  <a:srgbClr val="DC9E00"/>
                </a:solidFill>
                <a:ea typeface="Roboto Condensed"/>
              </a:rPr>
              <a:t>Kulturelle Bildung für alle fördern (</a:t>
            </a:r>
            <a:r>
              <a:rPr lang="de-DE" sz="3600" b="1" dirty="0" err="1">
                <a:solidFill>
                  <a:srgbClr val="DC9E00"/>
                </a:solidFill>
                <a:ea typeface="Roboto Condensed"/>
              </a:rPr>
              <a:t>INARTdis</a:t>
            </a:r>
            <a:r>
              <a:rPr lang="de-DE" sz="3600" b="1" dirty="0">
                <a:solidFill>
                  <a:srgbClr val="DC9E00"/>
                </a:solidFill>
                <a:ea typeface="Roboto Condensed"/>
              </a:rPr>
              <a:t>-Projekt)</a:t>
            </a:r>
            <a:endParaRPr lang="en-US" sz="3600" b="1" dirty="0">
              <a:solidFill>
                <a:srgbClr val="DC9E00"/>
              </a:solidFill>
              <a:ea typeface="Roboto Condensed"/>
            </a:endParaRPr>
          </a:p>
          <a:p>
            <a:br>
              <a:rPr lang="en-US" sz="1200" b="1" dirty="0">
                <a:latin typeface="Arial" pitchFamily="34" charset="0"/>
                <a:cs typeface="Arial" pitchFamily="34" charset="0"/>
              </a:rPr>
            </a:br>
            <a:r>
              <a:rPr lang="de-AT" sz="2600" b="1" dirty="0">
                <a:latin typeface="Arial"/>
                <a:cs typeface="Arial"/>
              </a:rPr>
              <a:t>Ergebnisse der Datenerhebungen (Professionals)</a:t>
            </a:r>
            <a:endParaRPr lang="en-US" sz="2600" b="1" dirty="0">
              <a:latin typeface="Arial"/>
              <a:cs typeface="Arial"/>
            </a:endParaRPr>
          </a:p>
        </p:txBody>
      </p:sp>
      <p:pic>
        <p:nvPicPr>
          <p:cNvPr id="7" name="Picture 5" descr="Erasmus+ Logo.jpg">
            <a:extLst>
              <a:ext uri="{FF2B5EF4-FFF2-40B4-BE49-F238E27FC236}">
                <a16:creationId xmlns:a16="http://schemas.microsoft.com/office/drawing/2014/main" id="{1CD179EE-00FC-48EB-A298-7E63A19BE01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581979" y="3839634"/>
            <a:ext cx="1384556" cy="544302"/>
          </a:xfrm>
          <a:prstGeom prst="rect">
            <a:avLst/>
          </a:prstGeom>
        </p:spPr>
      </p:pic>
      <p:pic>
        <p:nvPicPr>
          <p:cNvPr id="2" name="Grafik 7" descr="Ein Bild, das Text enthält.&#10;&#10;Beschreibung automatisch generiert.">
            <a:extLst>
              <a:ext uri="{FF2B5EF4-FFF2-40B4-BE49-F238E27FC236}">
                <a16:creationId xmlns:a16="http://schemas.microsoft.com/office/drawing/2014/main" id="{EAA576CA-AC7B-4B23-AB60-43EB68BB962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151901" y="2404643"/>
            <a:ext cx="2990825" cy="1821855"/>
          </a:xfrm>
          <a:prstGeom prst="rect">
            <a:avLst/>
          </a:prstGeom>
        </p:spPr>
      </p:pic>
      <p:pic>
        <p:nvPicPr>
          <p:cNvPr id="8" name="Picture 2">
            <a:extLst>
              <a:ext uri="{FF2B5EF4-FFF2-40B4-BE49-F238E27FC236}">
                <a16:creationId xmlns:a16="http://schemas.microsoft.com/office/drawing/2014/main" id="{D32B093C-1EB2-4745-9463-25B9E0549313}"/>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156804" y="228035"/>
            <a:ext cx="732275" cy="7425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D81C72F0-FBCB-4A5B-8CD1-059B5AD3ABAD}"/>
              </a:ext>
            </a:extLst>
          </p:cNvPr>
          <p:cNvSpPr txBox="1"/>
          <p:nvPr/>
        </p:nvSpPr>
        <p:spPr>
          <a:xfrm>
            <a:off x="2275114" y="4647572"/>
            <a:ext cx="4593771"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dirty="0" err="1"/>
              <a:t>Pädagogische</a:t>
            </a:r>
            <a:r>
              <a:rPr lang="en-US" sz="1200" dirty="0"/>
              <a:t> Hochschule Steiermark (PHSt), </a:t>
            </a:r>
            <a:r>
              <a:rPr lang="en-US" sz="1200" dirty="0" err="1"/>
              <a:t>Österreich</a:t>
            </a:r>
            <a:endParaRPr lang="en-US" sz="1200" dirty="0"/>
          </a:p>
        </p:txBody>
      </p:sp>
      <p:sp>
        <p:nvSpPr>
          <p:cNvPr id="9" name="Textfeld 8">
            <a:extLst>
              <a:ext uri="{FF2B5EF4-FFF2-40B4-BE49-F238E27FC236}">
                <a16:creationId xmlns:a16="http://schemas.microsoft.com/office/drawing/2014/main" id="{EAF54ECE-933D-4479-B6C0-C382697A98A9}"/>
              </a:ext>
            </a:extLst>
          </p:cNvPr>
          <p:cNvSpPr txBox="1"/>
          <p:nvPr/>
        </p:nvSpPr>
        <p:spPr>
          <a:xfrm>
            <a:off x="7314508" y="4855302"/>
            <a:ext cx="1384556" cy="230832"/>
          </a:xfrm>
          <a:prstGeom prst="rect">
            <a:avLst/>
          </a:prstGeom>
          <a:noFill/>
        </p:spPr>
        <p:txBody>
          <a:bodyPr wrap="square" rtlCol="0">
            <a:spAutoFit/>
          </a:bodyPr>
          <a:lstStyle/>
          <a:p>
            <a:pPr algn="r"/>
            <a:r>
              <a:rPr lang="en-GB" sz="900" dirty="0"/>
              <a:t>ZfIB 2022</a:t>
            </a:r>
          </a:p>
        </p:txBody>
      </p:sp>
    </p:spTree>
    <p:extLst>
      <p:ext uri="{BB962C8B-B14F-4D97-AF65-F5344CB8AC3E}">
        <p14:creationId xmlns:p14="http://schemas.microsoft.com/office/powerpoint/2010/main" val="5872036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2ED6F618-B3C0-4C58-AA17-4702AE7DB069}"/>
              </a:ext>
            </a:extLst>
          </p:cNvPr>
          <p:cNvSpPr>
            <a:spLocks noGrp="1"/>
          </p:cNvSpPr>
          <p:nvPr>
            <p:ph idx="1"/>
          </p:nvPr>
        </p:nvSpPr>
        <p:spPr>
          <a:xfrm>
            <a:off x="1021692" y="1405772"/>
            <a:ext cx="8029737" cy="2926316"/>
          </a:xfrm>
        </p:spPr>
        <p:txBody>
          <a:bodyPr vert="horz" lIns="68580" tIns="34290" rIns="68580" bIns="34290" rtlCol="0" anchor="t">
            <a:normAutofit lnSpcReduction="10000"/>
          </a:bodyPr>
          <a:lstStyle/>
          <a:p>
            <a:pPr marL="720725">
              <a:buAutoNum type="arabicPeriod"/>
            </a:pPr>
            <a:r>
              <a:rPr lang="en-GB" sz="2400" dirty="0" err="1">
                <a:ea typeface="+mj-lt"/>
                <a:cs typeface="+mj-lt"/>
              </a:rPr>
              <a:t>Partnerschaft</a:t>
            </a:r>
            <a:r>
              <a:rPr lang="en-GB" sz="2400" dirty="0">
                <a:ea typeface="+mj-lt"/>
                <a:cs typeface="+mj-lt"/>
              </a:rPr>
              <a:t> &amp; </a:t>
            </a:r>
            <a:r>
              <a:rPr lang="en-GB" sz="2400" dirty="0" err="1"/>
              <a:t>Forschungsprojekt</a:t>
            </a:r>
            <a:r>
              <a:rPr lang="en-GB" sz="2400" dirty="0"/>
              <a:t> </a:t>
            </a:r>
          </a:p>
          <a:p>
            <a:pPr marL="720725">
              <a:buAutoNum type="arabicPeriod"/>
            </a:pPr>
            <a:r>
              <a:rPr lang="en-GB" sz="2400" dirty="0" err="1"/>
              <a:t>Forschungsfrage</a:t>
            </a:r>
            <a:r>
              <a:rPr lang="en-GB" sz="2400" dirty="0"/>
              <a:t>(n) &amp; </a:t>
            </a:r>
            <a:r>
              <a:rPr lang="en-GB" sz="2400" dirty="0" err="1"/>
              <a:t>Ziele</a:t>
            </a:r>
            <a:endParaRPr lang="en-GB" sz="2400" dirty="0">
              <a:ea typeface="Roboto Condensed"/>
            </a:endParaRPr>
          </a:p>
          <a:p>
            <a:pPr marL="720725" indent="-342900">
              <a:buAutoNum type="arabicPeriod"/>
            </a:pPr>
            <a:r>
              <a:rPr lang="en-GB" sz="2400" dirty="0"/>
              <a:t>Timeline: </a:t>
            </a:r>
            <a:r>
              <a:rPr lang="en-GB" sz="2400" dirty="0" err="1"/>
              <a:t>Projektabschnitte</a:t>
            </a:r>
            <a:endParaRPr lang="en-GB" sz="2400" dirty="0">
              <a:ea typeface="Roboto Condensed"/>
            </a:endParaRPr>
          </a:p>
          <a:p>
            <a:pPr marL="720725">
              <a:buAutoNum type="arabicPeriod"/>
            </a:pPr>
            <a:r>
              <a:rPr lang="en-GB" sz="2400" dirty="0" err="1"/>
              <a:t>Methoden</a:t>
            </a:r>
            <a:r>
              <a:rPr lang="en-GB" sz="2400" dirty="0"/>
              <a:t> in </a:t>
            </a:r>
            <a:r>
              <a:rPr lang="en-GB" sz="2400" dirty="0" err="1">
                <a:ea typeface="+mj-lt"/>
                <a:cs typeface="+mj-lt"/>
              </a:rPr>
              <a:t>Erhebungsphase</a:t>
            </a:r>
            <a:r>
              <a:rPr lang="en-GB" sz="2400" dirty="0">
                <a:ea typeface="+mj-lt"/>
                <a:cs typeface="+mj-lt"/>
              </a:rPr>
              <a:t> 1: Professionals</a:t>
            </a:r>
            <a:endParaRPr lang="en-GB" sz="2400" dirty="0">
              <a:ea typeface="Roboto Condensed"/>
            </a:endParaRPr>
          </a:p>
          <a:p>
            <a:pPr marL="1177925" lvl="1">
              <a:buFont typeface="Wingdings" panose="05000000000000000000" pitchFamily="2" charset="2"/>
              <a:buChar char="§"/>
            </a:pPr>
            <a:r>
              <a:rPr lang="en-GB" sz="2400" dirty="0"/>
              <a:t>Quantitative &amp; qualitative </a:t>
            </a:r>
            <a:r>
              <a:rPr lang="en-GB" sz="2400" dirty="0" err="1"/>
              <a:t>Ergebnisse</a:t>
            </a:r>
            <a:endParaRPr lang="en-GB" sz="2400" dirty="0">
              <a:ea typeface="Roboto Condensed"/>
            </a:endParaRPr>
          </a:p>
          <a:p>
            <a:pPr marL="1177925" lvl="1" indent="-342900">
              <a:buFont typeface="Wingdings" panose="05000000000000000000" pitchFamily="2" charset="2"/>
              <a:buChar char="§"/>
            </a:pPr>
            <a:r>
              <a:rPr lang="en-GB" sz="2400" dirty="0" err="1"/>
              <a:t>Barrieren</a:t>
            </a:r>
            <a:r>
              <a:rPr lang="en-GB" sz="2400" dirty="0"/>
              <a:t>, </a:t>
            </a:r>
            <a:r>
              <a:rPr lang="en-GB" sz="2400" dirty="0" err="1"/>
              <a:t>Erleichterung</a:t>
            </a:r>
            <a:endParaRPr lang="en-GB" sz="2400" dirty="0"/>
          </a:p>
          <a:p>
            <a:pPr marL="1177925" lvl="1" indent="-342900">
              <a:buFont typeface="Wingdings" panose="05000000000000000000" pitchFamily="2" charset="2"/>
              <a:buChar char="§"/>
            </a:pPr>
            <a:r>
              <a:rPr lang="en-GB" sz="2400" dirty="0" err="1"/>
              <a:t>Kompetenzen</a:t>
            </a:r>
            <a:r>
              <a:rPr lang="en-GB" sz="2400" dirty="0"/>
              <a:t> und </a:t>
            </a:r>
            <a:r>
              <a:rPr lang="en-GB" sz="2400" dirty="0" err="1"/>
              <a:t>Schulungsbedarf</a:t>
            </a:r>
            <a:endParaRPr lang="en-GB" sz="2400" dirty="0">
              <a:ea typeface="Roboto Condensed"/>
            </a:endParaRPr>
          </a:p>
        </p:txBody>
      </p:sp>
      <p:sp>
        <p:nvSpPr>
          <p:cNvPr id="4" name="Titolo 1">
            <a:extLst>
              <a:ext uri="{FF2B5EF4-FFF2-40B4-BE49-F238E27FC236}">
                <a16:creationId xmlns:a16="http://schemas.microsoft.com/office/drawing/2014/main" id="{9D8D6377-7BEB-495B-9C8D-FDAFEC8A08EB}"/>
              </a:ext>
            </a:extLst>
          </p:cNvPr>
          <p:cNvSpPr txBox="1">
            <a:spLocks/>
          </p:cNvSpPr>
          <p:nvPr/>
        </p:nvSpPr>
        <p:spPr>
          <a:xfrm>
            <a:off x="628650" y="266917"/>
            <a:ext cx="788670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de-DE" sz="3300" b="1" dirty="0" err="1">
                <a:solidFill>
                  <a:srgbClr val="000000"/>
                </a:solidFill>
                <a:latin typeface="Arial"/>
                <a:cs typeface="Arial"/>
              </a:rPr>
              <a:t>Überblick</a:t>
            </a:r>
            <a:r>
              <a:rPr lang="en-US" altLang="de-DE" sz="3300" b="1" dirty="0">
                <a:solidFill>
                  <a:srgbClr val="000000"/>
                </a:solidFill>
                <a:latin typeface="Arial"/>
                <a:cs typeface="Arial"/>
              </a:rPr>
              <a:t>: Teil 2</a:t>
            </a:r>
            <a:endParaRPr lang="it-IT" sz="3300" b="1" dirty="0">
              <a:solidFill>
                <a:srgbClr val="000000"/>
              </a:solidFill>
              <a:latin typeface="Arial"/>
              <a:cs typeface="Arial"/>
            </a:endParaRPr>
          </a:p>
        </p:txBody>
      </p:sp>
      <p:pic>
        <p:nvPicPr>
          <p:cNvPr id="7" name="Picture 2">
            <a:extLst>
              <a:ext uri="{FF2B5EF4-FFF2-40B4-BE49-F238E27FC236}">
                <a16:creationId xmlns:a16="http://schemas.microsoft.com/office/drawing/2014/main" id="{0BDBBD6D-7495-4C82-9CAE-883795A43706}"/>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149212" y="326545"/>
            <a:ext cx="732275" cy="7425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5">
            <a:extLst>
              <a:ext uri="{FF2B5EF4-FFF2-40B4-BE49-F238E27FC236}">
                <a16:creationId xmlns:a16="http://schemas.microsoft.com/office/drawing/2014/main" id="{9B433DD2-A71F-1A25-A3A6-0BE602B24C21}"/>
              </a:ext>
            </a:extLst>
          </p:cNvPr>
          <p:cNvPicPr>
            <a:picLocks noChangeAspect="1"/>
          </p:cNvPicPr>
          <p:nvPr/>
        </p:nvPicPr>
        <p:blipFill>
          <a:blip r:embed="rId4"/>
          <a:stretch>
            <a:fillRect/>
          </a:stretch>
        </p:blipFill>
        <p:spPr>
          <a:xfrm>
            <a:off x="1215189" y="4673679"/>
            <a:ext cx="7435515" cy="458379"/>
          </a:xfrm>
          <a:prstGeom prst="rect">
            <a:avLst/>
          </a:prstGeom>
        </p:spPr>
      </p:pic>
    </p:spTree>
    <p:extLst>
      <p:ext uri="{BB962C8B-B14F-4D97-AF65-F5344CB8AC3E}">
        <p14:creationId xmlns:p14="http://schemas.microsoft.com/office/powerpoint/2010/main" val="39306982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2ED6F618-B3C0-4C58-AA17-4702AE7DB069}"/>
              </a:ext>
            </a:extLst>
          </p:cNvPr>
          <p:cNvSpPr>
            <a:spLocks noGrp="1"/>
          </p:cNvSpPr>
          <p:nvPr>
            <p:ph idx="1"/>
          </p:nvPr>
        </p:nvSpPr>
        <p:spPr>
          <a:xfrm>
            <a:off x="978361" y="1438711"/>
            <a:ext cx="8029737" cy="3419015"/>
          </a:xfrm>
        </p:spPr>
        <p:txBody>
          <a:bodyPr vert="horz" lIns="68580" tIns="34290" rIns="68580" bIns="34290" rtlCol="0" anchor="t">
            <a:noAutofit/>
          </a:bodyPr>
          <a:lstStyle/>
          <a:p>
            <a:pPr>
              <a:buFont typeface="Arial"/>
              <a:buChar char="•"/>
            </a:pPr>
            <a:r>
              <a:rPr lang="en-GB" sz="2000" b="1" u="sng" dirty="0" err="1">
                <a:ea typeface="+mj-lt"/>
                <a:cs typeface="+mj-lt"/>
              </a:rPr>
              <a:t>Beitrag</a:t>
            </a:r>
            <a:r>
              <a:rPr lang="en-GB" sz="2000" b="1" u="sng" dirty="0">
                <a:ea typeface="+mj-lt"/>
                <a:cs typeface="+mj-lt"/>
              </a:rPr>
              <a:t> 1:</a:t>
            </a:r>
            <a:r>
              <a:rPr lang="en-GB" sz="2000" b="1" dirty="0">
                <a:ea typeface="+mj-lt"/>
                <a:cs typeface="+mj-lt"/>
              </a:rPr>
              <a:t> </a:t>
            </a:r>
            <a:r>
              <a:rPr lang="de-DE" sz="2000" b="1" i="0" u="none" strike="noStrike" baseline="0" dirty="0"/>
              <a:t>Teilhabe im Kulturbereich für alle</a:t>
            </a:r>
            <a:br>
              <a:rPr lang="en-GB" sz="2000" b="1" dirty="0">
                <a:ea typeface="+mj-lt"/>
                <a:cs typeface="+mj-lt"/>
              </a:rPr>
            </a:br>
            <a:r>
              <a:rPr lang="de-AT" sz="2000" dirty="0">
                <a:ea typeface="+mj-lt"/>
                <a:cs typeface="+mj-lt"/>
              </a:rPr>
              <a:t>(Grundlagen und Befunde)</a:t>
            </a:r>
            <a:r>
              <a:rPr lang="en-GB" sz="2000" dirty="0">
                <a:ea typeface="+mj-lt"/>
                <a:cs typeface="+mj-lt"/>
              </a:rPr>
              <a:t>, </a:t>
            </a:r>
            <a:endParaRPr lang="en-GB" sz="2000" dirty="0">
              <a:ea typeface="Roboto Condensed"/>
            </a:endParaRPr>
          </a:p>
          <a:p>
            <a:pPr>
              <a:buFont typeface="Arial"/>
              <a:buChar char="•"/>
            </a:pPr>
            <a:r>
              <a:rPr lang="de-AT" sz="2000" b="1" u="sng" dirty="0">
                <a:ea typeface="+mj-lt"/>
                <a:cs typeface="+mj-lt"/>
              </a:rPr>
              <a:t>Beitrag 2:</a:t>
            </a:r>
            <a:r>
              <a:rPr lang="de-AT" sz="2000" b="1" dirty="0">
                <a:ea typeface="+mj-lt"/>
                <a:cs typeface="+mj-lt"/>
              </a:rPr>
              <a:t> </a:t>
            </a:r>
            <a:r>
              <a:rPr lang="de-DE" sz="2000" b="1" i="0" u="none" strike="noStrike" baseline="0" dirty="0"/>
              <a:t>Kulturelle Bildung für alle fördern (</a:t>
            </a:r>
            <a:r>
              <a:rPr lang="de-DE" sz="2000" b="1" i="0" u="none" strike="noStrike" baseline="0" dirty="0" err="1"/>
              <a:t>INARTdis</a:t>
            </a:r>
            <a:r>
              <a:rPr lang="de-DE" sz="2000" b="1" i="0" u="none" strike="noStrike" baseline="0" dirty="0"/>
              <a:t>-Projekt)</a:t>
            </a:r>
            <a:br>
              <a:rPr lang="de-AT" sz="2000" b="1" dirty="0">
                <a:ea typeface="+mj-lt"/>
                <a:cs typeface="+mj-lt"/>
              </a:rPr>
            </a:br>
            <a:r>
              <a:rPr lang="de-AT" sz="2000" dirty="0">
                <a:ea typeface="+mj-lt"/>
                <a:cs typeface="+mj-lt"/>
              </a:rPr>
              <a:t>Projektdarstellung und Ergebnisse der Datenerhebung, </a:t>
            </a:r>
            <a:r>
              <a:rPr lang="de-AT" sz="2000" i="1" dirty="0">
                <a:ea typeface="+mj-lt"/>
                <a:cs typeface="+mj-lt"/>
              </a:rPr>
              <a:t>Professionals</a:t>
            </a:r>
            <a:r>
              <a:rPr lang="de-AT" sz="2000" dirty="0">
                <a:ea typeface="+mj-lt"/>
                <a:cs typeface="+mj-lt"/>
              </a:rPr>
              <a:t>)</a:t>
            </a:r>
            <a:r>
              <a:rPr lang="en-GB" sz="2000" dirty="0">
                <a:ea typeface="+mj-lt"/>
                <a:cs typeface="+mj-lt"/>
              </a:rPr>
              <a:t>, </a:t>
            </a:r>
          </a:p>
          <a:p>
            <a:pPr>
              <a:buFont typeface="Arial"/>
              <a:buChar char="•"/>
            </a:pPr>
            <a:r>
              <a:rPr lang="de-AT" sz="2000" b="1" u="sng" dirty="0">
                <a:ea typeface="+mj-lt"/>
                <a:cs typeface="+mj-lt"/>
              </a:rPr>
              <a:t>Beitrag 3:</a:t>
            </a:r>
            <a:r>
              <a:rPr lang="de-AT" sz="2000" b="1" dirty="0">
                <a:ea typeface="+mj-lt"/>
                <a:cs typeface="+mj-lt"/>
              </a:rPr>
              <a:t> </a:t>
            </a:r>
            <a:r>
              <a:rPr lang="de-DE" sz="2000" b="1" i="0" u="none" strike="noStrike" baseline="0" dirty="0"/>
              <a:t>Gelingensbedingungen und Barrieren beim Zugang zu Kunst und Kultur </a:t>
            </a:r>
            <a:r>
              <a:rPr lang="de-AT" sz="2000" dirty="0">
                <a:ea typeface="+mj-lt"/>
                <a:cs typeface="+mj-lt"/>
              </a:rPr>
              <a:t>(Ergebnisse der qualitativen Datenerhebung, Menschen mit/ ohne Behinderung als </a:t>
            </a:r>
            <a:r>
              <a:rPr lang="de-AT" sz="2000" i="1" dirty="0">
                <a:ea typeface="+mj-lt"/>
                <a:cs typeface="+mj-lt"/>
              </a:rPr>
              <a:t>Expert*innen in eigener Sache</a:t>
            </a:r>
            <a:r>
              <a:rPr lang="de-AT" sz="2000" dirty="0">
                <a:ea typeface="+mj-lt"/>
                <a:cs typeface="+mj-lt"/>
              </a:rPr>
              <a:t>)</a:t>
            </a:r>
          </a:p>
          <a:p>
            <a:pPr>
              <a:buFont typeface="Arial"/>
              <a:buChar char="•"/>
            </a:pPr>
            <a:r>
              <a:rPr lang="de-AT" sz="2000" b="1" u="sng" dirty="0">
                <a:ea typeface="+mj-lt"/>
                <a:cs typeface="+mj-lt"/>
              </a:rPr>
              <a:t>Beitrag 4: </a:t>
            </a:r>
            <a:r>
              <a:rPr lang="de-DE" sz="2000" b="1" dirty="0">
                <a:ea typeface="+mj-lt"/>
                <a:cs typeface="+mj-lt"/>
              </a:rPr>
              <a:t>Praktische, inklusive künstlerische Arbeit in Berlin-Neukölln</a:t>
            </a:r>
            <a:br>
              <a:rPr lang="en-GB" sz="2000" dirty="0">
                <a:ea typeface="+mj-lt"/>
                <a:cs typeface="+mj-lt"/>
              </a:rPr>
            </a:br>
            <a:r>
              <a:rPr lang="en-GB" sz="2000" dirty="0">
                <a:ea typeface="+mj-lt"/>
                <a:cs typeface="+mj-lt"/>
              </a:rPr>
              <a:t>(</a:t>
            </a:r>
            <a:r>
              <a:rPr lang="en-GB" sz="2000" dirty="0" err="1">
                <a:ea typeface="+mj-lt"/>
                <a:cs typeface="+mj-lt"/>
              </a:rPr>
              <a:t>Theater</a:t>
            </a:r>
            <a:r>
              <a:rPr lang="en-GB" sz="2000" dirty="0">
                <a:ea typeface="+mj-lt"/>
                <a:cs typeface="+mj-lt"/>
              </a:rPr>
              <a:t>- und </a:t>
            </a:r>
            <a:r>
              <a:rPr lang="en-GB" sz="2000" dirty="0" err="1">
                <a:ea typeface="+mj-lt"/>
                <a:cs typeface="+mj-lt"/>
              </a:rPr>
              <a:t>Kunstwerkstatt</a:t>
            </a:r>
            <a:r>
              <a:rPr lang="en-GB" sz="2000" dirty="0">
                <a:ea typeface="+mj-lt"/>
                <a:cs typeface="+mj-lt"/>
              </a:rPr>
              <a:t> </a:t>
            </a:r>
            <a:r>
              <a:rPr lang="en-GB" sz="2000" dirty="0" err="1">
                <a:ea typeface="+mj-lt"/>
                <a:cs typeface="+mj-lt"/>
              </a:rPr>
              <a:t>Thikwa</a:t>
            </a:r>
            <a:r>
              <a:rPr lang="en-GB" sz="2000" dirty="0">
                <a:ea typeface="+mj-lt"/>
                <a:cs typeface="+mj-lt"/>
              </a:rPr>
              <a:t>)</a:t>
            </a:r>
            <a:endParaRPr lang="de-DE" sz="2000" dirty="0">
              <a:ea typeface="+mj-lt"/>
              <a:cs typeface="+mj-lt"/>
            </a:endParaRPr>
          </a:p>
        </p:txBody>
      </p:sp>
      <p:sp>
        <p:nvSpPr>
          <p:cNvPr id="4" name="Titolo 1">
            <a:extLst>
              <a:ext uri="{FF2B5EF4-FFF2-40B4-BE49-F238E27FC236}">
                <a16:creationId xmlns:a16="http://schemas.microsoft.com/office/drawing/2014/main" id="{9D8D6377-7BEB-495B-9C8D-FDAFEC8A08EB}"/>
              </a:ext>
            </a:extLst>
          </p:cNvPr>
          <p:cNvSpPr txBox="1">
            <a:spLocks/>
          </p:cNvSpPr>
          <p:nvPr/>
        </p:nvSpPr>
        <p:spPr>
          <a:xfrm>
            <a:off x="628650" y="266917"/>
            <a:ext cx="788670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de-DE" sz="3300" b="1" err="1">
                <a:solidFill>
                  <a:srgbClr val="000000"/>
                </a:solidFill>
                <a:latin typeface="Arial"/>
                <a:cs typeface="Arial"/>
              </a:rPr>
              <a:t>Überblick</a:t>
            </a:r>
            <a:r>
              <a:rPr lang="en-US" altLang="de-DE" sz="3300" b="1">
                <a:solidFill>
                  <a:srgbClr val="000000"/>
                </a:solidFill>
                <a:latin typeface="Arial"/>
                <a:cs typeface="Arial"/>
              </a:rPr>
              <a:t>: </a:t>
            </a:r>
            <a:r>
              <a:rPr lang="en-US" altLang="de-DE" sz="3300" b="1" err="1">
                <a:solidFill>
                  <a:srgbClr val="000000"/>
                </a:solidFill>
                <a:latin typeface="Arial"/>
                <a:cs typeface="Arial"/>
              </a:rPr>
              <a:t>Gesamt</a:t>
            </a:r>
            <a:endParaRPr lang="it-IT" sz="3300" b="1" err="1">
              <a:solidFill>
                <a:srgbClr val="000000"/>
              </a:solidFill>
              <a:latin typeface="Arial"/>
              <a:cs typeface="Arial"/>
            </a:endParaRPr>
          </a:p>
        </p:txBody>
      </p:sp>
      <p:pic>
        <p:nvPicPr>
          <p:cNvPr id="7" name="Picture 2">
            <a:extLst>
              <a:ext uri="{FF2B5EF4-FFF2-40B4-BE49-F238E27FC236}">
                <a16:creationId xmlns:a16="http://schemas.microsoft.com/office/drawing/2014/main" id="{0BDBBD6D-7495-4C82-9CAE-883795A43706}"/>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149212" y="326545"/>
            <a:ext cx="732275" cy="7425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5" descr="Erasmus+ Logo.jpg">
            <a:extLst>
              <a:ext uri="{FF2B5EF4-FFF2-40B4-BE49-F238E27FC236}">
                <a16:creationId xmlns:a16="http://schemas.microsoft.com/office/drawing/2014/main" id="{97C88BA7-6129-468D-BA53-4AC15468EBE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623542" y="4463088"/>
            <a:ext cx="1384556" cy="544302"/>
          </a:xfrm>
          <a:prstGeom prst="rect">
            <a:avLst/>
          </a:prstGeom>
        </p:spPr>
      </p:pic>
    </p:spTree>
    <p:extLst>
      <p:ext uri="{BB962C8B-B14F-4D97-AF65-F5344CB8AC3E}">
        <p14:creationId xmlns:p14="http://schemas.microsoft.com/office/powerpoint/2010/main" val="6014327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A519C88-6F22-4A8B-BCCF-AC7120D3746F}"/>
              </a:ext>
            </a:extLst>
          </p:cNvPr>
          <p:cNvSpPr>
            <a:spLocks noGrp="1"/>
          </p:cNvSpPr>
          <p:nvPr>
            <p:ph type="title"/>
          </p:nvPr>
        </p:nvSpPr>
        <p:spPr/>
        <p:txBody>
          <a:bodyPr/>
          <a:lstStyle/>
          <a:p>
            <a:pPr algn="l"/>
            <a:r>
              <a:rPr lang="en-US" altLang="de-DE" b="1" err="1">
                <a:solidFill>
                  <a:srgbClr val="000000"/>
                </a:solidFill>
                <a:latin typeface="Arial" panose="020B0604020202020204" pitchFamily="34" charset="0"/>
                <a:cs typeface="Arial" panose="020B0604020202020204" pitchFamily="34" charset="0"/>
              </a:rPr>
              <a:t>INARTdis</a:t>
            </a:r>
            <a:r>
              <a:rPr lang="en-US" altLang="de-DE" b="1">
                <a:solidFill>
                  <a:srgbClr val="000000"/>
                </a:solidFill>
                <a:latin typeface="Arial" panose="020B0604020202020204" pitchFamily="34" charset="0"/>
                <a:cs typeface="Arial" panose="020B0604020202020204" pitchFamily="34" charset="0"/>
              </a:rPr>
              <a:t> </a:t>
            </a:r>
            <a:r>
              <a:rPr lang="en-US" altLang="de-DE" b="1" err="1">
                <a:solidFill>
                  <a:srgbClr val="000000"/>
                </a:solidFill>
                <a:latin typeface="Arial" panose="020B0604020202020204" pitchFamily="34" charset="0"/>
                <a:cs typeface="Arial" panose="020B0604020202020204" pitchFamily="34" charset="0"/>
              </a:rPr>
              <a:t>Projekt</a:t>
            </a:r>
            <a:r>
              <a:rPr lang="en-US" altLang="de-DE" b="1">
                <a:solidFill>
                  <a:srgbClr val="000000"/>
                </a:solidFill>
                <a:latin typeface="Arial" panose="020B0604020202020204" pitchFamily="34" charset="0"/>
                <a:cs typeface="Arial" panose="020B0604020202020204" pitchFamily="34" charset="0"/>
              </a:rPr>
              <a:t> Partner</a:t>
            </a:r>
            <a:endParaRPr lang="it-IT" b="1">
              <a:solidFill>
                <a:srgbClr val="000000"/>
              </a:solidFill>
              <a:latin typeface="Arial" panose="020B0604020202020204" pitchFamily="34" charset="0"/>
              <a:cs typeface="Arial" panose="020B0604020202020204" pitchFamily="34" charset="0"/>
            </a:endParaRPr>
          </a:p>
        </p:txBody>
      </p:sp>
      <p:sp>
        <p:nvSpPr>
          <p:cNvPr id="3" name="Segnaposto contenuto 2">
            <a:extLst>
              <a:ext uri="{FF2B5EF4-FFF2-40B4-BE49-F238E27FC236}">
                <a16:creationId xmlns:a16="http://schemas.microsoft.com/office/drawing/2014/main" id="{2ED6F618-B3C0-4C58-AA17-4702AE7DB069}"/>
              </a:ext>
            </a:extLst>
          </p:cNvPr>
          <p:cNvSpPr>
            <a:spLocks noGrp="1"/>
          </p:cNvSpPr>
          <p:nvPr>
            <p:ph idx="1"/>
          </p:nvPr>
        </p:nvSpPr>
        <p:spPr>
          <a:xfrm>
            <a:off x="1063755" y="2642987"/>
            <a:ext cx="7602311" cy="1944987"/>
          </a:xfrm>
        </p:spPr>
        <p:txBody>
          <a:bodyPr vert="horz" lIns="68580" tIns="34290" rIns="68580" bIns="34290" rtlCol="0" anchor="t">
            <a:normAutofit fontScale="85000" lnSpcReduction="20000"/>
          </a:bodyPr>
          <a:lstStyle/>
          <a:p>
            <a:pPr marL="0" indent="0">
              <a:buNone/>
            </a:pPr>
            <a:endParaRPr lang="en-US" altLang="de-DE" i="1">
              <a:latin typeface="Arial" panose="020B0604020202020204" pitchFamily="34" charset="0"/>
              <a:cs typeface="Arial" panose="020B0604020202020204" pitchFamily="34" charset="0"/>
            </a:endParaRPr>
          </a:p>
          <a:p>
            <a:pPr marL="0" indent="0">
              <a:buNone/>
            </a:pPr>
            <a:endParaRPr lang="en-US" altLang="de-DE" i="1">
              <a:latin typeface="Arial" panose="020B0604020202020204" pitchFamily="34" charset="0"/>
              <a:cs typeface="Arial" panose="020B0604020202020204" pitchFamily="34" charset="0"/>
            </a:endParaRPr>
          </a:p>
          <a:p>
            <a:pPr marL="0" indent="0">
              <a:buNone/>
            </a:pPr>
            <a:endParaRPr lang="en-US" altLang="de-DE" i="1">
              <a:latin typeface="Arial" panose="020B0604020202020204" pitchFamily="34" charset="0"/>
              <a:cs typeface="Arial" panose="020B0604020202020204" pitchFamily="34" charset="0"/>
            </a:endParaRPr>
          </a:p>
          <a:p>
            <a:pPr marL="0" indent="0">
              <a:buNone/>
            </a:pPr>
            <a:endParaRPr lang="en-US" altLang="de-DE" i="1">
              <a:latin typeface="Arial" panose="020B0604020202020204" pitchFamily="34" charset="0"/>
              <a:cs typeface="Arial" panose="020B0604020202020204" pitchFamily="34" charset="0"/>
            </a:endParaRPr>
          </a:p>
          <a:p>
            <a:pPr marL="0" indent="0">
              <a:buNone/>
            </a:pPr>
            <a:r>
              <a:rPr lang="en-US" altLang="de-DE" sz="1200" err="1">
                <a:latin typeface="Arial"/>
                <a:cs typeface="Arial"/>
              </a:rPr>
              <a:t>Grafic</a:t>
            </a:r>
            <a:r>
              <a:rPr lang="en-US" altLang="de-DE" sz="1200">
                <a:latin typeface="Arial"/>
                <a:cs typeface="Arial"/>
              </a:rPr>
              <a:t>: </a:t>
            </a:r>
            <a:r>
              <a:rPr lang="en-US" altLang="de-DE" sz="1200" err="1">
                <a:latin typeface="Arial"/>
                <a:cs typeface="Arial"/>
              </a:rPr>
              <a:t>INARTdis</a:t>
            </a:r>
            <a:r>
              <a:rPr lang="en-US" altLang="de-DE" sz="1200">
                <a:latin typeface="Arial"/>
                <a:cs typeface="Arial"/>
              </a:rPr>
              <a:t> Project Partner. From “Meeting presentation” by UAB, </a:t>
            </a:r>
            <a:r>
              <a:rPr lang="en-GB" sz="1200">
                <a:solidFill>
                  <a:srgbClr val="000000"/>
                </a:solidFill>
                <a:latin typeface="Verdana"/>
                <a:ea typeface="Times New Roman" panose="02020603050405020304" pitchFamily="18" charset="0"/>
                <a:cs typeface="Times New Roman"/>
              </a:rPr>
              <a:t>©</a:t>
            </a:r>
            <a:r>
              <a:rPr lang="en-US" altLang="de-DE" sz="1200">
                <a:latin typeface="Arial"/>
                <a:cs typeface="Arial"/>
              </a:rPr>
              <a:t> 2020 by UAB. </a:t>
            </a:r>
          </a:p>
        </p:txBody>
      </p:sp>
      <p:sp>
        <p:nvSpPr>
          <p:cNvPr id="4" name="Rectangle 1">
            <a:extLst>
              <a:ext uri="{FF2B5EF4-FFF2-40B4-BE49-F238E27FC236}">
                <a16:creationId xmlns:a16="http://schemas.microsoft.com/office/drawing/2014/main" id="{A1304938-C943-4503-A449-F085A06AD320}"/>
              </a:ext>
            </a:extLst>
          </p:cNvPr>
          <p:cNvSpPr>
            <a:spLocks noChangeArrowheads="1"/>
          </p:cNvSpPr>
          <p:nvPr/>
        </p:nvSpPr>
        <p:spPr bwMode="auto">
          <a:xfrm>
            <a:off x="2979728" y="1110252"/>
            <a:ext cx="4860946" cy="9348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just" defTabSz="685800"/>
            <a:r>
              <a:rPr lang="en-US" altLang="de-DE" sz="4875"/>
              <a:t>                           </a:t>
            </a:r>
            <a:r>
              <a:rPr lang="en-US" altLang="de-DE" sz="675">
                <a:solidFill>
                  <a:srgbClr val="333333"/>
                </a:solidFill>
                <a:cs typeface="Arial" panose="020B0604020202020204" pitchFamily="34" charset="0"/>
              </a:rPr>
              <a:t>  </a:t>
            </a:r>
            <a:endParaRPr lang="en-US" altLang="de-DE" sz="600"/>
          </a:p>
          <a:p>
            <a:pPr algn="just" defTabSz="685800"/>
            <a:r>
              <a:rPr lang="en-US" altLang="de-DE" sz="750">
                <a:cs typeface="Arial" panose="020B0604020202020204" pitchFamily="34" charset="0"/>
              </a:rPr>
              <a:t> </a:t>
            </a:r>
            <a:endParaRPr lang="en-US" altLang="de-DE" sz="600"/>
          </a:p>
        </p:txBody>
      </p:sp>
      <p:pic>
        <p:nvPicPr>
          <p:cNvPr id="5" name="Picture 8">
            <a:extLst>
              <a:ext uri="{FF2B5EF4-FFF2-40B4-BE49-F238E27FC236}">
                <a16:creationId xmlns:a16="http://schemas.microsoft.com/office/drawing/2014/main" id="{97105CDF-82CF-41BC-86F9-179F705A842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18162" y="1802696"/>
            <a:ext cx="7602310" cy="1993190"/>
          </a:xfrm>
          <a:prstGeom prst="rect">
            <a:avLst/>
          </a:prstGeom>
          <a:ln w="88900" cap="sq" cmpd="thickThin">
            <a:solidFill>
              <a:srgbClr val="000000"/>
            </a:solidFill>
            <a:prstDash val="solid"/>
            <a:miter lim="800000"/>
          </a:ln>
          <a:effectLst>
            <a:innerShdw blurRad="76200">
              <a:srgbClr val="000000"/>
            </a:innerShdw>
          </a:effectLst>
        </p:spPr>
      </p:pic>
      <p:pic>
        <p:nvPicPr>
          <p:cNvPr id="9" name="Picture 2">
            <a:extLst>
              <a:ext uri="{FF2B5EF4-FFF2-40B4-BE49-F238E27FC236}">
                <a16:creationId xmlns:a16="http://schemas.microsoft.com/office/drawing/2014/main" id="{EE4FFF67-6490-4C50-9CD2-11D540638E7D}"/>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156804" y="228035"/>
            <a:ext cx="732275" cy="7425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9FDB69E0-531B-EF1C-40FA-9B5615B65A00}"/>
              </a:ext>
            </a:extLst>
          </p:cNvPr>
          <p:cNvPicPr>
            <a:picLocks noChangeAspect="1"/>
          </p:cNvPicPr>
          <p:nvPr/>
        </p:nvPicPr>
        <p:blipFill>
          <a:blip r:embed="rId5"/>
          <a:stretch>
            <a:fillRect/>
          </a:stretch>
        </p:blipFill>
        <p:spPr>
          <a:xfrm>
            <a:off x="1215189" y="4673679"/>
            <a:ext cx="7435515" cy="458379"/>
          </a:xfrm>
          <a:prstGeom prst="rect">
            <a:avLst/>
          </a:prstGeom>
        </p:spPr>
      </p:pic>
    </p:spTree>
    <p:extLst>
      <p:ext uri="{BB962C8B-B14F-4D97-AF65-F5344CB8AC3E}">
        <p14:creationId xmlns:p14="http://schemas.microsoft.com/office/powerpoint/2010/main" val="15854215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A519C88-6F22-4A8B-BCCF-AC7120D3746F}"/>
              </a:ext>
            </a:extLst>
          </p:cNvPr>
          <p:cNvSpPr>
            <a:spLocks noGrp="1"/>
          </p:cNvSpPr>
          <p:nvPr>
            <p:ph type="title"/>
          </p:nvPr>
        </p:nvSpPr>
        <p:spPr>
          <a:xfrm>
            <a:off x="971600" y="171961"/>
            <a:ext cx="7920880" cy="857250"/>
          </a:xfrm>
        </p:spPr>
        <p:txBody>
          <a:bodyPr/>
          <a:lstStyle/>
          <a:p>
            <a:pPr algn="l"/>
            <a:r>
              <a:rPr lang="en-US" altLang="de-DE" sz="3500" b="1" err="1">
                <a:solidFill>
                  <a:srgbClr val="000000"/>
                </a:solidFill>
                <a:latin typeface="Arial"/>
                <a:ea typeface="Roboto Condensed"/>
                <a:cs typeface="Arial"/>
              </a:rPr>
              <a:t>INARTdis</a:t>
            </a:r>
            <a:r>
              <a:rPr lang="en-US" altLang="de-DE" sz="3500" b="1">
                <a:solidFill>
                  <a:srgbClr val="000000"/>
                </a:solidFill>
                <a:latin typeface="Arial"/>
                <a:ea typeface="Roboto Condensed"/>
                <a:cs typeface="Arial"/>
              </a:rPr>
              <a:t> </a:t>
            </a:r>
            <a:r>
              <a:rPr lang="en-US" altLang="de-DE" sz="3500" b="1" err="1">
                <a:solidFill>
                  <a:srgbClr val="000000"/>
                </a:solidFill>
                <a:latin typeface="Arial"/>
                <a:ea typeface="Roboto Condensed"/>
                <a:cs typeface="Arial"/>
              </a:rPr>
              <a:t>Projekt</a:t>
            </a:r>
            <a:r>
              <a:rPr lang="en-US" altLang="de-DE" sz="3500" b="1">
                <a:solidFill>
                  <a:srgbClr val="000000"/>
                </a:solidFill>
                <a:latin typeface="Arial"/>
                <a:ea typeface="Roboto Condensed"/>
                <a:cs typeface="Arial"/>
              </a:rPr>
              <a:t>: PHSt Team</a:t>
            </a:r>
            <a:endParaRPr lang="it-IT" sz="3500" b="1">
              <a:solidFill>
                <a:srgbClr val="000000"/>
              </a:solidFill>
              <a:latin typeface="Arial" panose="020B0604020202020204" pitchFamily="34" charset="0"/>
              <a:cs typeface="Arial" panose="020B0604020202020204" pitchFamily="34" charset="0"/>
            </a:endParaRPr>
          </a:p>
        </p:txBody>
      </p:sp>
      <p:sp>
        <p:nvSpPr>
          <p:cNvPr id="4" name="Rectangle 1">
            <a:extLst>
              <a:ext uri="{FF2B5EF4-FFF2-40B4-BE49-F238E27FC236}">
                <a16:creationId xmlns:a16="http://schemas.microsoft.com/office/drawing/2014/main" id="{A1304938-C943-4503-A449-F085A06AD320}"/>
              </a:ext>
            </a:extLst>
          </p:cNvPr>
          <p:cNvSpPr>
            <a:spLocks noChangeArrowheads="1"/>
          </p:cNvSpPr>
          <p:nvPr/>
        </p:nvSpPr>
        <p:spPr bwMode="auto">
          <a:xfrm>
            <a:off x="2979728" y="1110252"/>
            <a:ext cx="4860946" cy="9348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just" defTabSz="685800"/>
            <a:r>
              <a:rPr lang="en-US" altLang="de-DE" sz="4875"/>
              <a:t>                           </a:t>
            </a:r>
            <a:r>
              <a:rPr lang="en-US" altLang="de-DE" sz="675">
                <a:solidFill>
                  <a:srgbClr val="333333"/>
                </a:solidFill>
                <a:cs typeface="Arial" panose="020B0604020202020204" pitchFamily="34" charset="0"/>
              </a:rPr>
              <a:t>  </a:t>
            </a:r>
            <a:endParaRPr lang="en-US" altLang="de-DE" sz="600"/>
          </a:p>
          <a:p>
            <a:pPr algn="just" defTabSz="685800"/>
            <a:r>
              <a:rPr lang="en-US" altLang="de-DE" sz="750">
                <a:cs typeface="Arial" panose="020B0604020202020204" pitchFamily="34" charset="0"/>
              </a:rPr>
              <a:t> </a:t>
            </a:r>
            <a:endParaRPr lang="en-US" altLang="de-DE" sz="600"/>
          </a:p>
        </p:txBody>
      </p:sp>
      <p:pic>
        <p:nvPicPr>
          <p:cNvPr id="9" name="Picture 2">
            <a:extLst>
              <a:ext uri="{FF2B5EF4-FFF2-40B4-BE49-F238E27FC236}">
                <a16:creationId xmlns:a16="http://schemas.microsoft.com/office/drawing/2014/main" id="{EE4FFF67-6490-4C50-9CD2-11D540638E7D}"/>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156804" y="228035"/>
            <a:ext cx="732275" cy="742500"/>
          </a:xfrm>
          <a:prstGeom prst="rect">
            <a:avLst/>
          </a:prstGeom>
          <a:noFill/>
          <a:extLst>
            <a:ext uri="{909E8E84-426E-40DD-AFC4-6F175D3DCCD1}">
              <a14:hiddenFill xmlns:a14="http://schemas.microsoft.com/office/drawing/2010/main">
                <a:solidFill>
                  <a:srgbClr val="FFFFFF"/>
                </a:solidFill>
              </a14:hiddenFill>
            </a:ext>
          </a:extLst>
        </p:spPr>
      </p:pic>
      <p:sp>
        <p:nvSpPr>
          <p:cNvPr id="7" name="Inhaltsplatzhalter 6">
            <a:extLst>
              <a:ext uri="{FF2B5EF4-FFF2-40B4-BE49-F238E27FC236}">
                <a16:creationId xmlns:a16="http://schemas.microsoft.com/office/drawing/2014/main" id="{35FE4F09-A4E8-436E-8B2D-751DF8C6EE45}"/>
              </a:ext>
            </a:extLst>
          </p:cNvPr>
          <p:cNvSpPr>
            <a:spLocks noGrp="1"/>
          </p:cNvSpPr>
          <p:nvPr>
            <p:ph idx="1"/>
          </p:nvPr>
        </p:nvSpPr>
        <p:spPr>
          <a:xfrm>
            <a:off x="998813" y="1302204"/>
            <a:ext cx="8096695" cy="3943349"/>
          </a:xfrm>
        </p:spPr>
        <p:txBody>
          <a:bodyPr vert="horz" lIns="91440" tIns="45720" rIns="91440" bIns="45720" rtlCol="0" anchor="t">
            <a:normAutofit fontScale="70000" lnSpcReduction="20000"/>
          </a:bodyPr>
          <a:lstStyle/>
          <a:p>
            <a:pPr marL="0" indent="0">
              <a:buNone/>
            </a:pPr>
            <a:endParaRPr lang="en-GB" dirty="0"/>
          </a:p>
          <a:p>
            <a:pPr marL="0" indent="0">
              <a:buNone/>
            </a:pPr>
            <a:endParaRPr lang="en-GB" dirty="0"/>
          </a:p>
          <a:p>
            <a:pPr marL="0" indent="0">
              <a:buNone/>
            </a:pPr>
            <a:endParaRPr lang="en-GB" dirty="0"/>
          </a:p>
          <a:p>
            <a:pPr marL="0" indent="0">
              <a:buNone/>
            </a:pPr>
            <a:endParaRPr lang="en-GB" dirty="0"/>
          </a:p>
          <a:p>
            <a:pPr marL="0" indent="0">
              <a:buNone/>
            </a:pPr>
            <a:endParaRPr lang="en-GB" dirty="0"/>
          </a:p>
          <a:p>
            <a:pPr marL="0" indent="0" algn="ctr">
              <a:buNone/>
            </a:pPr>
            <a:r>
              <a:rPr lang="en-GB" sz="2900" dirty="0"/>
              <a:t>Gigerl, M. // Holzinger, A. // Herunter, E. // Gollowitsch, K. // Tragatschnig, U.</a:t>
            </a:r>
            <a:endParaRPr lang="en-GB" sz="2900" dirty="0">
              <a:ea typeface="Roboto Condensed"/>
            </a:endParaRPr>
          </a:p>
          <a:p>
            <a:r>
              <a:rPr lang="en-GB" dirty="0" err="1"/>
              <a:t>Universalmuseum</a:t>
            </a:r>
            <a:r>
              <a:rPr lang="en-GB" dirty="0"/>
              <a:t> </a:t>
            </a:r>
            <a:r>
              <a:rPr lang="en-GB" dirty="0" err="1"/>
              <a:t>Joanneum</a:t>
            </a:r>
            <a:r>
              <a:rPr lang="en-GB" dirty="0"/>
              <a:t>: </a:t>
            </a:r>
            <a:r>
              <a:rPr lang="en-GB" dirty="0" err="1"/>
              <a:t>Stabsstelle</a:t>
            </a:r>
            <a:r>
              <a:rPr lang="en-GB" dirty="0"/>
              <a:t> </a:t>
            </a:r>
            <a:r>
              <a:rPr lang="en-GB" dirty="0" err="1"/>
              <a:t>Inklusion</a:t>
            </a:r>
            <a:r>
              <a:rPr lang="en-GB" dirty="0"/>
              <a:t> &amp; </a:t>
            </a:r>
            <a:r>
              <a:rPr lang="en-GB" dirty="0" err="1"/>
              <a:t>Partizipation</a:t>
            </a:r>
            <a:endParaRPr lang="en-GB" dirty="0">
              <a:ea typeface="Roboto Condensed"/>
            </a:endParaRPr>
          </a:p>
          <a:p>
            <a:r>
              <a:rPr lang="en-GB" dirty="0" err="1"/>
              <a:t>Inklusionsklassen</a:t>
            </a:r>
            <a:r>
              <a:rPr lang="en-GB" dirty="0"/>
              <a:t>: Volksschule und Mittel</a:t>
            </a:r>
            <a:endParaRPr lang="en-GB" dirty="0">
              <a:ea typeface="Roboto Condensed"/>
            </a:endParaRPr>
          </a:p>
          <a:p>
            <a:r>
              <a:rPr lang="en-GB" dirty="0" err="1"/>
              <a:t>Forschungsbüro</a:t>
            </a:r>
            <a:r>
              <a:rPr lang="en-GB" dirty="0"/>
              <a:t> </a:t>
            </a:r>
            <a:r>
              <a:rPr lang="en-GB" dirty="0" err="1"/>
              <a:t>Menschenrechte</a:t>
            </a:r>
            <a:r>
              <a:rPr lang="en-GB" dirty="0"/>
              <a:t> (Lebenshilfen Soziale Dienste)</a:t>
            </a:r>
            <a:endParaRPr lang="en-GB" dirty="0">
              <a:ea typeface="Roboto Condensed"/>
            </a:endParaRPr>
          </a:p>
        </p:txBody>
      </p:sp>
      <p:pic>
        <p:nvPicPr>
          <p:cNvPr id="8" name="Grafik 7" descr="Ein Bild, das Person, Haarteil enthält.&#10;&#10;Automatisch generierte Beschreibung">
            <a:extLst>
              <a:ext uri="{FF2B5EF4-FFF2-40B4-BE49-F238E27FC236}">
                <a16:creationId xmlns:a16="http://schemas.microsoft.com/office/drawing/2014/main" id="{9113FD47-627D-4CAE-A310-2FDC95244B50}"/>
              </a:ext>
            </a:extLst>
          </p:cNvPr>
          <p:cNvPicPr>
            <a:picLocks noChangeAspect="1"/>
          </p:cNvPicPr>
          <p:nvPr/>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a:ext>
            </a:extLst>
          </a:blip>
          <a:stretch>
            <a:fillRect/>
          </a:stretch>
        </p:blipFill>
        <p:spPr>
          <a:xfrm>
            <a:off x="4387754" y="1173852"/>
            <a:ext cx="1341120" cy="146304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1" name="Grafik 10" descr="Ein Bild, das Person, Wand, drinnen, Frau enthält.&#10;&#10;Automatisch generierte Beschreibung">
            <a:extLst>
              <a:ext uri="{FF2B5EF4-FFF2-40B4-BE49-F238E27FC236}">
                <a16:creationId xmlns:a16="http://schemas.microsoft.com/office/drawing/2014/main" id="{CB5660B9-22B1-468B-B1CE-B0FAB5B53FFE}"/>
              </a:ext>
            </a:extLst>
          </p:cNvPr>
          <p:cNvPicPr>
            <a:picLocks noChangeAspect="1"/>
          </p:cNvPicPr>
          <p:nvPr/>
        </p:nvPicPr>
        <p:blipFill>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a:ext>
            </a:extLst>
          </a:blip>
          <a:stretch>
            <a:fillRect/>
          </a:stretch>
        </p:blipFill>
        <p:spPr>
          <a:xfrm>
            <a:off x="2793719" y="1180946"/>
            <a:ext cx="1341120" cy="146304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3" name="Grafik 12" descr="Ein Bild, das Wand, Person, drinnen, lächelnd enthält.&#10;&#10;Automatisch generierte Beschreibung">
            <a:extLst>
              <a:ext uri="{FF2B5EF4-FFF2-40B4-BE49-F238E27FC236}">
                <a16:creationId xmlns:a16="http://schemas.microsoft.com/office/drawing/2014/main" id="{1873781A-03F9-4CF7-850A-A168611D50AB}"/>
              </a:ext>
            </a:extLst>
          </p:cNvPr>
          <p:cNvPicPr>
            <a:picLocks noChangeAspect="1"/>
          </p:cNvPicPr>
          <p:nvPr/>
        </p:nvPicPr>
        <p:blipFill>
          <a:blip r:embed="rId8">
            <a:extLst>
              <a:ext uri="{BEBA8EAE-BF5A-486C-A8C5-ECC9F3942E4B}">
                <a14:imgProps xmlns:a14="http://schemas.microsoft.com/office/drawing/2010/main">
                  <a14:imgLayer r:embed="rId9">
                    <a14:imgEffect>
                      <a14:saturation sat="0"/>
                    </a14:imgEffect>
                    <a14:imgEffect>
                      <a14:brightnessContrast bright="20000"/>
                    </a14:imgEffect>
                  </a14:imgLayer>
                </a14:imgProps>
              </a:ext>
              <a:ext uri="{28A0092B-C50C-407E-A947-70E740481C1C}">
                <a14:useLocalDpi xmlns:a14="http://schemas.microsoft.com/office/drawing/2010/main"/>
              </a:ext>
            </a:extLst>
          </a:blip>
          <a:stretch>
            <a:fillRect/>
          </a:stretch>
        </p:blipFill>
        <p:spPr>
          <a:xfrm>
            <a:off x="1174776" y="1180946"/>
            <a:ext cx="1341120" cy="146304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0" name="Grafik 9" descr="Ein Bild, das Wand, Frau, Person, darstellend enthält.&#10;&#10;Automatisch generierte Beschreibung">
            <a:extLst>
              <a:ext uri="{FF2B5EF4-FFF2-40B4-BE49-F238E27FC236}">
                <a16:creationId xmlns:a16="http://schemas.microsoft.com/office/drawing/2014/main" id="{0629DD7D-179F-436F-76D0-B8D727ECB3F5}"/>
              </a:ext>
            </a:extLst>
          </p:cNvPr>
          <p:cNvPicPr>
            <a:picLocks noChangeAspect="1"/>
          </p:cNvPicPr>
          <p:nvPr/>
        </p:nvPicPr>
        <p:blipFill>
          <a:blip r:embed="rId10">
            <a:extLst>
              <a:ext uri="{BEBA8EAE-BF5A-486C-A8C5-ECC9F3942E4B}">
                <a14:imgProps xmlns:a14="http://schemas.microsoft.com/office/drawing/2010/main">
                  <a14:imgLayer r:embed="rId11">
                    <a14:imgEffect>
                      <a14:brightnessContrast bright="13000"/>
                    </a14:imgEffect>
                  </a14:imgLayer>
                </a14:imgProps>
              </a:ext>
              <a:ext uri="{28A0092B-C50C-407E-A947-70E740481C1C}">
                <a14:useLocalDpi xmlns:a14="http://schemas.microsoft.com/office/drawing/2010/main"/>
              </a:ext>
            </a:extLst>
          </a:blip>
          <a:stretch>
            <a:fillRect/>
          </a:stretch>
        </p:blipFill>
        <p:spPr>
          <a:xfrm>
            <a:off x="5981789" y="1180946"/>
            <a:ext cx="1341120" cy="146304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6" name="Grafik 5">
            <a:extLst>
              <a:ext uri="{FF2B5EF4-FFF2-40B4-BE49-F238E27FC236}">
                <a16:creationId xmlns:a16="http://schemas.microsoft.com/office/drawing/2014/main" id="{2A40DABB-6B79-8F61-DF79-F6CC6E0A552B}"/>
              </a:ext>
            </a:extLst>
          </p:cNvPr>
          <p:cNvPicPr>
            <a:picLocks noChangeAspect="1"/>
          </p:cNvPicPr>
          <p:nvPr/>
        </p:nvPicPr>
        <p:blipFill rotWithShape="1">
          <a:blip r:embed="rId12" cstate="screen">
            <a:extLst>
              <a:ext uri="{BEBA8EAE-BF5A-486C-A8C5-ECC9F3942E4B}">
                <a14:imgProps xmlns:a14="http://schemas.microsoft.com/office/drawing/2010/main">
                  <a14:imgLayer r:embed="rId13">
                    <a14:imgEffect>
                      <a14:saturation sat="0"/>
                    </a14:imgEffect>
                  </a14:imgLayer>
                </a14:imgProps>
              </a:ext>
              <a:ext uri="{28A0092B-C50C-407E-A947-70E740481C1C}">
                <a14:useLocalDpi xmlns:a14="http://schemas.microsoft.com/office/drawing/2010/main"/>
              </a:ext>
            </a:extLst>
          </a:blip>
          <a:srcRect/>
          <a:stretch/>
        </p:blipFill>
        <p:spPr>
          <a:xfrm>
            <a:off x="7575823" y="1166385"/>
            <a:ext cx="1255942" cy="148157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5" name="Picture 11">
            <a:extLst>
              <a:ext uri="{FF2B5EF4-FFF2-40B4-BE49-F238E27FC236}">
                <a16:creationId xmlns:a16="http://schemas.microsoft.com/office/drawing/2014/main" id="{8D0193C5-96A2-1459-DB5A-0E165C33FFEF}"/>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7627717" y="1259782"/>
            <a:ext cx="1151682" cy="1336250"/>
          </a:xfrm>
          <a:prstGeom prst="rect">
            <a:avLst/>
          </a:prstGeom>
        </p:spPr>
      </p:pic>
      <p:pic>
        <p:nvPicPr>
          <p:cNvPr id="3" name="Picture 5">
            <a:extLst>
              <a:ext uri="{FF2B5EF4-FFF2-40B4-BE49-F238E27FC236}">
                <a16:creationId xmlns:a16="http://schemas.microsoft.com/office/drawing/2014/main" id="{47EE9281-B190-0101-1457-F6E16D5F3B17}"/>
              </a:ext>
            </a:extLst>
          </p:cNvPr>
          <p:cNvPicPr>
            <a:picLocks noChangeAspect="1"/>
          </p:cNvPicPr>
          <p:nvPr/>
        </p:nvPicPr>
        <p:blipFill>
          <a:blip r:embed="rId15"/>
          <a:stretch>
            <a:fillRect/>
          </a:stretch>
        </p:blipFill>
        <p:spPr>
          <a:xfrm>
            <a:off x="1215189" y="4673679"/>
            <a:ext cx="7435515" cy="458379"/>
          </a:xfrm>
          <a:prstGeom prst="rect">
            <a:avLst/>
          </a:prstGeom>
        </p:spPr>
      </p:pic>
    </p:spTree>
    <p:extLst>
      <p:ext uri="{BB962C8B-B14F-4D97-AF65-F5344CB8AC3E}">
        <p14:creationId xmlns:p14="http://schemas.microsoft.com/office/powerpoint/2010/main" val="38597257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1">
            <a:extLst>
              <a:ext uri="{FF2B5EF4-FFF2-40B4-BE49-F238E27FC236}">
                <a16:creationId xmlns:a16="http://schemas.microsoft.com/office/drawing/2014/main" id="{9D8D6377-7BEB-495B-9C8D-FDAFEC8A08EB}"/>
              </a:ext>
            </a:extLst>
          </p:cNvPr>
          <p:cNvSpPr txBox="1">
            <a:spLocks/>
          </p:cNvSpPr>
          <p:nvPr/>
        </p:nvSpPr>
        <p:spPr>
          <a:xfrm>
            <a:off x="628650" y="56006"/>
            <a:ext cx="788670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de-DE" sz="3300" b="1">
                <a:solidFill>
                  <a:srgbClr val="000000"/>
                </a:solidFill>
                <a:latin typeface="Arial"/>
                <a:cs typeface="Arial"/>
              </a:rPr>
              <a:t>Allgemeine Idee</a:t>
            </a:r>
            <a:endParaRPr lang="en-US" altLang="de-DE" sz="3300" b="1">
              <a:solidFill>
                <a:srgbClr val="000000"/>
              </a:solidFill>
              <a:latin typeface="Arial" panose="020B0604020202020204" pitchFamily="34" charset="0"/>
              <a:cs typeface="Arial" panose="020B0604020202020204" pitchFamily="34" charset="0"/>
            </a:endParaRPr>
          </a:p>
        </p:txBody>
      </p:sp>
      <p:pic>
        <p:nvPicPr>
          <p:cNvPr id="9" name="Picture 2">
            <a:extLst>
              <a:ext uri="{FF2B5EF4-FFF2-40B4-BE49-F238E27FC236}">
                <a16:creationId xmlns:a16="http://schemas.microsoft.com/office/drawing/2014/main" id="{7D2E1142-4CFB-44AD-814B-C6C486DF4D07}"/>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156804" y="228035"/>
            <a:ext cx="732275" cy="7425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8">
            <a:extLst>
              <a:ext uri="{FF2B5EF4-FFF2-40B4-BE49-F238E27FC236}">
                <a16:creationId xmlns:a16="http://schemas.microsoft.com/office/drawing/2014/main" id="{4501AFC4-B8F1-5970-2EED-6CF5C75D76D5}"/>
              </a:ext>
            </a:extLst>
          </p:cNvPr>
          <p:cNvPicPr>
            <a:picLocks noGrp="1" noChangeAspect="1"/>
          </p:cNvPicPr>
          <p:nvPr>
            <p:ph idx="1"/>
          </p:nvPr>
        </p:nvPicPr>
        <p:blipFill>
          <a:blip r:embed="rId4" cstate="screen">
            <a:extLst>
              <a:ext uri="{28A0092B-C50C-407E-A947-70E740481C1C}">
                <a14:useLocalDpi xmlns:a14="http://schemas.microsoft.com/office/drawing/2010/main"/>
              </a:ext>
            </a:extLst>
          </a:blip>
          <a:stretch>
            <a:fillRect/>
          </a:stretch>
        </p:blipFill>
        <p:spPr>
          <a:xfrm>
            <a:off x="1337639" y="931557"/>
            <a:ext cx="6733986" cy="3781100"/>
          </a:xfrm>
        </p:spPr>
      </p:pic>
      <p:pic>
        <p:nvPicPr>
          <p:cNvPr id="2" name="Picture 5">
            <a:extLst>
              <a:ext uri="{FF2B5EF4-FFF2-40B4-BE49-F238E27FC236}">
                <a16:creationId xmlns:a16="http://schemas.microsoft.com/office/drawing/2014/main" id="{F401416D-5EBA-3469-5D46-84149C964D6F}"/>
              </a:ext>
            </a:extLst>
          </p:cNvPr>
          <p:cNvPicPr>
            <a:picLocks noChangeAspect="1"/>
          </p:cNvPicPr>
          <p:nvPr/>
        </p:nvPicPr>
        <p:blipFill>
          <a:blip r:embed="rId5"/>
          <a:stretch>
            <a:fillRect/>
          </a:stretch>
        </p:blipFill>
        <p:spPr>
          <a:xfrm>
            <a:off x="1215189" y="4673679"/>
            <a:ext cx="7435515" cy="458379"/>
          </a:xfrm>
          <a:prstGeom prst="rect">
            <a:avLst/>
          </a:prstGeom>
        </p:spPr>
      </p:pic>
    </p:spTree>
    <p:extLst>
      <p:ext uri="{BB962C8B-B14F-4D97-AF65-F5344CB8AC3E}">
        <p14:creationId xmlns:p14="http://schemas.microsoft.com/office/powerpoint/2010/main" val="34639951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2ED6F618-B3C0-4C58-AA17-4702AE7DB069}"/>
              </a:ext>
            </a:extLst>
          </p:cNvPr>
          <p:cNvSpPr>
            <a:spLocks noGrp="1"/>
          </p:cNvSpPr>
          <p:nvPr>
            <p:ph idx="1"/>
          </p:nvPr>
        </p:nvSpPr>
        <p:spPr>
          <a:xfrm>
            <a:off x="984891" y="1190936"/>
            <a:ext cx="8109488" cy="3818788"/>
          </a:xfrm>
        </p:spPr>
        <p:txBody>
          <a:bodyPr vert="horz" lIns="68580" tIns="34290" rIns="68580" bIns="34290" rtlCol="0" anchor="t">
            <a:normAutofit fontScale="47500" lnSpcReduction="20000"/>
          </a:bodyPr>
          <a:lstStyle/>
          <a:p>
            <a:pPr>
              <a:buNone/>
            </a:pPr>
            <a:r>
              <a:rPr lang="it-IT" b="1" dirty="0" err="1">
                <a:ea typeface="+mj-lt"/>
                <a:cs typeface="+mj-lt"/>
              </a:rPr>
              <a:t>Forschungsfragen</a:t>
            </a:r>
            <a:r>
              <a:rPr lang="it-IT" b="1" dirty="0">
                <a:ea typeface="+mj-lt"/>
                <a:cs typeface="+mj-lt"/>
              </a:rPr>
              <a:t> (1)</a:t>
            </a:r>
            <a:r>
              <a:rPr lang="it-IT" dirty="0">
                <a:ea typeface="+mj-lt"/>
                <a:cs typeface="+mj-lt"/>
              </a:rPr>
              <a:t>: </a:t>
            </a:r>
          </a:p>
          <a:p>
            <a:r>
              <a:rPr lang="de" b="1" dirty="0">
                <a:ea typeface="+mj-lt"/>
                <a:cs typeface="+mj-lt"/>
              </a:rPr>
              <a:t>Hauptfrage:</a:t>
            </a:r>
            <a:r>
              <a:rPr lang="de" dirty="0">
                <a:ea typeface="+mj-lt"/>
                <a:cs typeface="+mj-lt"/>
              </a:rPr>
              <a:t> </a:t>
            </a:r>
            <a:endParaRPr lang="en-US" dirty="0">
              <a:ea typeface="+mj-lt"/>
              <a:cs typeface="+mj-lt"/>
            </a:endParaRPr>
          </a:p>
          <a:p>
            <a:pPr lvl="1"/>
            <a:r>
              <a:rPr lang="de" sz="3400" dirty="0">
                <a:ea typeface="+mj-lt"/>
                <a:cs typeface="+mj-lt"/>
              </a:rPr>
              <a:t>Was ist umfassende inklusive künstlerische Bildung aus Sicht von Lehrpersonen, Stakeholdern sowie Betroffenen und wie kann diese durch Kooperationen gefördert werden? </a:t>
            </a:r>
            <a:r>
              <a:rPr lang="de" sz="2700" dirty="0">
                <a:ea typeface="+mj-lt"/>
                <a:cs typeface="+mj-lt"/>
              </a:rPr>
              <a:t> </a:t>
            </a:r>
            <a:endParaRPr lang="en-US" sz="2700" dirty="0">
              <a:ea typeface="+mj-lt"/>
              <a:cs typeface="+mj-lt"/>
            </a:endParaRPr>
          </a:p>
          <a:p>
            <a:pPr marL="457200" lvl="1" indent="0">
              <a:buNone/>
            </a:pPr>
            <a:endParaRPr lang="de" i="1" dirty="0">
              <a:ea typeface="+mj-lt"/>
              <a:cs typeface="+mj-lt"/>
            </a:endParaRPr>
          </a:p>
          <a:p>
            <a:r>
              <a:rPr lang="de" b="1" dirty="0">
                <a:ea typeface="+mj-lt"/>
                <a:cs typeface="+mj-lt"/>
              </a:rPr>
              <a:t>Unterfragen:</a:t>
            </a:r>
            <a:endParaRPr lang="de" dirty="0"/>
          </a:p>
          <a:p>
            <a:pPr lvl="1"/>
            <a:r>
              <a:rPr lang="de" sz="2900" dirty="0">
                <a:ea typeface="+mj-lt"/>
                <a:cs typeface="+mj-lt"/>
              </a:rPr>
              <a:t>Was sind Barrieren und förderliche Bedingungen für die Umsetzung inklusiver Kunstprojekte? </a:t>
            </a:r>
          </a:p>
          <a:p>
            <a:pPr lvl="1"/>
            <a:r>
              <a:rPr lang="de" sz="2900" dirty="0">
                <a:ea typeface="+mj-lt"/>
                <a:cs typeface="+mj-lt"/>
              </a:rPr>
              <a:t>Wo besteht Schulungsbedarf aller mitwirkenden Personengruppen?</a:t>
            </a:r>
          </a:p>
          <a:p>
            <a:pPr>
              <a:buNone/>
            </a:pPr>
            <a:endParaRPr lang="it-IT" dirty="0"/>
          </a:p>
          <a:p>
            <a:pPr>
              <a:buNone/>
            </a:pPr>
            <a:r>
              <a:rPr lang="it-IT" b="1" dirty="0" err="1">
                <a:ea typeface="+mj-lt"/>
                <a:cs typeface="+mj-lt"/>
              </a:rPr>
              <a:t>Forschungsmethoden</a:t>
            </a:r>
            <a:r>
              <a:rPr lang="it-IT" b="1" dirty="0">
                <a:ea typeface="+mj-lt"/>
                <a:cs typeface="+mj-lt"/>
              </a:rPr>
              <a:t> </a:t>
            </a:r>
            <a:r>
              <a:rPr lang="it-IT" dirty="0">
                <a:ea typeface="+mj-lt"/>
                <a:cs typeface="+mj-lt"/>
              </a:rPr>
              <a:t>(</a:t>
            </a:r>
            <a:r>
              <a:rPr lang="it-IT" dirty="0" err="1">
                <a:ea typeface="+mj-lt"/>
                <a:cs typeface="+mj-lt"/>
              </a:rPr>
              <a:t>März-Dezember</a:t>
            </a:r>
            <a:r>
              <a:rPr lang="it-IT" dirty="0">
                <a:ea typeface="+mj-lt"/>
                <a:cs typeface="+mj-lt"/>
              </a:rPr>
              <a:t> 2021): </a:t>
            </a:r>
            <a:r>
              <a:rPr lang="it-IT" b="1" dirty="0">
                <a:ea typeface="+mj-lt"/>
                <a:cs typeface="+mj-lt"/>
              </a:rPr>
              <a:t>Mixed-Methods-Design</a:t>
            </a:r>
          </a:p>
          <a:p>
            <a:r>
              <a:rPr lang="it-IT" sz="2900" dirty="0">
                <a:ea typeface="+mj-lt"/>
                <a:cs typeface="+mj-lt"/>
              </a:rPr>
              <a:t>Online </a:t>
            </a:r>
            <a:r>
              <a:rPr lang="it-IT" sz="2900" dirty="0" err="1">
                <a:ea typeface="+mj-lt"/>
                <a:cs typeface="+mj-lt"/>
              </a:rPr>
              <a:t>Fragebogen</a:t>
            </a:r>
            <a:r>
              <a:rPr lang="it-IT" sz="2900" dirty="0">
                <a:ea typeface="+mj-lt"/>
                <a:cs typeface="+mj-lt"/>
              </a:rPr>
              <a:t> (n= 113).</a:t>
            </a:r>
          </a:p>
          <a:p>
            <a:r>
              <a:rPr lang="it-IT" sz="2900" dirty="0">
                <a:ea typeface="+mj-lt"/>
                <a:cs typeface="+mj-lt"/>
              </a:rPr>
              <a:t>Expert*</a:t>
            </a:r>
            <a:r>
              <a:rPr lang="it-IT" sz="2900" dirty="0" err="1">
                <a:ea typeface="+mj-lt"/>
                <a:cs typeface="+mj-lt"/>
              </a:rPr>
              <a:t>innen</a:t>
            </a:r>
            <a:r>
              <a:rPr lang="it-IT" sz="2900" dirty="0">
                <a:ea typeface="+mj-lt"/>
                <a:cs typeface="+mj-lt"/>
              </a:rPr>
              <a:t>-Interviews (n= 17).</a:t>
            </a:r>
            <a:endParaRPr lang="it-IT" sz="2900" dirty="0">
              <a:ea typeface="Roboto Condensed"/>
            </a:endParaRPr>
          </a:p>
          <a:p>
            <a:r>
              <a:rPr lang="it-IT" sz="2900" dirty="0" err="1">
                <a:ea typeface="+mj-lt"/>
                <a:cs typeface="+mj-lt"/>
              </a:rPr>
              <a:t>Fokusgruppen</a:t>
            </a:r>
            <a:r>
              <a:rPr lang="it-IT" sz="2900" dirty="0">
                <a:ea typeface="+mj-lt"/>
                <a:cs typeface="+mj-lt"/>
              </a:rPr>
              <a:t> (3 Termine/ n= 21).</a:t>
            </a:r>
          </a:p>
          <a:p>
            <a:r>
              <a:rPr lang="it-IT" sz="2900" dirty="0" err="1">
                <a:ea typeface="+mj-lt"/>
                <a:cs typeface="+mj-lt"/>
              </a:rPr>
              <a:t>Museumsbesuche</a:t>
            </a:r>
            <a:r>
              <a:rPr lang="it-IT" sz="2900" dirty="0">
                <a:ea typeface="+mj-lt"/>
                <a:cs typeface="+mj-lt"/>
              </a:rPr>
              <a:t> </a:t>
            </a:r>
            <a:r>
              <a:rPr lang="en-US" sz="2900" dirty="0">
                <a:ea typeface="+mj-lt"/>
                <a:cs typeface="+mj-lt"/>
              </a:rPr>
              <a:t>(n= 47)</a:t>
            </a:r>
          </a:p>
          <a:p>
            <a:r>
              <a:rPr lang="it-IT" sz="2900" dirty="0" err="1">
                <a:ea typeface="+mj-lt"/>
                <a:cs typeface="+mj-lt"/>
              </a:rPr>
              <a:t>Fokusgruppen</a:t>
            </a:r>
            <a:r>
              <a:rPr lang="it-IT" sz="2900" dirty="0">
                <a:ea typeface="+mj-lt"/>
                <a:cs typeface="+mj-lt"/>
              </a:rPr>
              <a:t> (2 Termine/ n= 11).</a:t>
            </a:r>
          </a:p>
        </p:txBody>
      </p:sp>
      <p:sp>
        <p:nvSpPr>
          <p:cNvPr id="4" name="Titolo 1">
            <a:extLst>
              <a:ext uri="{FF2B5EF4-FFF2-40B4-BE49-F238E27FC236}">
                <a16:creationId xmlns:a16="http://schemas.microsoft.com/office/drawing/2014/main" id="{9D8D6377-7BEB-495B-9C8D-FDAFEC8A08EB}"/>
              </a:ext>
            </a:extLst>
          </p:cNvPr>
          <p:cNvSpPr txBox="1">
            <a:spLocks/>
          </p:cNvSpPr>
          <p:nvPr/>
        </p:nvSpPr>
        <p:spPr>
          <a:xfrm>
            <a:off x="628650" y="266917"/>
            <a:ext cx="788670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de-DE" sz="3300" b="1" dirty="0" err="1">
                <a:solidFill>
                  <a:srgbClr val="000000"/>
                </a:solidFill>
                <a:latin typeface="Arial"/>
                <a:cs typeface="Arial"/>
              </a:rPr>
              <a:t>INARTdis</a:t>
            </a:r>
            <a:r>
              <a:rPr lang="en-US" altLang="de-DE" sz="3300" b="1" dirty="0">
                <a:solidFill>
                  <a:srgbClr val="000000"/>
                </a:solidFill>
                <a:latin typeface="Arial"/>
                <a:cs typeface="Arial"/>
              </a:rPr>
              <a:t> </a:t>
            </a:r>
            <a:r>
              <a:rPr lang="en-US" altLang="de-DE" sz="3300" b="1" dirty="0" err="1">
                <a:solidFill>
                  <a:srgbClr val="000000"/>
                </a:solidFill>
                <a:latin typeface="Arial"/>
                <a:cs typeface="Arial"/>
              </a:rPr>
              <a:t>Projekt</a:t>
            </a:r>
            <a:r>
              <a:rPr lang="en-US" altLang="de-DE" sz="3300" b="1" dirty="0">
                <a:solidFill>
                  <a:srgbClr val="000000"/>
                </a:solidFill>
                <a:latin typeface="Arial"/>
                <a:cs typeface="Arial"/>
              </a:rPr>
              <a:t>: </a:t>
            </a:r>
            <a:r>
              <a:rPr lang="it-IT" sz="3300" b="1" dirty="0">
                <a:latin typeface="Roboto Condensed"/>
                <a:ea typeface="Roboto Condensed"/>
                <a:cs typeface="Arial"/>
              </a:rPr>
              <a:t>Forschung</a:t>
            </a:r>
            <a:endParaRPr lang="it-IT" sz="3300" b="1" dirty="0">
              <a:solidFill>
                <a:srgbClr val="000000"/>
              </a:solidFill>
              <a:latin typeface="Arial" panose="020B0604020202020204" pitchFamily="34" charset="0"/>
              <a:cs typeface="Arial" panose="020B0604020202020204" pitchFamily="34" charset="0"/>
            </a:endParaRPr>
          </a:p>
        </p:txBody>
      </p:sp>
      <p:pic>
        <p:nvPicPr>
          <p:cNvPr id="7" name="Picture 2">
            <a:extLst>
              <a:ext uri="{FF2B5EF4-FFF2-40B4-BE49-F238E27FC236}">
                <a16:creationId xmlns:a16="http://schemas.microsoft.com/office/drawing/2014/main" id="{C115F261-2171-48E4-A9C6-8852516A71A5}"/>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156804" y="228035"/>
            <a:ext cx="732275" cy="7425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5">
            <a:extLst>
              <a:ext uri="{FF2B5EF4-FFF2-40B4-BE49-F238E27FC236}">
                <a16:creationId xmlns:a16="http://schemas.microsoft.com/office/drawing/2014/main" id="{B1B7F924-24F7-EEA0-9133-023840435BCA}"/>
              </a:ext>
            </a:extLst>
          </p:cNvPr>
          <p:cNvPicPr>
            <a:picLocks noChangeAspect="1"/>
          </p:cNvPicPr>
          <p:nvPr/>
        </p:nvPicPr>
        <p:blipFill>
          <a:blip r:embed="rId4"/>
          <a:stretch>
            <a:fillRect/>
          </a:stretch>
        </p:blipFill>
        <p:spPr>
          <a:xfrm>
            <a:off x="1215189" y="4673679"/>
            <a:ext cx="7435515" cy="458379"/>
          </a:xfrm>
          <a:prstGeom prst="rect">
            <a:avLst/>
          </a:prstGeom>
        </p:spPr>
      </p:pic>
    </p:spTree>
    <p:extLst>
      <p:ext uri="{BB962C8B-B14F-4D97-AF65-F5344CB8AC3E}">
        <p14:creationId xmlns:p14="http://schemas.microsoft.com/office/powerpoint/2010/main" val="12386774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44A7CF-1648-ACF6-2962-DE10E8D14482}"/>
              </a:ext>
            </a:extLst>
          </p:cNvPr>
          <p:cNvSpPr>
            <a:spLocks noGrp="1"/>
          </p:cNvSpPr>
          <p:nvPr>
            <p:ph type="title"/>
          </p:nvPr>
        </p:nvSpPr>
        <p:spPr>
          <a:xfrm>
            <a:off x="971600" y="205979"/>
            <a:ext cx="7920880" cy="857250"/>
          </a:xfrm>
        </p:spPr>
        <p:txBody>
          <a:bodyPr anchor="ctr">
            <a:normAutofit/>
          </a:bodyPr>
          <a:lstStyle/>
          <a:p>
            <a:r>
              <a:rPr lang="de-DE" sz="3300" b="1" dirty="0">
                <a:solidFill>
                  <a:srgbClr val="000000"/>
                </a:solidFill>
                <a:latin typeface="Arial"/>
                <a:ea typeface="+mj-ea"/>
                <a:cs typeface="Arial"/>
              </a:rPr>
              <a:t>Spezifische</a:t>
            </a:r>
            <a:r>
              <a:rPr lang="de-DE" dirty="0">
                <a:ea typeface="Roboto Condensed"/>
              </a:rPr>
              <a:t> </a:t>
            </a:r>
            <a:r>
              <a:rPr lang="de-DE" sz="3300" b="1" dirty="0">
                <a:solidFill>
                  <a:srgbClr val="000000"/>
                </a:solidFill>
                <a:latin typeface="Arial"/>
                <a:ea typeface="+mj-ea"/>
                <a:cs typeface="Arial"/>
              </a:rPr>
              <a:t>Ziele (1)</a:t>
            </a:r>
          </a:p>
        </p:txBody>
      </p:sp>
      <p:graphicFrame>
        <p:nvGraphicFramePr>
          <p:cNvPr id="5" name="Inhaltsplatzhalter 2">
            <a:extLst>
              <a:ext uri="{FF2B5EF4-FFF2-40B4-BE49-F238E27FC236}">
                <a16:creationId xmlns:a16="http://schemas.microsoft.com/office/drawing/2014/main" id="{F29D4AE2-7117-AB91-5D4F-423ED916C626}"/>
              </a:ext>
            </a:extLst>
          </p:cNvPr>
          <p:cNvGraphicFramePr>
            <a:graphicFrameLocks noGrp="1"/>
          </p:cNvGraphicFramePr>
          <p:nvPr>
            <p:ph idx="1"/>
            <p:extLst>
              <p:ext uri="{D42A27DB-BD31-4B8C-83A1-F6EECF244321}">
                <p14:modId xmlns:p14="http://schemas.microsoft.com/office/powerpoint/2010/main" val="1378356240"/>
              </p:ext>
            </p:extLst>
          </p:nvPr>
        </p:nvGraphicFramePr>
        <p:xfrm>
          <a:off x="971600" y="1200151"/>
          <a:ext cx="7920880" cy="33944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79" name="Picture 2">
            <a:extLst>
              <a:ext uri="{FF2B5EF4-FFF2-40B4-BE49-F238E27FC236}">
                <a16:creationId xmlns:a16="http://schemas.microsoft.com/office/drawing/2014/main" id="{052ED976-2FEB-C08B-15BA-CF52A7A66B6E}"/>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8149212" y="326545"/>
            <a:ext cx="732275" cy="7425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5">
            <a:extLst>
              <a:ext uri="{FF2B5EF4-FFF2-40B4-BE49-F238E27FC236}">
                <a16:creationId xmlns:a16="http://schemas.microsoft.com/office/drawing/2014/main" id="{AE0D8C3E-8B3C-51C5-49BD-FCEC4644DA89}"/>
              </a:ext>
            </a:extLst>
          </p:cNvPr>
          <p:cNvPicPr>
            <a:picLocks noChangeAspect="1"/>
          </p:cNvPicPr>
          <p:nvPr/>
        </p:nvPicPr>
        <p:blipFill>
          <a:blip r:embed="rId9"/>
          <a:stretch>
            <a:fillRect/>
          </a:stretch>
        </p:blipFill>
        <p:spPr>
          <a:xfrm>
            <a:off x="1215189" y="4673679"/>
            <a:ext cx="7435515" cy="458379"/>
          </a:xfrm>
          <a:prstGeom prst="rect">
            <a:avLst/>
          </a:prstGeom>
        </p:spPr>
      </p:pic>
    </p:spTree>
    <p:extLst>
      <p:ext uri="{BB962C8B-B14F-4D97-AF65-F5344CB8AC3E}">
        <p14:creationId xmlns:p14="http://schemas.microsoft.com/office/powerpoint/2010/main" val="31515723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1">
            <a:extLst>
              <a:ext uri="{FF2B5EF4-FFF2-40B4-BE49-F238E27FC236}">
                <a16:creationId xmlns:a16="http://schemas.microsoft.com/office/drawing/2014/main" id="{9D8D6377-7BEB-495B-9C8D-FDAFEC8A08EB}"/>
              </a:ext>
            </a:extLst>
          </p:cNvPr>
          <p:cNvSpPr txBox="1">
            <a:spLocks/>
          </p:cNvSpPr>
          <p:nvPr/>
        </p:nvSpPr>
        <p:spPr>
          <a:xfrm>
            <a:off x="628650" y="266917"/>
            <a:ext cx="788670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de-DE" sz="3300" b="1" err="1">
                <a:solidFill>
                  <a:srgbClr val="000000"/>
                </a:solidFill>
                <a:latin typeface="Arial" panose="020B0604020202020204" pitchFamily="34" charset="0"/>
                <a:cs typeface="Arial" panose="020B0604020202020204" pitchFamily="34" charset="0"/>
              </a:rPr>
              <a:t>INARTdis</a:t>
            </a:r>
            <a:r>
              <a:rPr lang="en-US" altLang="de-DE" sz="3300" b="1">
                <a:solidFill>
                  <a:srgbClr val="000000"/>
                </a:solidFill>
                <a:latin typeface="Arial" panose="020B0604020202020204" pitchFamily="34" charset="0"/>
                <a:cs typeface="Arial" panose="020B0604020202020204" pitchFamily="34" charset="0"/>
              </a:rPr>
              <a:t> </a:t>
            </a:r>
            <a:r>
              <a:rPr lang="en-US" altLang="de-DE" sz="3300" b="1" err="1">
                <a:solidFill>
                  <a:srgbClr val="000000"/>
                </a:solidFill>
                <a:latin typeface="Arial" panose="020B0604020202020204" pitchFamily="34" charset="0"/>
                <a:cs typeface="Arial" panose="020B0604020202020204" pitchFamily="34" charset="0"/>
              </a:rPr>
              <a:t>Projektverlauf</a:t>
            </a:r>
            <a:endParaRPr lang="it-IT" sz="3300" b="1">
              <a:solidFill>
                <a:srgbClr val="000000"/>
              </a:solidFill>
              <a:latin typeface="Arial" panose="020B0604020202020204" pitchFamily="34" charset="0"/>
              <a:cs typeface="Arial" panose="020B0604020202020204" pitchFamily="34" charset="0"/>
            </a:endParaRPr>
          </a:p>
        </p:txBody>
      </p:sp>
      <p:pic>
        <p:nvPicPr>
          <p:cNvPr id="24" name="Picture 2">
            <a:extLst>
              <a:ext uri="{FF2B5EF4-FFF2-40B4-BE49-F238E27FC236}">
                <a16:creationId xmlns:a16="http://schemas.microsoft.com/office/drawing/2014/main" id="{6168D894-6E2C-4D5B-AAB6-6BD0AF34DB16}"/>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156804" y="228035"/>
            <a:ext cx="732275" cy="7425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8">
            <a:extLst>
              <a:ext uri="{FF2B5EF4-FFF2-40B4-BE49-F238E27FC236}">
                <a16:creationId xmlns:a16="http://schemas.microsoft.com/office/drawing/2014/main" id="{965DEAAA-7C14-D8FE-2769-346CF1D7F1A0}"/>
              </a:ext>
            </a:extLst>
          </p:cNvPr>
          <p:cNvPicPr>
            <a:picLocks noGrp="1" noChangeAspect="1"/>
          </p:cNvPicPr>
          <p:nvPr>
            <p:ph idx="1"/>
          </p:nvPr>
        </p:nvPicPr>
        <p:blipFill>
          <a:blip r:embed="rId4"/>
          <a:stretch>
            <a:fillRect/>
          </a:stretch>
        </p:blipFill>
        <p:spPr>
          <a:xfrm>
            <a:off x="1025236" y="1283947"/>
            <a:ext cx="8061614" cy="3298884"/>
          </a:xfrm>
        </p:spPr>
      </p:pic>
      <p:sp>
        <p:nvSpPr>
          <p:cNvPr id="17" name="Rectangle 8">
            <a:extLst>
              <a:ext uri="{FF2B5EF4-FFF2-40B4-BE49-F238E27FC236}">
                <a16:creationId xmlns:a16="http://schemas.microsoft.com/office/drawing/2014/main" id="{6F2B9ACA-2674-CD66-37E0-493B5B5ECC24}"/>
              </a:ext>
            </a:extLst>
          </p:cNvPr>
          <p:cNvSpPr/>
          <p:nvPr/>
        </p:nvSpPr>
        <p:spPr>
          <a:xfrm>
            <a:off x="6165273" y="1611588"/>
            <a:ext cx="2921577" cy="1564983"/>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2" name="Picture 5">
            <a:extLst>
              <a:ext uri="{FF2B5EF4-FFF2-40B4-BE49-F238E27FC236}">
                <a16:creationId xmlns:a16="http://schemas.microsoft.com/office/drawing/2014/main" id="{71FBF13F-07BC-5495-A3E1-31402CC9FBE5}"/>
              </a:ext>
            </a:extLst>
          </p:cNvPr>
          <p:cNvPicPr>
            <a:picLocks noChangeAspect="1"/>
          </p:cNvPicPr>
          <p:nvPr/>
        </p:nvPicPr>
        <p:blipFill>
          <a:blip r:embed="rId5"/>
          <a:stretch>
            <a:fillRect/>
          </a:stretch>
        </p:blipFill>
        <p:spPr>
          <a:xfrm>
            <a:off x="1215189" y="4673679"/>
            <a:ext cx="7435515" cy="458379"/>
          </a:xfrm>
          <a:prstGeom prst="rect">
            <a:avLst/>
          </a:prstGeom>
        </p:spPr>
      </p:pic>
    </p:spTree>
    <p:extLst>
      <p:ext uri="{BB962C8B-B14F-4D97-AF65-F5344CB8AC3E}">
        <p14:creationId xmlns:p14="http://schemas.microsoft.com/office/powerpoint/2010/main" val="3926302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2ED6F618-B3C0-4C58-AA17-4702AE7DB069}"/>
              </a:ext>
            </a:extLst>
          </p:cNvPr>
          <p:cNvSpPr>
            <a:spLocks noGrp="1"/>
          </p:cNvSpPr>
          <p:nvPr>
            <p:ph idx="1"/>
          </p:nvPr>
        </p:nvSpPr>
        <p:spPr>
          <a:xfrm>
            <a:off x="971600" y="1441840"/>
            <a:ext cx="7331983" cy="3280515"/>
          </a:xfrm>
        </p:spPr>
        <p:txBody>
          <a:bodyPr vert="horz" lIns="68580" tIns="34290" rIns="68580" bIns="34290" rtlCol="0" anchor="t">
            <a:normAutofit fontScale="55000" lnSpcReduction="20000"/>
          </a:bodyPr>
          <a:lstStyle/>
          <a:p>
            <a:pPr>
              <a:buFont typeface="Arial"/>
              <a:buChar char="•"/>
            </a:pPr>
            <a:r>
              <a:rPr lang="it-IT" sz="2800" b="1" dirty="0" err="1">
                <a:ea typeface="+mj-lt"/>
                <a:cs typeface="+mj-lt"/>
              </a:rPr>
              <a:t>Forschungsfragen</a:t>
            </a:r>
            <a:r>
              <a:rPr lang="it-IT" sz="2800" b="1" dirty="0">
                <a:ea typeface="+mj-lt"/>
                <a:cs typeface="+mj-lt"/>
              </a:rPr>
              <a:t> (1)</a:t>
            </a:r>
            <a:r>
              <a:rPr lang="it-IT" sz="2800" dirty="0">
                <a:ea typeface="+mj-lt"/>
                <a:cs typeface="+mj-lt"/>
              </a:rPr>
              <a:t>: </a:t>
            </a:r>
            <a:endParaRPr lang="en-US" sz="2800" dirty="0">
              <a:ea typeface="+mj-lt"/>
              <a:cs typeface="+mj-lt"/>
            </a:endParaRPr>
          </a:p>
          <a:p>
            <a:pPr marL="457200" lvl="1" indent="0">
              <a:buNone/>
            </a:pPr>
            <a:r>
              <a:rPr lang="de" dirty="0">
                <a:ea typeface="+mj-lt"/>
                <a:cs typeface="+mj-lt"/>
              </a:rPr>
              <a:t>Was ist umfassende inklusive künstlerische Bildung aus Sicht von Lehrpersonen, Stakeholdern sowie Betroffenen und wie kann diese durch Kooperationen gefördert werden? </a:t>
            </a:r>
            <a:endParaRPr lang="en-US" dirty="0">
              <a:ea typeface="+mj-lt"/>
              <a:cs typeface="+mj-lt"/>
            </a:endParaRPr>
          </a:p>
          <a:p>
            <a:pPr marL="1028700" lvl="1">
              <a:buFont typeface="Arial"/>
              <a:buChar char="–"/>
            </a:pPr>
            <a:r>
              <a:rPr lang="it-IT" dirty="0" err="1">
                <a:ea typeface="+mj-lt"/>
                <a:cs typeface="+mj-lt"/>
              </a:rPr>
              <a:t>Was</a:t>
            </a:r>
            <a:r>
              <a:rPr lang="it-IT" dirty="0">
                <a:ea typeface="+mj-lt"/>
                <a:cs typeface="+mj-lt"/>
              </a:rPr>
              <a:t> </a:t>
            </a:r>
            <a:r>
              <a:rPr lang="it-IT" dirty="0" err="1">
                <a:ea typeface="+mj-lt"/>
                <a:cs typeface="+mj-lt"/>
              </a:rPr>
              <a:t>sind</a:t>
            </a:r>
            <a:r>
              <a:rPr lang="it-IT" dirty="0">
                <a:ea typeface="+mj-lt"/>
                <a:cs typeface="+mj-lt"/>
              </a:rPr>
              <a:t> </a:t>
            </a:r>
            <a:r>
              <a:rPr lang="it-IT" dirty="0" err="1">
                <a:ea typeface="+mj-lt"/>
                <a:cs typeface="+mj-lt"/>
              </a:rPr>
              <a:t>Barrieren</a:t>
            </a:r>
            <a:r>
              <a:rPr lang="it-IT" dirty="0">
                <a:ea typeface="+mj-lt"/>
                <a:cs typeface="+mj-lt"/>
              </a:rPr>
              <a:t> und </a:t>
            </a:r>
            <a:r>
              <a:rPr lang="it-IT" dirty="0" err="1">
                <a:ea typeface="+mj-lt"/>
                <a:cs typeface="+mj-lt"/>
              </a:rPr>
              <a:t>förderliche</a:t>
            </a:r>
            <a:r>
              <a:rPr lang="it-IT" dirty="0">
                <a:ea typeface="+mj-lt"/>
                <a:cs typeface="+mj-lt"/>
              </a:rPr>
              <a:t> </a:t>
            </a:r>
            <a:r>
              <a:rPr lang="it-IT" dirty="0" err="1">
                <a:ea typeface="+mj-lt"/>
                <a:cs typeface="+mj-lt"/>
              </a:rPr>
              <a:t>Bedingungen</a:t>
            </a:r>
            <a:r>
              <a:rPr lang="it-IT" dirty="0">
                <a:ea typeface="+mj-lt"/>
                <a:cs typeface="+mj-lt"/>
              </a:rPr>
              <a:t> für die </a:t>
            </a:r>
            <a:r>
              <a:rPr lang="it-IT" dirty="0" err="1">
                <a:ea typeface="+mj-lt"/>
                <a:cs typeface="+mj-lt"/>
              </a:rPr>
              <a:t>Umsetzung</a:t>
            </a:r>
            <a:r>
              <a:rPr lang="it-IT" dirty="0">
                <a:ea typeface="+mj-lt"/>
                <a:cs typeface="+mj-lt"/>
              </a:rPr>
              <a:t> </a:t>
            </a:r>
            <a:r>
              <a:rPr lang="it-IT" dirty="0" err="1">
                <a:ea typeface="+mj-lt"/>
                <a:cs typeface="+mj-lt"/>
              </a:rPr>
              <a:t>inklusiver</a:t>
            </a:r>
            <a:r>
              <a:rPr lang="it-IT" dirty="0">
                <a:ea typeface="+mj-lt"/>
                <a:cs typeface="+mj-lt"/>
              </a:rPr>
              <a:t> </a:t>
            </a:r>
            <a:r>
              <a:rPr lang="it-IT" dirty="0" err="1">
                <a:ea typeface="+mj-lt"/>
                <a:cs typeface="+mj-lt"/>
              </a:rPr>
              <a:t>Kunstprojekte</a:t>
            </a:r>
            <a:r>
              <a:rPr lang="it-IT" dirty="0">
                <a:ea typeface="+mj-lt"/>
                <a:cs typeface="+mj-lt"/>
              </a:rPr>
              <a:t>?</a:t>
            </a:r>
            <a:endParaRPr lang="de-DE" dirty="0">
              <a:ea typeface="+mj-lt"/>
              <a:cs typeface="+mj-lt"/>
            </a:endParaRPr>
          </a:p>
          <a:p>
            <a:pPr marL="1028700" lvl="1">
              <a:buFont typeface="Arial"/>
              <a:buChar char="–"/>
            </a:pPr>
            <a:r>
              <a:rPr lang="de-DE" dirty="0">
                <a:ea typeface="+mj-lt"/>
                <a:cs typeface="+mj-lt"/>
              </a:rPr>
              <a:t>Wo besteht Schulungsbedarf aller mitwirkenden Personengruppen? </a:t>
            </a:r>
          </a:p>
          <a:p>
            <a:pPr>
              <a:buFont typeface="Arial"/>
              <a:buChar char="•"/>
            </a:pPr>
            <a:endParaRPr lang="de-DE" sz="2800" dirty="0">
              <a:ea typeface="+mj-lt"/>
              <a:cs typeface="+mj-lt"/>
            </a:endParaRPr>
          </a:p>
          <a:p>
            <a:pPr>
              <a:buFont typeface="Arial"/>
              <a:buChar char="•"/>
            </a:pPr>
            <a:r>
              <a:rPr lang="it-IT" sz="2800" b="1" dirty="0" err="1">
                <a:ea typeface="+mj-lt"/>
                <a:cs typeface="+mj-lt"/>
              </a:rPr>
              <a:t>Forschungsmethoden</a:t>
            </a:r>
            <a:r>
              <a:rPr lang="it-IT" sz="2800" b="1" dirty="0">
                <a:ea typeface="+mj-lt"/>
                <a:cs typeface="+mj-lt"/>
              </a:rPr>
              <a:t> </a:t>
            </a:r>
            <a:r>
              <a:rPr lang="it-IT" sz="2800" dirty="0">
                <a:ea typeface="+mj-lt"/>
                <a:cs typeface="+mj-lt"/>
              </a:rPr>
              <a:t>(</a:t>
            </a:r>
            <a:r>
              <a:rPr lang="it-IT" sz="2800" dirty="0" err="1">
                <a:ea typeface="+mj-lt"/>
                <a:cs typeface="+mj-lt"/>
              </a:rPr>
              <a:t>März</a:t>
            </a:r>
            <a:r>
              <a:rPr lang="it-IT" sz="2800" dirty="0">
                <a:ea typeface="+mj-lt"/>
                <a:cs typeface="+mj-lt"/>
              </a:rPr>
              <a:t> - </a:t>
            </a:r>
            <a:r>
              <a:rPr lang="it-IT" sz="2800" dirty="0" err="1">
                <a:ea typeface="+mj-lt"/>
                <a:cs typeface="+mj-lt"/>
              </a:rPr>
              <a:t>Dezember</a:t>
            </a:r>
            <a:r>
              <a:rPr lang="it-IT" sz="2800" dirty="0">
                <a:ea typeface="+mj-lt"/>
                <a:cs typeface="+mj-lt"/>
              </a:rPr>
              <a:t> 2021)</a:t>
            </a:r>
            <a:endParaRPr lang="en-US" sz="2800" dirty="0">
              <a:ea typeface="+mj-lt"/>
              <a:cs typeface="+mj-lt"/>
            </a:endParaRPr>
          </a:p>
          <a:p>
            <a:pPr marL="1028700" lvl="1">
              <a:buFont typeface="Arial"/>
              <a:buChar char="–"/>
            </a:pPr>
            <a:r>
              <a:rPr lang="it-IT" b="1" dirty="0" err="1">
                <a:solidFill>
                  <a:srgbClr val="FF0000"/>
                </a:solidFill>
                <a:ea typeface="+mj-lt"/>
                <a:cs typeface="+mj-lt"/>
              </a:rPr>
              <a:t>Quantitativer</a:t>
            </a:r>
            <a:r>
              <a:rPr lang="it-IT" b="1" dirty="0">
                <a:solidFill>
                  <a:srgbClr val="FF0000"/>
                </a:solidFill>
                <a:ea typeface="+mj-lt"/>
                <a:cs typeface="+mj-lt"/>
              </a:rPr>
              <a:t> Online-</a:t>
            </a:r>
            <a:r>
              <a:rPr lang="it-IT" b="1" dirty="0" err="1">
                <a:solidFill>
                  <a:srgbClr val="FF0000"/>
                </a:solidFill>
                <a:ea typeface="+mj-lt"/>
                <a:cs typeface="+mj-lt"/>
              </a:rPr>
              <a:t>Fragebogen</a:t>
            </a:r>
            <a:r>
              <a:rPr lang="it-IT" b="1" dirty="0">
                <a:solidFill>
                  <a:srgbClr val="FF0000"/>
                </a:solidFill>
                <a:ea typeface="+mj-lt"/>
                <a:cs typeface="+mj-lt"/>
              </a:rPr>
              <a:t> (n= 113).</a:t>
            </a:r>
            <a:endParaRPr lang="en-US" b="1" dirty="0">
              <a:solidFill>
                <a:srgbClr val="FF0000"/>
              </a:solidFill>
              <a:ea typeface="+mj-lt"/>
              <a:cs typeface="+mj-lt"/>
            </a:endParaRPr>
          </a:p>
          <a:p>
            <a:pPr marL="1028700" lvl="1">
              <a:buFont typeface="Arial"/>
              <a:buChar char="–"/>
            </a:pPr>
            <a:r>
              <a:rPr lang="it-IT" b="1" dirty="0">
                <a:solidFill>
                  <a:srgbClr val="FF0000"/>
                </a:solidFill>
                <a:ea typeface="+mj-lt"/>
                <a:cs typeface="+mj-lt"/>
              </a:rPr>
              <a:t>Qualitative Evaluation der Expert*</a:t>
            </a:r>
            <a:r>
              <a:rPr lang="it-IT" b="1" dirty="0" err="1">
                <a:solidFill>
                  <a:srgbClr val="FF0000"/>
                </a:solidFill>
                <a:ea typeface="+mj-lt"/>
                <a:cs typeface="+mj-lt"/>
              </a:rPr>
              <a:t>inneninterviews</a:t>
            </a:r>
            <a:r>
              <a:rPr lang="it-IT" b="1" dirty="0">
                <a:solidFill>
                  <a:srgbClr val="FF0000"/>
                </a:solidFill>
                <a:ea typeface="+mj-lt"/>
                <a:cs typeface="+mj-lt"/>
              </a:rPr>
              <a:t> (n= 17).</a:t>
            </a:r>
          </a:p>
          <a:p>
            <a:pPr marL="1028700" lvl="1">
              <a:buFont typeface="Arial"/>
              <a:buChar char="–"/>
            </a:pPr>
            <a:r>
              <a:rPr lang="it-IT" b="1" dirty="0">
                <a:solidFill>
                  <a:srgbClr val="FF0000"/>
                </a:solidFill>
                <a:ea typeface="+mj-lt"/>
                <a:cs typeface="+mj-lt"/>
              </a:rPr>
              <a:t>Qualitative </a:t>
            </a:r>
            <a:r>
              <a:rPr lang="it-IT" b="1" dirty="0" err="1">
                <a:solidFill>
                  <a:srgbClr val="FF0000"/>
                </a:solidFill>
                <a:ea typeface="+mj-lt"/>
                <a:cs typeface="+mj-lt"/>
              </a:rPr>
              <a:t>Analyse</a:t>
            </a:r>
            <a:r>
              <a:rPr lang="it-IT" b="1" dirty="0">
                <a:solidFill>
                  <a:srgbClr val="FF0000"/>
                </a:solidFill>
                <a:ea typeface="+mj-lt"/>
                <a:cs typeface="+mj-lt"/>
              </a:rPr>
              <a:t> der </a:t>
            </a:r>
            <a:r>
              <a:rPr lang="it-IT" b="1" dirty="0" err="1">
                <a:solidFill>
                  <a:srgbClr val="FF0000"/>
                </a:solidFill>
                <a:ea typeface="+mj-lt"/>
                <a:cs typeface="+mj-lt"/>
              </a:rPr>
              <a:t>Fokusgruppendiskussion</a:t>
            </a:r>
            <a:r>
              <a:rPr lang="it-IT" b="1" dirty="0">
                <a:solidFill>
                  <a:srgbClr val="FF0000"/>
                </a:solidFill>
                <a:ea typeface="+mj-lt"/>
                <a:cs typeface="+mj-lt"/>
              </a:rPr>
              <a:t>  (3 </a:t>
            </a:r>
            <a:r>
              <a:rPr lang="it-IT" b="1" dirty="0" err="1">
                <a:solidFill>
                  <a:srgbClr val="FF0000"/>
                </a:solidFill>
                <a:ea typeface="+mj-lt"/>
                <a:cs typeface="+mj-lt"/>
              </a:rPr>
              <a:t>Gruppen</a:t>
            </a:r>
            <a:r>
              <a:rPr lang="it-IT" b="1" dirty="0">
                <a:solidFill>
                  <a:srgbClr val="FF0000"/>
                </a:solidFill>
                <a:ea typeface="+mj-lt"/>
                <a:cs typeface="+mj-lt"/>
              </a:rPr>
              <a:t>/ n= 21).</a:t>
            </a:r>
            <a:endParaRPr lang="en-US" b="1" dirty="0">
              <a:solidFill>
                <a:srgbClr val="FF0000"/>
              </a:solidFill>
              <a:ea typeface="+mj-lt"/>
              <a:cs typeface="+mj-lt"/>
            </a:endParaRPr>
          </a:p>
          <a:p>
            <a:pPr marL="1028700" lvl="1">
              <a:buFont typeface="Arial"/>
              <a:buChar char="–"/>
            </a:pPr>
            <a:r>
              <a:rPr lang="it-IT" dirty="0">
                <a:ea typeface="+mj-lt"/>
                <a:cs typeface="+mj-lt"/>
              </a:rPr>
              <a:t>Qualitative </a:t>
            </a:r>
            <a:r>
              <a:rPr lang="it-IT" dirty="0" err="1">
                <a:ea typeface="+mj-lt"/>
                <a:cs typeface="+mj-lt"/>
              </a:rPr>
              <a:t>Analyse</a:t>
            </a:r>
            <a:r>
              <a:rPr lang="it-IT" dirty="0">
                <a:ea typeface="+mj-lt"/>
                <a:cs typeface="+mj-lt"/>
              </a:rPr>
              <a:t> der </a:t>
            </a:r>
            <a:r>
              <a:rPr lang="it-IT" dirty="0" err="1">
                <a:ea typeface="+mj-lt"/>
                <a:cs typeface="+mj-lt"/>
              </a:rPr>
              <a:t>Museumsbesuche</a:t>
            </a:r>
            <a:r>
              <a:rPr lang="it-IT" dirty="0">
                <a:ea typeface="+mj-lt"/>
                <a:cs typeface="+mj-lt"/>
              </a:rPr>
              <a:t> </a:t>
            </a:r>
            <a:r>
              <a:rPr lang="en-US" dirty="0">
                <a:ea typeface="+mj-lt"/>
                <a:cs typeface="+mj-lt"/>
              </a:rPr>
              <a:t>(3 Gruppen/ n= 47)</a:t>
            </a:r>
            <a:endParaRPr lang="it-IT" dirty="0">
              <a:ea typeface="+mj-lt"/>
              <a:cs typeface="+mj-lt"/>
            </a:endParaRPr>
          </a:p>
          <a:p>
            <a:pPr marL="1028700" lvl="1">
              <a:buFont typeface="Arial"/>
              <a:buChar char="–"/>
            </a:pPr>
            <a:r>
              <a:rPr lang="it-IT" dirty="0" err="1">
                <a:ea typeface="+mj-lt"/>
                <a:cs typeface="+mj-lt"/>
              </a:rPr>
              <a:t>Qualititive</a:t>
            </a:r>
            <a:r>
              <a:rPr lang="it-IT" dirty="0">
                <a:ea typeface="+mj-lt"/>
                <a:cs typeface="+mj-lt"/>
              </a:rPr>
              <a:t> </a:t>
            </a:r>
            <a:r>
              <a:rPr lang="it-IT" dirty="0" err="1">
                <a:ea typeface="+mj-lt"/>
                <a:cs typeface="+mj-lt"/>
              </a:rPr>
              <a:t>Analyse</a:t>
            </a:r>
            <a:r>
              <a:rPr lang="it-IT" dirty="0">
                <a:ea typeface="+mj-lt"/>
                <a:cs typeface="+mj-lt"/>
              </a:rPr>
              <a:t> der </a:t>
            </a:r>
            <a:r>
              <a:rPr lang="it-IT" dirty="0" err="1">
                <a:ea typeface="+mj-lt"/>
                <a:cs typeface="+mj-lt"/>
              </a:rPr>
              <a:t>Fokusgruppen</a:t>
            </a:r>
            <a:r>
              <a:rPr lang="it-IT" dirty="0">
                <a:ea typeface="+mj-lt"/>
                <a:cs typeface="+mj-lt"/>
              </a:rPr>
              <a:t> (Museum) (2 </a:t>
            </a:r>
            <a:r>
              <a:rPr lang="it-IT" dirty="0" err="1">
                <a:ea typeface="+mj-lt"/>
                <a:cs typeface="+mj-lt"/>
              </a:rPr>
              <a:t>Gruppen</a:t>
            </a:r>
            <a:r>
              <a:rPr lang="it-IT" dirty="0">
                <a:ea typeface="+mj-lt"/>
                <a:cs typeface="+mj-lt"/>
              </a:rPr>
              <a:t>/ n=11)</a:t>
            </a:r>
            <a:endParaRPr lang="it-IT" dirty="0">
              <a:ea typeface="Roboto Condensed"/>
            </a:endParaRPr>
          </a:p>
          <a:p>
            <a:pPr>
              <a:buNone/>
            </a:pPr>
            <a:endParaRPr lang="it-IT" sz="2800" b="1" dirty="0">
              <a:ea typeface="+mj-lt"/>
              <a:cs typeface="+mj-lt"/>
            </a:endParaRPr>
          </a:p>
          <a:p>
            <a:pPr>
              <a:buNone/>
            </a:pPr>
            <a:endParaRPr lang="it-IT" sz="2800" dirty="0">
              <a:ea typeface="+mj-lt"/>
              <a:cs typeface="+mj-lt"/>
            </a:endParaRPr>
          </a:p>
        </p:txBody>
      </p:sp>
      <p:sp>
        <p:nvSpPr>
          <p:cNvPr id="4" name="Titolo 1">
            <a:extLst>
              <a:ext uri="{FF2B5EF4-FFF2-40B4-BE49-F238E27FC236}">
                <a16:creationId xmlns:a16="http://schemas.microsoft.com/office/drawing/2014/main" id="{9D8D6377-7BEB-495B-9C8D-FDAFEC8A08EB}"/>
              </a:ext>
            </a:extLst>
          </p:cNvPr>
          <p:cNvSpPr txBox="1">
            <a:spLocks/>
          </p:cNvSpPr>
          <p:nvPr/>
        </p:nvSpPr>
        <p:spPr>
          <a:xfrm>
            <a:off x="628650" y="266917"/>
            <a:ext cx="788670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de-DE" sz="3300" b="1" err="1">
                <a:solidFill>
                  <a:srgbClr val="000000"/>
                </a:solidFill>
                <a:latin typeface="Arial"/>
                <a:cs typeface="Arial"/>
              </a:rPr>
              <a:t>INARTdis</a:t>
            </a:r>
            <a:r>
              <a:rPr lang="en-US" altLang="de-DE" sz="3300" b="1">
                <a:solidFill>
                  <a:srgbClr val="000000"/>
                </a:solidFill>
                <a:latin typeface="Arial"/>
                <a:cs typeface="Arial"/>
              </a:rPr>
              <a:t> </a:t>
            </a:r>
            <a:r>
              <a:rPr lang="en-US" altLang="de-DE" sz="3300" b="1" err="1">
                <a:solidFill>
                  <a:srgbClr val="000000"/>
                </a:solidFill>
                <a:latin typeface="Arial"/>
                <a:cs typeface="Arial"/>
              </a:rPr>
              <a:t>Projekt</a:t>
            </a:r>
            <a:r>
              <a:rPr lang="en-US" altLang="de-DE" sz="3300" b="1">
                <a:solidFill>
                  <a:srgbClr val="000000"/>
                </a:solidFill>
                <a:latin typeface="Arial"/>
                <a:cs typeface="Arial"/>
              </a:rPr>
              <a:t>: </a:t>
            </a:r>
            <a:r>
              <a:rPr lang="it-IT" sz="3300" b="1">
                <a:latin typeface="Roboto Condensed"/>
                <a:ea typeface="Roboto Condensed"/>
                <a:cs typeface="Arial"/>
              </a:rPr>
              <a:t>Forschung</a:t>
            </a:r>
            <a:endParaRPr lang="it-IT" sz="3300" b="1">
              <a:solidFill>
                <a:srgbClr val="000000"/>
              </a:solidFill>
              <a:latin typeface="Arial" panose="020B0604020202020204" pitchFamily="34" charset="0"/>
              <a:cs typeface="Arial" panose="020B0604020202020204" pitchFamily="34" charset="0"/>
            </a:endParaRPr>
          </a:p>
        </p:txBody>
      </p:sp>
      <p:pic>
        <p:nvPicPr>
          <p:cNvPr id="7" name="Picture 2">
            <a:extLst>
              <a:ext uri="{FF2B5EF4-FFF2-40B4-BE49-F238E27FC236}">
                <a16:creationId xmlns:a16="http://schemas.microsoft.com/office/drawing/2014/main" id="{C115F261-2171-48E4-A9C6-8852516A71A5}"/>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156804" y="228035"/>
            <a:ext cx="732275" cy="7425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20D0FC7D-8253-79AC-124D-E55B3C52E3E6}"/>
              </a:ext>
            </a:extLst>
          </p:cNvPr>
          <p:cNvPicPr>
            <a:picLocks noChangeAspect="1"/>
          </p:cNvPicPr>
          <p:nvPr/>
        </p:nvPicPr>
        <p:blipFill>
          <a:blip r:embed="rId4"/>
          <a:stretch>
            <a:fillRect/>
          </a:stretch>
        </p:blipFill>
        <p:spPr>
          <a:xfrm>
            <a:off x="1215189" y="4673679"/>
            <a:ext cx="7435515" cy="458379"/>
          </a:xfrm>
          <a:prstGeom prst="rect">
            <a:avLst/>
          </a:prstGeom>
        </p:spPr>
      </p:pic>
    </p:spTree>
    <p:extLst>
      <p:ext uri="{BB962C8B-B14F-4D97-AF65-F5344CB8AC3E}">
        <p14:creationId xmlns:p14="http://schemas.microsoft.com/office/powerpoint/2010/main" val="42190940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2ED6F618-B3C0-4C58-AA17-4702AE7DB069}"/>
              </a:ext>
            </a:extLst>
          </p:cNvPr>
          <p:cNvSpPr>
            <a:spLocks noGrp="1"/>
          </p:cNvSpPr>
          <p:nvPr>
            <p:ph idx="1"/>
          </p:nvPr>
        </p:nvSpPr>
        <p:spPr>
          <a:xfrm>
            <a:off x="978245" y="1408613"/>
            <a:ext cx="8109488" cy="3280515"/>
          </a:xfrm>
        </p:spPr>
        <p:txBody>
          <a:bodyPr vert="horz" lIns="68580" tIns="34290" rIns="68580" bIns="34290" rtlCol="0" anchor="t">
            <a:normAutofit fontScale="55000" lnSpcReduction="20000"/>
          </a:bodyPr>
          <a:lstStyle/>
          <a:p>
            <a:pPr>
              <a:lnSpc>
                <a:spcPct val="120000"/>
              </a:lnSpc>
              <a:spcBef>
                <a:spcPts val="600"/>
              </a:spcBef>
              <a:buNone/>
            </a:pPr>
            <a:r>
              <a:rPr lang="it-IT" sz="3800" b="1" dirty="0">
                <a:ea typeface="+mj-lt"/>
                <a:cs typeface="+mj-lt"/>
              </a:rPr>
              <a:t>Quantitative </a:t>
            </a:r>
            <a:r>
              <a:rPr lang="it-IT" sz="3800" b="1" dirty="0" err="1">
                <a:ea typeface="+mj-lt"/>
                <a:cs typeface="+mj-lt"/>
              </a:rPr>
              <a:t>Erhebung</a:t>
            </a:r>
            <a:r>
              <a:rPr lang="it-IT" sz="3800" b="1" dirty="0">
                <a:ea typeface="+mj-lt"/>
                <a:cs typeface="+mj-lt"/>
              </a:rPr>
              <a:t> und </a:t>
            </a:r>
            <a:r>
              <a:rPr lang="it-IT" sz="3800" b="1" dirty="0" err="1">
                <a:ea typeface="+mj-lt"/>
                <a:cs typeface="+mj-lt"/>
              </a:rPr>
              <a:t>Auswertung</a:t>
            </a:r>
            <a:endParaRPr lang="it-IT" sz="3800" b="1" dirty="0">
              <a:ea typeface="+mj-lt"/>
              <a:cs typeface="+mj-lt"/>
            </a:endParaRPr>
          </a:p>
          <a:p>
            <a:pPr>
              <a:lnSpc>
                <a:spcPct val="120000"/>
              </a:lnSpc>
              <a:spcBef>
                <a:spcPts val="600"/>
              </a:spcBef>
              <a:buFont typeface="Wingdings" panose="05000000000000000000" pitchFamily="2" charset="2"/>
              <a:buChar char="§"/>
            </a:pPr>
            <a:r>
              <a:rPr lang="it-IT" dirty="0">
                <a:ea typeface="+mj-lt"/>
                <a:cs typeface="+mj-lt"/>
              </a:rPr>
              <a:t>Online-Survey (</a:t>
            </a:r>
            <a:r>
              <a:rPr lang="it-IT" dirty="0" err="1">
                <a:ea typeface="+mj-lt"/>
                <a:cs typeface="+mj-lt"/>
              </a:rPr>
              <a:t>Limesurvey</a:t>
            </a:r>
            <a:r>
              <a:rPr lang="it-IT" dirty="0">
                <a:ea typeface="+mj-lt"/>
                <a:cs typeface="+mj-lt"/>
              </a:rPr>
              <a:t>, MS Forms) </a:t>
            </a:r>
            <a:endParaRPr lang="en-US" dirty="0">
              <a:ea typeface="+mj-lt"/>
              <a:cs typeface="+mj-lt"/>
            </a:endParaRPr>
          </a:p>
          <a:p>
            <a:pPr>
              <a:lnSpc>
                <a:spcPct val="120000"/>
              </a:lnSpc>
              <a:spcBef>
                <a:spcPts val="600"/>
              </a:spcBef>
              <a:buFont typeface="Wingdings" panose="05000000000000000000" pitchFamily="2" charset="2"/>
              <a:buChar char="§"/>
            </a:pPr>
            <a:r>
              <a:rPr lang="it-IT" dirty="0" err="1">
                <a:ea typeface="+mj-lt"/>
                <a:cs typeface="+mj-lt"/>
              </a:rPr>
              <a:t>Offene</a:t>
            </a:r>
            <a:r>
              <a:rPr lang="it-IT" dirty="0">
                <a:ea typeface="+mj-lt"/>
                <a:cs typeface="+mj-lt"/>
              </a:rPr>
              <a:t> und </a:t>
            </a:r>
            <a:r>
              <a:rPr lang="it-IT" dirty="0" err="1">
                <a:ea typeface="+mj-lt"/>
                <a:cs typeface="+mj-lt"/>
              </a:rPr>
              <a:t>geschlossene</a:t>
            </a:r>
            <a:r>
              <a:rPr lang="it-IT" dirty="0">
                <a:ea typeface="+mj-lt"/>
                <a:cs typeface="+mj-lt"/>
              </a:rPr>
              <a:t> </a:t>
            </a:r>
            <a:r>
              <a:rPr lang="it-IT" dirty="0" err="1">
                <a:ea typeface="+mj-lt"/>
                <a:cs typeface="+mj-lt"/>
              </a:rPr>
              <a:t>Fragen</a:t>
            </a:r>
            <a:r>
              <a:rPr lang="it-IT" dirty="0">
                <a:ea typeface="+mj-lt"/>
                <a:cs typeface="+mj-lt"/>
              </a:rPr>
              <a:t> (</a:t>
            </a:r>
            <a:r>
              <a:rPr lang="it-IT" dirty="0" err="1">
                <a:ea typeface="+mj-lt"/>
                <a:cs typeface="+mj-lt"/>
              </a:rPr>
              <a:t>Gesamt</a:t>
            </a:r>
            <a:r>
              <a:rPr lang="it-IT" dirty="0">
                <a:ea typeface="+mj-lt"/>
                <a:cs typeface="+mj-lt"/>
              </a:rPr>
              <a:t> n= 388, </a:t>
            </a:r>
            <a:r>
              <a:rPr lang="it-IT" dirty="0" err="1">
                <a:ea typeface="+mj-lt"/>
                <a:cs typeface="+mj-lt"/>
              </a:rPr>
              <a:t>davon</a:t>
            </a:r>
            <a:r>
              <a:rPr lang="it-IT" dirty="0">
                <a:ea typeface="+mj-lt"/>
                <a:cs typeface="+mj-lt"/>
              </a:rPr>
              <a:t> Ö: n= 113)</a:t>
            </a:r>
          </a:p>
          <a:p>
            <a:pPr>
              <a:lnSpc>
                <a:spcPct val="120000"/>
              </a:lnSpc>
              <a:spcBef>
                <a:spcPts val="600"/>
              </a:spcBef>
              <a:buFont typeface="Wingdings" panose="05000000000000000000" pitchFamily="2" charset="2"/>
              <a:buChar char="§"/>
            </a:pPr>
            <a:r>
              <a:rPr lang="en-US" dirty="0">
                <a:ea typeface="+mj-lt"/>
                <a:cs typeface="+mj-lt"/>
              </a:rPr>
              <a:t>SPSS, </a:t>
            </a:r>
            <a:r>
              <a:rPr lang="en-US" dirty="0" err="1">
                <a:ea typeface="+mj-lt"/>
                <a:cs typeface="+mj-lt"/>
              </a:rPr>
              <a:t>deskriptiv</a:t>
            </a:r>
            <a:r>
              <a:rPr lang="en-US" dirty="0">
                <a:ea typeface="+mj-lt"/>
                <a:cs typeface="+mj-lt"/>
              </a:rPr>
              <a:t>, </a:t>
            </a:r>
            <a:r>
              <a:rPr lang="en-US" dirty="0" err="1">
                <a:ea typeface="+mj-lt"/>
                <a:cs typeface="+mj-lt"/>
              </a:rPr>
              <a:t>Kategorienbildung</a:t>
            </a:r>
            <a:endParaRPr lang="en-US" dirty="0">
              <a:ea typeface="+mj-lt"/>
              <a:cs typeface="+mj-lt"/>
            </a:endParaRPr>
          </a:p>
          <a:p>
            <a:pPr marL="0" indent="0">
              <a:lnSpc>
                <a:spcPct val="120000"/>
              </a:lnSpc>
              <a:spcBef>
                <a:spcPts val="600"/>
              </a:spcBef>
              <a:buNone/>
            </a:pPr>
            <a:endParaRPr lang="it-IT" b="1" dirty="0">
              <a:ea typeface="+mj-lt"/>
              <a:cs typeface="+mj-lt"/>
            </a:endParaRPr>
          </a:p>
          <a:p>
            <a:pPr marL="0" indent="0">
              <a:lnSpc>
                <a:spcPct val="120000"/>
              </a:lnSpc>
              <a:spcBef>
                <a:spcPts val="600"/>
              </a:spcBef>
              <a:buNone/>
            </a:pPr>
            <a:r>
              <a:rPr lang="it-IT" sz="3800" b="1" dirty="0" err="1">
                <a:ea typeface="+mj-lt"/>
                <a:cs typeface="+mj-lt"/>
              </a:rPr>
              <a:t>Qualititative</a:t>
            </a:r>
            <a:r>
              <a:rPr lang="it-IT" sz="3800" b="1" dirty="0">
                <a:ea typeface="+mj-lt"/>
                <a:cs typeface="+mj-lt"/>
              </a:rPr>
              <a:t> </a:t>
            </a:r>
            <a:r>
              <a:rPr lang="it-IT" sz="3800" b="1" dirty="0" err="1">
                <a:ea typeface="+mj-lt"/>
                <a:cs typeface="+mj-lt"/>
              </a:rPr>
              <a:t>Erhebung</a:t>
            </a:r>
            <a:r>
              <a:rPr lang="it-IT" sz="3800" b="1" dirty="0">
                <a:ea typeface="+mj-lt"/>
                <a:cs typeface="+mj-lt"/>
              </a:rPr>
              <a:t> und </a:t>
            </a:r>
            <a:r>
              <a:rPr lang="it-IT" sz="3800" b="1" dirty="0" err="1">
                <a:ea typeface="+mj-lt"/>
                <a:cs typeface="+mj-lt"/>
              </a:rPr>
              <a:t>Auswertung</a:t>
            </a:r>
            <a:endParaRPr lang="it-IT" sz="3800" dirty="0">
              <a:ea typeface="+mj-lt"/>
              <a:cs typeface="+mj-lt"/>
            </a:endParaRPr>
          </a:p>
          <a:p>
            <a:pPr marL="285750" lvl="1">
              <a:lnSpc>
                <a:spcPct val="120000"/>
              </a:lnSpc>
              <a:spcBef>
                <a:spcPts val="600"/>
              </a:spcBef>
              <a:buFont typeface="Wingdings" panose="05000000000000000000" pitchFamily="2" charset="2"/>
              <a:buChar char="§"/>
            </a:pPr>
            <a:r>
              <a:rPr lang="it-IT" sz="3100" dirty="0">
                <a:ea typeface="+mj-lt"/>
                <a:cs typeface="+mj-lt"/>
              </a:rPr>
              <a:t>Online: Expert*</a:t>
            </a:r>
            <a:r>
              <a:rPr lang="it-IT" sz="3100" dirty="0" err="1">
                <a:ea typeface="+mj-lt"/>
                <a:cs typeface="+mj-lt"/>
              </a:rPr>
              <a:t>inneninterviews</a:t>
            </a:r>
            <a:r>
              <a:rPr lang="it-IT" sz="3100" dirty="0">
                <a:ea typeface="+mj-lt"/>
                <a:cs typeface="+mj-lt"/>
              </a:rPr>
              <a:t> (n= 17) &amp; </a:t>
            </a:r>
            <a:r>
              <a:rPr lang="it-IT" sz="3100" dirty="0" err="1">
                <a:ea typeface="+mj-lt"/>
                <a:cs typeface="+mj-lt"/>
              </a:rPr>
              <a:t>Fokusgruppendiskussion</a:t>
            </a:r>
            <a:r>
              <a:rPr lang="it-IT" sz="3100" dirty="0">
                <a:ea typeface="+mj-lt"/>
                <a:cs typeface="+mj-lt"/>
              </a:rPr>
              <a:t>  (3 </a:t>
            </a:r>
            <a:r>
              <a:rPr lang="it-IT" sz="3100" dirty="0" err="1">
                <a:ea typeface="+mj-lt"/>
                <a:cs typeface="+mj-lt"/>
              </a:rPr>
              <a:t>Gruppen</a:t>
            </a:r>
            <a:r>
              <a:rPr lang="it-IT" sz="3100" dirty="0">
                <a:ea typeface="+mj-lt"/>
                <a:cs typeface="+mj-lt"/>
              </a:rPr>
              <a:t>/ n= 21).</a:t>
            </a:r>
          </a:p>
          <a:p>
            <a:pPr marL="285750" lvl="1">
              <a:lnSpc>
                <a:spcPct val="120000"/>
              </a:lnSpc>
              <a:spcBef>
                <a:spcPts val="600"/>
              </a:spcBef>
              <a:buFont typeface="Wingdings" panose="05000000000000000000" pitchFamily="2" charset="2"/>
              <a:buChar char="§"/>
            </a:pPr>
            <a:r>
              <a:rPr lang="it-IT" sz="3100" dirty="0">
                <a:ea typeface="+mj-lt"/>
                <a:cs typeface="+mj-lt"/>
              </a:rPr>
              <a:t>QIA (</a:t>
            </a:r>
            <a:r>
              <a:rPr lang="it-IT" sz="3100" dirty="0" err="1">
                <a:ea typeface="+mj-lt"/>
                <a:cs typeface="+mj-lt"/>
              </a:rPr>
              <a:t>Mayring</a:t>
            </a:r>
            <a:r>
              <a:rPr lang="it-IT" sz="3100" dirty="0">
                <a:ea typeface="+mj-lt"/>
                <a:cs typeface="+mj-lt"/>
              </a:rPr>
              <a:t> 2015), </a:t>
            </a:r>
            <a:r>
              <a:rPr lang="it-IT" sz="3100" dirty="0" err="1">
                <a:ea typeface="+mj-lt"/>
                <a:cs typeface="+mj-lt"/>
              </a:rPr>
              <a:t>deduktive</a:t>
            </a:r>
            <a:r>
              <a:rPr lang="it-IT" sz="3100" dirty="0">
                <a:ea typeface="+mj-lt"/>
                <a:cs typeface="+mj-lt"/>
              </a:rPr>
              <a:t> und </a:t>
            </a:r>
            <a:r>
              <a:rPr lang="it-IT" sz="3100" dirty="0" err="1">
                <a:ea typeface="+mj-lt"/>
                <a:cs typeface="+mj-lt"/>
              </a:rPr>
              <a:t>induktive</a:t>
            </a:r>
            <a:r>
              <a:rPr lang="it-IT" sz="3100" dirty="0">
                <a:ea typeface="+mj-lt"/>
                <a:cs typeface="+mj-lt"/>
              </a:rPr>
              <a:t> </a:t>
            </a:r>
            <a:r>
              <a:rPr lang="it-IT" sz="3100" dirty="0" err="1">
                <a:ea typeface="+mj-lt"/>
                <a:cs typeface="+mj-lt"/>
              </a:rPr>
              <a:t>Kategorienbildung</a:t>
            </a:r>
            <a:endParaRPr lang="en-US" sz="3100" dirty="0">
              <a:ea typeface="+mj-lt"/>
              <a:cs typeface="+mj-lt"/>
            </a:endParaRPr>
          </a:p>
          <a:p>
            <a:endParaRPr lang="it-IT" dirty="0">
              <a:ea typeface="Roboto Condensed"/>
            </a:endParaRPr>
          </a:p>
          <a:p>
            <a:endParaRPr lang="it-IT" dirty="0">
              <a:ea typeface="Roboto Condensed"/>
            </a:endParaRPr>
          </a:p>
          <a:p>
            <a:pPr>
              <a:buNone/>
            </a:pPr>
            <a:endParaRPr lang="it-IT" dirty="0">
              <a:ea typeface="Roboto Condensed"/>
            </a:endParaRPr>
          </a:p>
          <a:p>
            <a:pPr>
              <a:buNone/>
            </a:pPr>
            <a:endParaRPr lang="it-IT" dirty="0">
              <a:ea typeface="Roboto Condensed"/>
            </a:endParaRPr>
          </a:p>
        </p:txBody>
      </p:sp>
      <p:sp>
        <p:nvSpPr>
          <p:cNvPr id="4" name="Titolo 1">
            <a:extLst>
              <a:ext uri="{FF2B5EF4-FFF2-40B4-BE49-F238E27FC236}">
                <a16:creationId xmlns:a16="http://schemas.microsoft.com/office/drawing/2014/main" id="{9D8D6377-7BEB-495B-9C8D-FDAFEC8A08EB}"/>
              </a:ext>
            </a:extLst>
          </p:cNvPr>
          <p:cNvSpPr txBox="1">
            <a:spLocks/>
          </p:cNvSpPr>
          <p:nvPr/>
        </p:nvSpPr>
        <p:spPr>
          <a:xfrm>
            <a:off x="628650" y="266917"/>
            <a:ext cx="788670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de-DE" sz="3300" b="1" err="1">
                <a:solidFill>
                  <a:srgbClr val="000000"/>
                </a:solidFill>
                <a:latin typeface="Arial"/>
                <a:cs typeface="Arial"/>
              </a:rPr>
              <a:t>INARTdis</a:t>
            </a:r>
            <a:r>
              <a:rPr lang="en-US" altLang="de-DE" sz="3300" b="1">
                <a:solidFill>
                  <a:srgbClr val="000000"/>
                </a:solidFill>
                <a:latin typeface="Arial"/>
                <a:cs typeface="Arial"/>
              </a:rPr>
              <a:t> </a:t>
            </a:r>
            <a:r>
              <a:rPr lang="en-US" altLang="de-DE" sz="3300" b="1" err="1">
                <a:solidFill>
                  <a:srgbClr val="000000"/>
                </a:solidFill>
                <a:latin typeface="Arial"/>
                <a:cs typeface="Arial"/>
              </a:rPr>
              <a:t>Projekt</a:t>
            </a:r>
            <a:r>
              <a:rPr lang="en-US" altLang="de-DE" sz="3300" b="1">
                <a:solidFill>
                  <a:srgbClr val="000000"/>
                </a:solidFill>
                <a:latin typeface="Arial"/>
                <a:cs typeface="Arial"/>
              </a:rPr>
              <a:t>: </a:t>
            </a:r>
            <a:r>
              <a:rPr lang="it-IT" sz="3300" b="1">
                <a:latin typeface="Roboto Condensed"/>
                <a:ea typeface="Roboto Condensed"/>
                <a:cs typeface="Arial"/>
              </a:rPr>
              <a:t>Forschung</a:t>
            </a:r>
            <a:endParaRPr lang="it-IT" sz="3300" b="1">
              <a:solidFill>
                <a:srgbClr val="000000"/>
              </a:solidFill>
              <a:latin typeface="Arial" panose="020B0604020202020204" pitchFamily="34" charset="0"/>
              <a:cs typeface="Arial" panose="020B0604020202020204" pitchFamily="34" charset="0"/>
            </a:endParaRPr>
          </a:p>
        </p:txBody>
      </p:sp>
      <p:pic>
        <p:nvPicPr>
          <p:cNvPr id="7" name="Picture 2">
            <a:extLst>
              <a:ext uri="{FF2B5EF4-FFF2-40B4-BE49-F238E27FC236}">
                <a16:creationId xmlns:a16="http://schemas.microsoft.com/office/drawing/2014/main" id="{C115F261-2171-48E4-A9C6-8852516A71A5}"/>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156804" y="228035"/>
            <a:ext cx="732275" cy="7425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63F78B26-27B6-92A4-9783-21F6688A58FF}"/>
              </a:ext>
            </a:extLst>
          </p:cNvPr>
          <p:cNvPicPr>
            <a:picLocks noChangeAspect="1"/>
          </p:cNvPicPr>
          <p:nvPr/>
        </p:nvPicPr>
        <p:blipFill>
          <a:blip r:embed="rId4"/>
          <a:stretch>
            <a:fillRect/>
          </a:stretch>
        </p:blipFill>
        <p:spPr>
          <a:xfrm>
            <a:off x="1215189" y="4673679"/>
            <a:ext cx="7435515" cy="458379"/>
          </a:xfrm>
          <a:prstGeom prst="rect">
            <a:avLst/>
          </a:prstGeom>
        </p:spPr>
      </p:pic>
    </p:spTree>
    <p:extLst>
      <p:ext uri="{BB962C8B-B14F-4D97-AF65-F5344CB8AC3E}">
        <p14:creationId xmlns:p14="http://schemas.microsoft.com/office/powerpoint/2010/main" val="35715842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C732E20-FB48-4CBE-BB5D-2A2C8CF8365B}"/>
              </a:ext>
            </a:extLst>
          </p:cNvPr>
          <p:cNvSpPr txBox="1"/>
          <p:nvPr/>
        </p:nvSpPr>
        <p:spPr>
          <a:xfrm>
            <a:off x="2096723" y="4692526"/>
            <a:ext cx="4954773" cy="230832"/>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GB" sz="1050" b="1" err="1">
                <a:ea typeface="+mn-lt"/>
                <a:cs typeface="+mn-lt"/>
              </a:rPr>
              <a:t>Verteilung</a:t>
            </a:r>
            <a:r>
              <a:rPr lang="en-GB" sz="1050" b="1">
                <a:ea typeface="+mn-lt"/>
                <a:cs typeface="+mn-lt"/>
              </a:rPr>
              <a:t> der Daten </a:t>
            </a:r>
            <a:r>
              <a:rPr lang="en-GB" sz="1050" b="1" err="1">
                <a:ea typeface="+mn-lt"/>
                <a:cs typeface="+mn-lt"/>
              </a:rPr>
              <a:t>nach</a:t>
            </a:r>
            <a:r>
              <a:rPr lang="en-GB" sz="1050" b="1">
                <a:ea typeface="+mn-lt"/>
                <a:cs typeface="+mn-lt"/>
              </a:rPr>
              <a:t> </a:t>
            </a:r>
            <a:r>
              <a:rPr lang="en-GB" sz="1050" b="1" err="1">
                <a:ea typeface="+mn-lt"/>
                <a:cs typeface="+mn-lt"/>
              </a:rPr>
              <a:t>Projektpartnern</a:t>
            </a:r>
            <a:r>
              <a:rPr lang="en-GB" sz="1050" b="1">
                <a:ea typeface="+mn-lt"/>
                <a:cs typeface="+mn-lt"/>
              </a:rPr>
              <a:t> (n=388)</a:t>
            </a:r>
            <a:endParaRPr lang="en-US" err="1">
              <a:ea typeface="Roboto Condensed"/>
            </a:endParaRPr>
          </a:p>
        </p:txBody>
      </p:sp>
      <p:pic>
        <p:nvPicPr>
          <p:cNvPr id="7" name="Picture 2">
            <a:extLst>
              <a:ext uri="{FF2B5EF4-FFF2-40B4-BE49-F238E27FC236}">
                <a16:creationId xmlns:a16="http://schemas.microsoft.com/office/drawing/2014/main" id="{23720A70-A328-484A-A14D-9DEBA5A2775D}"/>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156804" y="228035"/>
            <a:ext cx="732275" cy="742500"/>
          </a:xfrm>
          <a:prstGeom prst="rect">
            <a:avLst/>
          </a:prstGeom>
          <a:noFill/>
          <a:extLst>
            <a:ext uri="{909E8E84-426E-40DD-AFC4-6F175D3DCCD1}">
              <a14:hiddenFill xmlns:a14="http://schemas.microsoft.com/office/drawing/2010/main">
                <a:solidFill>
                  <a:srgbClr val="FFFFFF"/>
                </a:solidFill>
              </a14:hiddenFill>
            </a:ext>
          </a:extLst>
        </p:spPr>
      </p:pic>
      <p:sp>
        <p:nvSpPr>
          <p:cNvPr id="5" name="Titolo 1">
            <a:extLst>
              <a:ext uri="{FF2B5EF4-FFF2-40B4-BE49-F238E27FC236}">
                <a16:creationId xmlns:a16="http://schemas.microsoft.com/office/drawing/2014/main" id="{3DCB9727-E178-7961-D63E-78D66F453A7D}"/>
              </a:ext>
            </a:extLst>
          </p:cNvPr>
          <p:cNvSpPr txBox="1">
            <a:spLocks/>
          </p:cNvSpPr>
          <p:nvPr/>
        </p:nvSpPr>
        <p:spPr>
          <a:xfrm rot="16200000">
            <a:off x="-1670753" y="2347501"/>
            <a:ext cx="4490605"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de-DE" sz="3300" b="1" err="1">
                <a:solidFill>
                  <a:srgbClr val="000000"/>
                </a:solidFill>
                <a:latin typeface="Arial"/>
                <a:cs typeface="Arial"/>
              </a:rPr>
              <a:t>INARTdis</a:t>
            </a:r>
            <a:r>
              <a:rPr lang="en-US" altLang="de-DE" sz="3300" b="1">
                <a:solidFill>
                  <a:srgbClr val="000000"/>
                </a:solidFill>
                <a:latin typeface="Arial"/>
                <a:cs typeface="Arial"/>
              </a:rPr>
              <a:t>: </a:t>
            </a:r>
            <a:r>
              <a:rPr lang="it-IT" sz="3300" b="1" err="1">
                <a:latin typeface="Roboto Condensed"/>
                <a:ea typeface="Roboto Condensed"/>
                <a:cs typeface="Arial"/>
              </a:rPr>
              <a:t>Resulte</a:t>
            </a:r>
            <a:endParaRPr lang="it-IT" sz="3300" b="1" err="1">
              <a:solidFill>
                <a:srgbClr val="000000"/>
              </a:solidFill>
              <a:latin typeface="Arial" panose="020B0604020202020204" pitchFamily="34" charset="0"/>
              <a:cs typeface="Arial" panose="020B0604020202020204" pitchFamily="34" charset="0"/>
            </a:endParaRPr>
          </a:p>
        </p:txBody>
      </p:sp>
      <p:pic>
        <p:nvPicPr>
          <p:cNvPr id="8" name="Picture 8">
            <a:extLst>
              <a:ext uri="{FF2B5EF4-FFF2-40B4-BE49-F238E27FC236}">
                <a16:creationId xmlns:a16="http://schemas.microsoft.com/office/drawing/2014/main" id="{E1DEA8E8-A69D-8DA0-C761-91C334754925}"/>
              </a:ext>
            </a:extLst>
          </p:cNvPr>
          <p:cNvPicPr>
            <a:picLocks noChangeAspect="1"/>
          </p:cNvPicPr>
          <p:nvPr/>
        </p:nvPicPr>
        <p:blipFill>
          <a:blip r:embed="rId4"/>
          <a:stretch>
            <a:fillRect/>
          </a:stretch>
        </p:blipFill>
        <p:spPr>
          <a:xfrm>
            <a:off x="2097273" y="1358725"/>
            <a:ext cx="4956100" cy="2932357"/>
          </a:xfrm>
          <a:prstGeom prst="rect">
            <a:avLst/>
          </a:prstGeom>
        </p:spPr>
      </p:pic>
      <p:sp>
        <p:nvSpPr>
          <p:cNvPr id="10" name="Titolo 1">
            <a:extLst>
              <a:ext uri="{FF2B5EF4-FFF2-40B4-BE49-F238E27FC236}">
                <a16:creationId xmlns:a16="http://schemas.microsoft.com/office/drawing/2014/main" id="{FC57CB2E-42A5-FE2F-45DB-043D42A734E7}"/>
              </a:ext>
            </a:extLst>
          </p:cNvPr>
          <p:cNvSpPr txBox="1">
            <a:spLocks/>
          </p:cNvSpPr>
          <p:nvPr/>
        </p:nvSpPr>
        <p:spPr>
          <a:xfrm>
            <a:off x="628650" y="266917"/>
            <a:ext cx="788670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de-DE" sz="3300" b="1" err="1">
                <a:solidFill>
                  <a:srgbClr val="000000"/>
                </a:solidFill>
                <a:latin typeface="Arial"/>
                <a:cs typeface="Arial"/>
              </a:rPr>
              <a:t>Rücklauf</a:t>
            </a:r>
            <a:r>
              <a:rPr lang="en-US" altLang="de-DE" sz="3300" b="1">
                <a:solidFill>
                  <a:srgbClr val="000000"/>
                </a:solidFill>
                <a:latin typeface="Arial"/>
                <a:cs typeface="Arial"/>
              </a:rPr>
              <a:t>: </a:t>
            </a:r>
            <a:r>
              <a:rPr lang="en-US" altLang="de-DE" sz="3300" b="1" err="1">
                <a:latin typeface="Arial"/>
                <a:ea typeface="Roboto Condensed"/>
                <a:cs typeface="Arial"/>
              </a:rPr>
              <a:t>Gesamt</a:t>
            </a:r>
            <a:endParaRPr lang="it-IT" sz="3300" b="1" err="1">
              <a:solidFill>
                <a:srgbClr val="000000"/>
              </a:solidFill>
              <a:latin typeface="Roboto Condensed"/>
              <a:ea typeface="Roboto Condensed"/>
              <a:cs typeface="Arial" panose="020B0604020202020204" pitchFamily="34" charset="0"/>
            </a:endParaRPr>
          </a:p>
        </p:txBody>
      </p:sp>
      <p:pic>
        <p:nvPicPr>
          <p:cNvPr id="13" name="Picture 5">
            <a:extLst>
              <a:ext uri="{FF2B5EF4-FFF2-40B4-BE49-F238E27FC236}">
                <a16:creationId xmlns:a16="http://schemas.microsoft.com/office/drawing/2014/main" id="{E7392AE5-AADC-F4F1-D770-A8D50E3ED84E}"/>
              </a:ext>
            </a:extLst>
          </p:cNvPr>
          <p:cNvPicPr>
            <a:picLocks noChangeAspect="1"/>
          </p:cNvPicPr>
          <p:nvPr/>
        </p:nvPicPr>
        <p:blipFill>
          <a:blip r:embed="rId5"/>
          <a:stretch>
            <a:fillRect/>
          </a:stretch>
        </p:blipFill>
        <p:spPr>
          <a:xfrm>
            <a:off x="1215189" y="4673679"/>
            <a:ext cx="7435515" cy="458379"/>
          </a:xfrm>
          <a:prstGeom prst="rect">
            <a:avLst/>
          </a:prstGeom>
        </p:spPr>
      </p:pic>
      <p:sp>
        <p:nvSpPr>
          <p:cNvPr id="3" name="TextBox 2">
            <a:extLst>
              <a:ext uri="{FF2B5EF4-FFF2-40B4-BE49-F238E27FC236}">
                <a16:creationId xmlns:a16="http://schemas.microsoft.com/office/drawing/2014/main" id="{61D88C18-51FC-9D75-A3E6-B1F139014556}"/>
              </a:ext>
            </a:extLst>
          </p:cNvPr>
          <p:cNvSpPr txBox="1"/>
          <p:nvPr/>
        </p:nvSpPr>
        <p:spPr>
          <a:xfrm>
            <a:off x="1999527" y="4372001"/>
            <a:ext cx="5043668"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b="1" err="1">
                <a:latin typeface="Roboto Condensed"/>
                <a:ea typeface="Roboto Condensed"/>
                <a:cs typeface="Calibri"/>
              </a:rPr>
              <a:t>Verteilung</a:t>
            </a:r>
            <a:r>
              <a:rPr lang="en-US" sz="1000" b="1">
                <a:latin typeface="Roboto Condensed"/>
                <a:ea typeface="Roboto Condensed"/>
                <a:cs typeface="Calibri"/>
              </a:rPr>
              <a:t> der </a:t>
            </a:r>
            <a:r>
              <a:rPr lang="en-US" sz="1000" b="1" err="1">
                <a:latin typeface="Roboto Condensed"/>
                <a:ea typeface="Roboto Condensed"/>
                <a:cs typeface="Calibri"/>
              </a:rPr>
              <a:t>Antworten</a:t>
            </a:r>
            <a:r>
              <a:rPr lang="en-US" sz="1000" b="1">
                <a:latin typeface="Roboto Condensed"/>
                <a:ea typeface="Roboto Condensed"/>
                <a:cs typeface="Calibri"/>
              </a:rPr>
              <a:t> auf </a:t>
            </a:r>
            <a:r>
              <a:rPr lang="en-US" sz="1000" b="1" err="1">
                <a:latin typeface="Roboto Condensed"/>
                <a:ea typeface="Roboto Condensed"/>
                <a:cs typeface="Calibri"/>
              </a:rPr>
              <a:t>einzelne</a:t>
            </a:r>
            <a:r>
              <a:rPr lang="en-US" sz="1000" b="1">
                <a:latin typeface="Roboto Condensed"/>
                <a:ea typeface="Roboto Condensed"/>
                <a:cs typeface="Calibri"/>
              </a:rPr>
              <a:t> </a:t>
            </a:r>
            <a:r>
              <a:rPr lang="en-US" sz="1000" b="1" err="1">
                <a:latin typeface="Roboto Condensed"/>
                <a:ea typeface="Roboto Condensed"/>
                <a:cs typeface="Calibri"/>
              </a:rPr>
              <a:t>Projektpartner</a:t>
            </a:r>
            <a:r>
              <a:rPr lang="en-US" sz="1000">
                <a:latin typeface="Roboto Condensed"/>
                <a:ea typeface="Roboto Condensed"/>
                <a:cs typeface="Calibri"/>
              </a:rPr>
              <a:t> (n= 388)</a:t>
            </a:r>
            <a:endParaRPr lang="en-US">
              <a:latin typeface="Roboto Condensed"/>
              <a:ea typeface="Roboto Condensed"/>
            </a:endParaRPr>
          </a:p>
        </p:txBody>
      </p:sp>
    </p:spTree>
    <p:extLst>
      <p:ext uri="{BB962C8B-B14F-4D97-AF65-F5344CB8AC3E}">
        <p14:creationId xmlns:p14="http://schemas.microsoft.com/office/powerpoint/2010/main" val="178895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C732E20-FB48-4CBE-BB5D-2A2C8CF8365B}"/>
              </a:ext>
            </a:extLst>
          </p:cNvPr>
          <p:cNvSpPr txBox="1"/>
          <p:nvPr/>
        </p:nvSpPr>
        <p:spPr>
          <a:xfrm>
            <a:off x="1073928" y="4056171"/>
            <a:ext cx="3663387" cy="230832"/>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GB" sz="1050" b="1" err="1">
                <a:ea typeface="+mn-lt"/>
                <a:cs typeface="+mn-lt"/>
              </a:rPr>
              <a:t>Verteilung</a:t>
            </a:r>
            <a:r>
              <a:rPr lang="en-GB" sz="1050" b="1">
                <a:ea typeface="+mn-lt"/>
                <a:cs typeface="+mn-lt"/>
              </a:rPr>
              <a:t> der Daten (Ö) </a:t>
            </a:r>
            <a:r>
              <a:rPr lang="en-GB" sz="1050" b="1" err="1">
                <a:ea typeface="+mn-lt"/>
                <a:cs typeface="+mn-lt"/>
              </a:rPr>
              <a:t>nach</a:t>
            </a:r>
            <a:r>
              <a:rPr lang="en-GB" sz="1050" b="1">
                <a:ea typeface="+mn-lt"/>
                <a:cs typeface="+mn-lt"/>
              </a:rPr>
              <a:t> </a:t>
            </a:r>
            <a:r>
              <a:rPr lang="en-GB" sz="1050" b="1" err="1">
                <a:ea typeface="+mn-lt"/>
                <a:cs typeface="+mn-lt"/>
              </a:rPr>
              <a:t>Geschlecht</a:t>
            </a:r>
            <a:r>
              <a:rPr lang="en-GB" sz="1050">
                <a:ea typeface="+mn-lt"/>
                <a:cs typeface="+mn-lt"/>
              </a:rPr>
              <a:t> (n= 113)</a:t>
            </a:r>
            <a:endParaRPr lang="en-US"/>
          </a:p>
        </p:txBody>
      </p:sp>
      <p:pic>
        <p:nvPicPr>
          <p:cNvPr id="7" name="Picture 2">
            <a:extLst>
              <a:ext uri="{FF2B5EF4-FFF2-40B4-BE49-F238E27FC236}">
                <a16:creationId xmlns:a16="http://schemas.microsoft.com/office/drawing/2014/main" id="{23720A70-A328-484A-A14D-9DEBA5A2775D}"/>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156804" y="228035"/>
            <a:ext cx="732275" cy="742500"/>
          </a:xfrm>
          <a:prstGeom prst="rect">
            <a:avLst/>
          </a:prstGeom>
          <a:noFill/>
          <a:extLst>
            <a:ext uri="{909E8E84-426E-40DD-AFC4-6F175D3DCCD1}">
              <a14:hiddenFill xmlns:a14="http://schemas.microsoft.com/office/drawing/2010/main">
                <a:solidFill>
                  <a:srgbClr val="FFFFFF"/>
                </a:solidFill>
              </a14:hiddenFill>
            </a:ext>
          </a:extLst>
        </p:spPr>
      </p:pic>
      <p:sp>
        <p:nvSpPr>
          <p:cNvPr id="5" name="Titolo 1">
            <a:extLst>
              <a:ext uri="{FF2B5EF4-FFF2-40B4-BE49-F238E27FC236}">
                <a16:creationId xmlns:a16="http://schemas.microsoft.com/office/drawing/2014/main" id="{3DCB9727-E178-7961-D63E-78D66F453A7D}"/>
              </a:ext>
            </a:extLst>
          </p:cNvPr>
          <p:cNvSpPr txBox="1">
            <a:spLocks/>
          </p:cNvSpPr>
          <p:nvPr/>
        </p:nvSpPr>
        <p:spPr>
          <a:xfrm rot="16200000">
            <a:off x="-1670753" y="2347501"/>
            <a:ext cx="4490605"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de-DE" sz="3300" b="1" err="1">
                <a:solidFill>
                  <a:srgbClr val="000000"/>
                </a:solidFill>
                <a:latin typeface="Arial"/>
                <a:cs typeface="Arial"/>
              </a:rPr>
              <a:t>INARTdis</a:t>
            </a:r>
            <a:r>
              <a:rPr lang="en-US" altLang="de-DE" sz="3300" b="1">
                <a:solidFill>
                  <a:srgbClr val="000000"/>
                </a:solidFill>
                <a:latin typeface="Arial"/>
                <a:cs typeface="Arial"/>
              </a:rPr>
              <a:t>: </a:t>
            </a:r>
            <a:r>
              <a:rPr lang="it-IT" sz="3300" b="1" err="1">
                <a:latin typeface="Roboto Condensed"/>
                <a:ea typeface="Roboto Condensed"/>
                <a:cs typeface="Arial"/>
              </a:rPr>
              <a:t>Resulte</a:t>
            </a:r>
            <a:endParaRPr lang="it-IT" sz="3300" b="1" err="1">
              <a:solidFill>
                <a:srgbClr val="000000"/>
              </a:solidFill>
              <a:latin typeface="Arial" panose="020B0604020202020204" pitchFamily="34" charset="0"/>
              <a:cs typeface="Arial" panose="020B0604020202020204" pitchFamily="34" charset="0"/>
            </a:endParaRPr>
          </a:p>
        </p:txBody>
      </p:sp>
      <p:pic>
        <p:nvPicPr>
          <p:cNvPr id="4" name="Picture 5">
            <a:extLst>
              <a:ext uri="{FF2B5EF4-FFF2-40B4-BE49-F238E27FC236}">
                <a16:creationId xmlns:a16="http://schemas.microsoft.com/office/drawing/2014/main" id="{C27E53BC-8F72-8EA0-DDCC-DF5037E9588B}"/>
              </a:ext>
            </a:extLst>
          </p:cNvPr>
          <p:cNvPicPr>
            <a:picLocks noChangeAspect="1"/>
          </p:cNvPicPr>
          <p:nvPr/>
        </p:nvPicPr>
        <p:blipFill>
          <a:blip r:embed="rId4"/>
          <a:stretch>
            <a:fillRect/>
          </a:stretch>
        </p:blipFill>
        <p:spPr>
          <a:xfrm>
            <a:off x="1034016" y="1752743"/>
            <a:ext cx="3706775" cy="2224065"/>
          </a:xfrm>
          <a:prstGeom prst="rect">
            <a:avLst/>
          </a:prstGeom>
        </p:spPr>
      </p:pic>
      <p:pic>
        <p:nvPicPr>
          <p:cNvPr id="6" name="Picture 8">
            <a:extLst>
              <a:ext uri="{FF2B5EF4-FFF2-40B4-BE49-F238E27FC236}">
                <a16:creationId xmlns:a16="http://schemas.microsoft.com/office/drawing/2014/main" id="{2C38F09E-81E5-8228-A13F-D66B44903C9B}"/>
              </a:ext>
            </a:extLst>
          </p:cNvPr>
          <p:cNvPicPr>
            <a:picLocks noChangeAspect="1"/>
          </p:cNvPicPr>
          <p:nvPr/>
        </p:nvPicPr>
        <p:blipFill>
          <a:blip r:embed="rId5"/>
          <a:stretch>
            <a:fillRect/>
          </a:stretch>
        </p:blipFill>
        <p:spPr>
          <a:xfrm>
            <a:off x="4861737" y="2192459"/>
            <a:ext cx="4141330" cy="1782807"/>
          </a:xfrm>
          <a:prstGeom prst="rect">
            <a:avLst/>
          </a:prstGeom>
        </p:spPr>
      </p:pic>
      <p:sp>
        <p:nvSpPr>
          <p:cNvPr id="9" name="TextBox 8">
            <a:extLst>
              <a:ext uri="{FF2B5EF4-FFF2-40B4-BE49-F238E27FC236}">
                <a16:creationId xmlns:a16="http://schemas.microsoft.com/office/drawing/2014/main" id="{99029568-663F-8BC2-764F-DC80E2079C31}"/>
              </a:ext>
            </a:extLst>
          </p:cNvPr>
          <p:cNvSpPr txBox="1"/>
          <p:nvPr/>
        </p:nvSpPr>
        <p:spPr>
          <a:xfrm>
            <a:off x="4911827" y="4056170"/>
            <a:ext cx="3952754" cy="230832"/>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GB" sz="1050" b="1" err="1">
                <a:ea typeface="+mn-lt"/>
                <a:cs typeface="+mn-lt"/>
              </a:rPr>
              <a:t>Verteilung</a:t>
            </a:r>
            <a:r>
              <a:rPr lang="en-GB" sz="1050" b="1">
                <a:ea typeface="+mn-lt"/>
                <a:cs typeface="+mn-lt"/>
              </a:rPr>
              <a:t> der Daten (Ö) </a:t>
            </a:r>
            <a:r>
              <a:rPr lang="en-GB" sz="1050" b="1" err="1">
                <a:ea typeface="+mn-lt"/>
                <a:cs typeface="+mn-lt"/>
              </a:rPr>
              <a:t>nach</a:t>
            </a:r>
            <a:r>
              <a:rPr lang="en-GB" sz="1050" b="1">
                <a:ea typeface="+mn-lt"/>
                <a:cs typeface="+mn-lt"/>
              </a:rPr>
              <a:t> Alter</a:t>
            </a:r>
            <a:r>
              <a:rPr lang="en-GB" sz="1050">
                <a:ea typeface="+mn-lt"/>
                <a:cs typeface="+mn-lt"/>
              </a:rPr>
              <a:t> (n= 113)</a:t>
            </a:r>
            <a:endParaRPr lang="en-US">
              <a:ea typeface="Roboto Condensed"/>
            </a:endParaRPr>
          </a:p>
        </p:txBody>
      </p:sp>
      <p:sp>
        <p:nvSpPr>
          <p:cNvPr id="11" name="Titolo 1">
            <a:extLst>
              <a:ext uri="{FF2B5EF4-FFF2-40B4-BE49-F238E27FC236}">
                <a16:creationId xmlns:a16="http://schemas.microsoft.com/office/drawing/2014/main" id="{01468D6E-BC27-E1C1-8481-5E4C4B7D94E1}"/>
              </a:ext>
            </a:extLst>
          </p:cNvPr>
          <p:cNvSpPr txBox="1">
            <a:spLocks/>
          </p:cNvSpPr>
          <p:nvPr/>
        </p:nvSpPr>
        <p:spPr>
          <a:xfrm>
            <a:off x="628650" y="266917"/>
            <a:ext cx="788670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de-DE" sz="3300" b="1" err="1">
                <a:solidFill>
                  <a:srgbClr val="000000"/>
                </a:solidFill>
                <a:latin typeface="Arial"/>
                <a:cs typeface="Arial"/>
              </a:rPr>
              <a:t>Rücklauf</a:t>
            </a:r>
            <a:r>
              <a:rPr lang="en-US" altLang="de-DE" sz="3300" b="1">
                <a:solidFill>
                  <a:srgbClr val="000000"/>
                </a:solidFill>
                <a:latin typeface="Arial"/>
                <a:cs typeface="Arial"/>
              </a:rPr>
              <a:t>: </a:t>
            </a:r>
            <a:r>
              <a:rPr lang="en-US" altLang="de-DE" sz="3300" b="1" err="1">
                <a:latin typeface="Arial"/>
                <a:ea typeface="Roboto Condensed"/>
                <a:cs typeface="Arial"/>
              </a:rPr>
              <a:t>Stichprobe</a:t>
            </a:r>
            <a:endParaRPr lang="it-IT" sz="3300" b="1" err="1">
              <a:solidFill>
                <a:srgbClr val="000000"/>
              </a:solidFill>
              <a:latin typeface="Roboto Condensed"/>
              <a:ea typeface="Roboto Condensed"/>
              <a:cs typeface="Arial" panose="020B0604020202020204" pitchFamily="34" charset="0"/>
            </a:endParaRPr>
          </a:p>
        </p:txBody>
      </p:sp>
      <p:pic>
        <p:nvPicPr>
          <p:cNvPr id="14" name="Picture 5">
            <a:extLst>
              <a:ext uri="{FF2B5EF4-FFF2-40B4-BE49-F238E27FC236}">
                <a16:creationId xmlns:a16="http://schemas.microsoft.com/office/drawing/2014/main" id="{8409C384-698D-918E-30CF-82D25AF6B510}"/>
              </a:ext>
            </a:extLst>
          </p:cNvPr>
          <p:cNvPicPr>
            <a:picLocks noChangeAspect="1"/>
          </p:cNvPicPr>
          <p:nvPr/>
        </p:nvPicPr>
        <p:blipFill>
          <a:blip r:embed="rId6"/>
          <a:stretch>
            <a:fillRect/>
          </a:stretch>
        </p:blipFill>
        <p:spPr>
          <a:xfrm>
            <a:off x="1215189" y="4673679"/>
            <a:ext cx="7435515" cy="458379"/>
          </a:xfrm>
          <a:prstGeom prst="rect">
            <a:avLst/>
          </a:prstGeom>
        </p:spPr>
      </p:pic>
    </p:spTree>
    <p:extLst>
      <p:ext uri="{BB962C8B-B14F-4D97-AF65-F5344CB8AC3E}">
        <p14:creationId xmlns:p14="http://schemas.microsoft.com/office/powerpoint/2010/main" val="20598921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A519C88-6F22-4A8B-BCCF-AC7120D3746F}"/>
              </a:ext>
            </a:extLst>
          </p:cNvPr>
          <p:cNvSpPr>
            <a:spLocks noGrp="1"/>
          </p:cNvSpPr>
          <p:nvPr>
            <p:ph type="title"/>
          </p:nvPr>
        </p:nvSpPr>
        <p:spPr/>
        <p:txBody>
          <a:bodyPr/>
          <a:lstStyle/>
          <a:p>
            <a:pPr algn="ctr"/>
            <a:r>
              <a:rPr lang="en-US" altLang="de-DE" sz="3500" b="1" dirty="0" err="1">
                <a:solidFill>
                  <a:srgbClr val="000000"/>
                </a:solidFill>
                <a:latin typeface="Arial"/>
                <a:ea typeface="Roboto Condensed"/>
                <a:cs typeface="Arial"/>
              </a:rPr>
              <a:t>Teilhabe</a:t>
            </a:r>
            <a:r>
              <a:rPr lang="en-US" altLang="de-DE" sz="3500" b="1" dirty="0">
                <a:solidFill>
                  <a:srgbClr val="000000"/>
                </a:solidFill>
                <a:latin typeface="Arial"/>
                <a:ea typeface="Roboto Condensed"/>
                <a:cs typeface="Arial"/>
              </a:rPr>
              <a:t> für alle. </a:t>
            </a:r>
            <a:r>
              <a:rPr lang="en-US" altLang="de-DE" sz="3500" b="1" dirty="0" err="1">
                <a:solidFill>
                  <a:srgbClr val="000000"/>
                </a:solidFill>
                <a:latin typeface="Arial"/>
                <a:ea typeface="Roboto Condensed"/>
                <a:cs typeface="Arial"/>
              </a:rPr>
              <a:t>INARTdis</a:t>
            </a:r>
            <a:r>
              <a:rPr lang="en-US" altLang="de-DE" sz="3500" b="1" dirty="0">
                <a:solidFill>
                  <a:srgbClr val="000000"/>
                </a:solidFill>
                <a:latin typeface="Arial"/>
                <a:ea typeface="Roboto Condensed"/>
                <a:cs typeface="Arial"/>
              </a:rPr>
              <a:t> </a:t>
            </a:r>
            <a:r>
              <a:rPr lang="en-US" altLang="de-DE" sz="3500" b="1" dirty="0" err="1">
                <a:solidFill>
                  <a:srgbClr val="000000"/>
                </a:solidFill>
                <a:latin typeface="Arial"/>
                <a:ea typeface="Roboto Condensed"/>
                <a:cs typeface="Arial"/>
              </a:rPr>
              <a:t>Projekt</a:t>
            </a:r>
            <a:endParaRPr lang="it-IT" sz="3500" b="1" dirty="0">
              <a:solidFill>
                <a:srgbClr val="000000"/>
              </a:solidFill>
              <a:latin typeface="Arial" panose="020B0604020202020204" pitchFamily="34" charset="0"/>
              <a:cs typeface="Arial" panose="020B0604020202020204" pitchFamily="34" charset="0"/>
            </a:endParaRPr>
          </a:p>
        </p:txBody>
      </p:sp>
      <p:sp>
        <p:nvSpPr>
          <p:cNvPr id="7" name="Inhaltsplatzhalter 6">
            <a:extLst>
              <a:ext uri="{FF2B5EF4-FFF2-40B4-BE49-F238E27FC236}">
                <a16:creationId xmlns:a16="http://schemas.microsoft.com/office/drawing/2014/main" id="{35FE4F09-A4E8-436E-8B2D-751DF8C6EE45}"/>
              </a:ext>
            </a:extLst>
          </p:cNvPr>
          <p:cNvSpPr>
            <a:spLocks noGrp="1"/>
          </p:cNvSpPr>
          <p:nvPr>
            <p:ph sz="half" idx="1"/>
          </p:nvPr>
        </p:nvSpPr>
        <p:spPr/>
        <p:txBody>
          <a:bodyPr vert="horz" lIns="91440" tIns="45720" rIns="91440" bIns="45720" rtlCol="0" anchor="t">
            <a:normAutofit fontScale="85000" lnSpcReduction="20000"/>
          </a:bodyPr>
          <a:lstStyle/>
          <a:p>
            <a:pPr marL="0" indent="0">
              <a:buNone/>
            </a:pPr>
            <a:endParaRPr lang="en-GB" dirty="0"/>
          </a:p>
          <a:p>
            <a:pPr marL="0" indent="0">
              <a:buNone/>
            </a:pPr>
            <a:endParaRPr lang="en-GB" dirty="0"/>
          </a:p>
          <a:p>
            <a:pPr marL="0" indent="0">
              <a:buNone/>
            </a:pPr>
            <a:endParaRPr lang="en-GB" dirty="0"/>
          </a:p>
          <a:p>
            <a:pPr marL="0" indent="0">
              <a:buNone/>
            </a:pPr>
            <a:endParaRPr lang="en-GB" dirty="0"/>
          </a:p>
          <a:p>
            <a:pPr marL="0" indent="0">
              <a:buNone/>
            </a:pPr>
            <a:endParaRPr lang="en-GB" dirty="0"/>
          </a:p>
          <a:p>
            <a:pPr marL="0" indent="0" algn="ctr">
              <a:buNone/>
            </a:pPr>
            <a:r>
              <a:rPr lang="it-IT" sz="3200" dirty="0" err="1">
                <a:solidFill>
                  <a:schemeClr val="tx1"/>
                </a:solidFill>
              </a:rPr>
              <a:t>Prof.</a:t>
            </a:r>
            <a:r>
              <a:rPr lang="it-IT" sz="3200" baseline="30000" dirty="0" err="1">
                <a:solidFill>
                  <a:schemeClr val="tx1"/>
                </a:solidFill>
              </a:rPr>
              <a:t>in</a:t>
            </a:r>
            <a:r>
              <a:rPr lang="it-IT" sz="3200" dirty="0">
                <a:solidFill>
                  <a:schemeClr val="tx1"/>
                </a:solidFill>
              </a:rPr>
              <a:t> </a:t>
            </a:r>
            <a:r>
              <a:rPr lang="it-IT" sz="3200" dirty="0" err="1">
                <a:solidFill>
                  <a:schemeClr val="tx1"/>
                </a:solidFill>
              </a:rPr>
              <a:t>Dr.</a:t>
            </a:r>
            <a:r>
              <a:rPr lang="it-IT" sz="3200" baseline="30000" dirty="0" err="1">
                <a:solidFill>
                  <a:schemeClr val="tx1"/>
                </a:solidFill>
              </a:rPr>
              <a:t>in</a:t>
            </a:r>
            <a:r>
              <a:rPr lang="it-IT" sz="3200" dirty="0">
                <a:solidFill>
                  <a:schemeClr val="tx1"/>
                </a:solidFill>
              </a:rPr>
              <a:t> Monika Gigerl </a:t>
            </a:r>
            <a:endParaRPr lang="it-IT" sz="3200" dirty="0">
              <a:solidFill>
                <a:schemeClr val="tx1"/>
              </a:solidFill>
              <a:ea typeface="Roboto Condensed"/>
            </a:endParaRPr>
          </a:p>
          <a:p>
            <a:pPr marL="0" indent="0" algn="ctr">
              <a:buNone/>
            </a:pPr>
            <a:r>
              <a:rPr lang="en-GB" sz="2100" dirty="0" err="1">
                <a:ea typeface="Roboto Condensed"/>
              </a:rPr>
              <a:t>Pädagogische</a:t>
            </a:r>
            <a:r>
              <a:rPr lang="en-GB" sz="2100" dirty="0">
                <a:ea typeface="Roboto Condensed"/>
              </a:rPr>
              <a:t> Hochschule Steiermark</a:t>
            </a:r>
          </a:p>
          <a:p>
            <a:pPr marL="0" indent="0" algn="ctr">
              <a:buNone/>
            </a:pPr>
            <a:r>
              <a:rPr lang="en-GB" sz="2100" dirty="0" err="1">
                <a:ea typeface="Roboto Condensed"/>
              </a:rPr>
              <a:t>Österreich</a:t>
            </a:r>
            <a:endParaRPr lang="en-GB" sz="2100" dirty="0">
              <a:ea typeface="Roboto Condensed"/>
            </a:endParaRPr>
          </a:p>
        </p:txBody>
      </p:sp>
      <p:sp>
        <p:nvSpPr>
          <p:cNvPr id="12" name="Inhaltsplatzhalter 11">
            <a:extLst>
              <a:ext uri="{FF2B5EF4-FFF2-40B4-BE49-F238E27FC236}">
                <a16:creationId xmlns:a16="http://schemas.microsoft.com/office/drawing/2014/main" id="{58C3E44C-17E9-3777-B84A-952252538CA8}"/>
              </a:ext>
            </a:extLst>
          </p:cNvPr>
          <p:cNvSpPr>
            <a:spLocks noGrp="1"/>
          </p:cNvSpPr>
          <p:nvPr>
            <p:ph sz="half" idx="2"/>
          </p:nvPr>
        </p:nvSpPr>
        <p:spPr/>
        <p:txBody>
          <a:bodyPr>
            <a:normAutofit fontScale="85000" lnSpcReduction="20000"/>
          </a:bodyPr>
          <a:lstStyle/>
          <a:p>
            <a:pPr marL="0" indent="0">
              <a:buNone/>
            </a:pPr>
            <a:endParaRPr lang="it-IT" sz="2800" dirty="0">
              <a:solidFill>
                <a:schemeClr val="tx1"/>
              </a:solidFill>
            </a:endParaRPr>
          </a:p>
          <a:p>
            <a:pPr marL="0" indent="0">
              <a:buNone/>
            </a:pPr>
            <a:endParaRPr lang="it-IT" dirty="0"/>
          </a:p>
          <a:p>
            <a:pPr marL="0" indent="0">
              <a:buNone/>
            </a:pPr>
            <a:endParaRPr lang="it-IT" sz="2800" dirty="0">
              <a:solidFill>
                <a:schemeClr val="tx1"/>
              </a:solidFill>
            </a:endParaRPr>
          </a:p>
          <a:p>
            <a:pPr marL="0" indent="0">
              <a:buNone/>
            </a:pPr>
            <a:endParaRPr lang="it-IT" dirty="0"/>
          </a:p>
          <a:p>
            <a:pPr marL="0" indent="0">
              <a:buNone/>
            </a:pPr>
            <a:endParaRPr lang="it-IT" sz="2800" dirty="0">
              <a:solidFill>
                <a:schemeClr val="tx1"/>
              </a:solidFill>
            </a:endParaRPr>
          </a:p>
          <a:p>
            <a:pPr marL="0" indent="0" algn="ctr">
              <a:buNone/>
            </a:pPr>
            <a:r>
              <a:rPr lang="it-IT" sz="3200" dirty="0" err="1">
                <a:solidFill>
                  <a:schemeClr val="tx1"/>
                </a:solidFill>
              </a:rPr>
              <a:t>Dr.</a:t>
            </a:r>
            <a:r>
              <a:rPr lang="it-IT" sz="3200" baseline="30000" dirty="0" err="1">
                <a:solidFill>
                  <a:schemeClr val="tx1"/>
                </a:solidFill>
              </a:rPr>
              <a:t>in</a:t>
            </a:r>
            <a:r>
              <a:rPr lang="it-IT" sz="3200" dirty="0">
                <a:solidFill>
                  <a:schemeClr val="tx1"/>
                </a:solidFill>
              </a:rPr>
              <a:t> Amanda Robledo </a:t>
            </a:r>
            <a:endParaRPr lang="it-IT" sz="3200" dirty="0">
              <a:solidFill>
                <a:schemeClr val="tx1"/>
              </a:solidFill>
              <a:ea typeface="Roboto Condensed"/>
            </a:endParaRPr>
          </a:p>
          <a:p>
            <a:pPr marL="0" indent="0" algn="ctr">
              <a:buNone/>
            </a:pPr>
            <a:r>
              <a:rPr lang="en-GB" sz="2000" dirty="0" err="1">
                <a:ea typeface="Roboto Condensed"/>
              </a:rPr>
              <a:t>Nordberliner</a:t>
            </a:r>
            <a:r>
              <a:rPr lang="en-GB" sz="2000" dirty="0">
                <a:ea typeface="Roboto Condensed"/>
              </a:rPr>
              <a:t> </a:t>
            </a:r>
            <a:r>
              <a:rPr lang="en-GB" sz="2000" dirty="0" err="1">
                <a:ea typeface="Roboto Condensed"/>
              </a:rPr>
              <a:t>Werkgesmeinschaft</a:t>
            </a:r>
            <a:r>
              <a:rPr lang="en-GB" sz="2000" dirty="0">
                <a:ea typeface="Roboto Condensed"/>
              </a:rPr>
              <a:t>,</a:t>
            </a:r>
          </a:p>
          <a:p>
            <a:pPr marL="0" indent="0" algn="ctr">
              <a:buNone/>
            </a:pPr>
            <a:r>
              <a:rPr lang="en-GB" sz="2000" dirty="0">
                <a:ea typeface="Roboto Condensed"/>
              </a:rPr>
              <a:t>THIKWA – </a:t>
            </a:r>
          </a:p>
          <a:p>
            <a:pPr marL="0" indent="0" algn="ctr">
              <a:buNone/>
            </a:pPr>
            <a:r>
              <a:rPr lang="en-GB" sz="2000" dirty="0" err="1">
                <a:ea typeface="Roboto Condensed"/>
              </a:rPr>
              <a:t>Werkstatt</a:t>
            </a:r>
            <a:r>
              <a:rPr lang="en-GB" sz="2000" dirty="0">
                <a:ea typeface="Roboto Condensed"/>
              </a:rPr>
              <a:t> für </a:t>
            </a:r>
            <a:r>
              <a:rPr lang="en-GB" sz="2000" dirty="0" err="1">
                <a:ea typeface="Roboto Condensed"/>
              </a:rPr>
              <a:t>Theater</a:t>
            </a:r>
            <a:r>
              <a:rPr lang="en-GB" sz="2000" dirty="0">
                <a:ea typeface="Roboto Condensed"/>
              </a:rPr>
              <a:t> und Kunst</a:t>
            </a:r>
            <a:endParaRPr lang="en-GB" dirty="0"/>
          </a:p>
        </p:txBody>
      </p:sp>
      <p:pic>
        <p:nvPicPr>
          <p:cNvPr id="9" name="Picture 2">
            <a:extLst>
              <a:ext uri="{FF2B5EF4-FFF2-40B4-BE49-F238E27FC236}">
                <a16:creationId xmlns:a16="http://schemas.microsoft.com/office/drawing/2014/main" id="{EE4FFF67-6490-4C50-9CD2-11D540638E7D}"/>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156804" y="228035"/>
            <a:ext cx="732275" cy="742500"/>
          </a:xfrm>
          <a:prstGeom prst="rect">
            <a:avLst/>
          </a:prstGeom>
          <a:noFill/>
          <a:extLst>
            <a:ext uri="{909E8E84-426E-40DD-AFC4-6F175D3DCCD1}">
              <a14:hiddenFill xmlns:a14="http://schemas.microsoft.com/office/drawing/2010/main">
                <a:solidFill>
                  <a:srgbClr val="FFFFFF"/>
                </a:solidFill>
              </a14:hiddenFill>
            </a:ext>
          </a:extLst>
        </p:spPr>
      </p:pic>
      <p:pic>
        <p:nvPicPr>
          <p:cNvPr id="13" name="Grafik 12" descr="Ein Bild, das Wand, Person, drinnen, lächelnd enthält.&#10;&#10;Automatisch generierte Beschreibung">
            <a:extLst>
              <a:ext uri="{FF2B5EF4-FFF2-40B4-BE49-F238E27FC236}">
                <a16:creationId xmlns:a16="http://schemas.microsoft.com/office/drawing/2014/main" id="{1873781A-03F9-4CF7-850A-A168611D50AB}"/>
              </a:ext>
            </a:extLst>
          </p:cNvPr>
          <p:cNvPicPr>
            <a:picLocks noChangeAspect="1"/>
          </p:cNvPicPr>
          <p:nvPr/>
        </p:nvPicPr>
        <p:blipFill>
          <a:blip r:embed="rId4">
            <a:extLst>
              <a:ext uri="{BEBA8EAE-BF5A-486C-A8C5-ECC9F3942E4B}">
                <a14:imgProps xmlns:a14="http://schemas.microsoft.com/office/drawing/2010/main">
                  <a14:imgLayer r:embed="rId5">
                    <a14:imgEffect>
                      <a14:saturation sat="0"/>
                    </a14:imgEffect>
                    <a14:imgEffect>
                      <a14:brightnessContrast bright="20000"/>
                    </a14:imgEffect>
                  </a14:imgLayer>
                </a14:imgProps>
              </a:ext>
              <a:ext uri="{28A0092B-C50C-407E-A947-70E740481C1C}">
                <a14:useLocalDpi xmlns:a14="http://schemas.microsoft.com/office/drawing/2010/main"/>
              </a:ext>
            </a:extLst>
          </a:blip>
          <a:stretch>
            <a:fillRect/>
          </a:stretch>
        </p:blipFill>
        <p:spPr>
          <a:xfrm>
            <a:off x="1891665" y="1448755"/>
            <a:ext cx="1341120" cy="146304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3" name="Picture 5">
            <a:extLst>
              <a:ext uri="{FF2B5EF4-FFF2-40B4-BE49-F238E27FC236}">
                <a16:creationId xmlns:a16="http://schemas.microsoft.com/office/drawing/2014/main" id="{47EE9281-B190-0101-1457-F6E16D5F3B17}"/>
              </a:ext>
            </a:extLst>
          </p:cNvPr>
          <p:cNvPicPr>
            <a:picLocks noChangeAspect="1"/>
          </p:cNvPicPr>
          <p:nvPr/>
        </p:nvPicPr>
        <p:blipFill>
          <a:blip r:embed="rId6"/>
          <a:stretch>
            <a:fillRect/>
          </a:stretch>
        </p:blipFill>
        <p:spPr>
          <a:xfrm>
            <a:off x="1215189" y="4673679"/>
            <a:ext cx="7435515" cy="458379"/>
          </a:xfrm>
          <a:prstGeom prst="rect">
            <a:avLst/>
          </a:prstGeom>
        </p:spPr>
      </p:pic>
      <p:pic>
        <p:nvPicPr>
          <p:cNvPr id="5" name="Grafik 4" descr="Ein Bild, das draußen, Baum, Person, grün enthält.&#10;&#10;Automatisch generierte Beschreibung">
            <a:extLst>
              <a:ext uri="{FF2B5EF4-FFF2-40B4-BE49-F238E27FC236}">
                <a16:creationId xmlns:a16="http://schemas.microsoft.com/office/drawing/2014/main" id="{CAE59A04-A826-E094-8865-E4B1B3A245E3}"/>
              </a:ext>
            </a:extLst>
          </p:cNvPr>
          <p:cNvPicPr>
            <a:picLocks noChangeAspect="1"/>
          </p:cNvPicPr>
          <p:nvPr/>
        </p:nvPicPr>
        <p:blipFill rotWithShape="1">
          <a:blip r:embed="rId7" cstate="screen">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a:ext>
            </a:extLst>
          </a:blip>
          <a:srcRect/>
          <a:stretch/>
        </p:blipFill>
        <p:spPr>
          <a:xfrm>
            <a:off x="5816151" y="1538129"/>
            <a:ext cx="1302664" cy="146304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0244120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23720A70-A328-484A-A14D-9DEBA5A2775D}"/>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156804" y="228035"/>
            <a:ext cx="732275" cy="742500"/>
          </a:xfrm>
          <a:prstGeom prst="rect">
            <a:avLst/>
          </a:prstGeom>
          <a:noFill/>
          <a:extLst>
            <a:ext uri="{909E8E84-426E-40DD-AFC4-6F175D3DCCD1}">
              <a14:hiddenFill xmlns:a14="http://schemas.microsoft.com/office/drawing/2010/main">
                <a:solidFill>
                  <a:srgbClr val="FFFFFF"/>
                </a:solidFill>
              </a14:hiddenFill>
            </a:ext>
          </a:extLst>
        </p:spPr>
      </p:pic>
      <p:sp>
        <p:nvSpPr>
          <p:cNvPr id="5" name="Titolo 1">
            <a:extLst>
              <a:ext uri="{FF2B5EF4-FFF2-40B4-BE49-F238E27FC236}">
                <a16:creationId xmlns:a16="http://schemas.microsoft.com/office/drawing/2014/main" id="{3DCB9727-E178-7961-D63E-78D66F453A7D}"/>
              </a:ext>
            </a:extLst>
          </p:cNvPr>
          <p:cNvSpPr txBox="1">
            <a:spLocks/>
          </p:cNvSpPr>
          <p:nvPr/>
        </p:nvSpPr>
        <p:spPr>
          <a:xfrm rot="16200000">
            <a:off x="-1670753" y="2347501"/>
            <a:ext cx="4490605"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de-DE" sz="3300" b="1" err="1">
                <a:solidFill>
                  <a:srgbClr val="000000"/>
                </a:solidFill>
                <a:latin typeface="Arial"/>
                <a:cs typeface="Arial"/>
              </a:rPr>
              <a:t>INARTdis</a:t>
            </a:r>
            <a:r>
              <a:rPr lang="en-US" altLang="de-DE" sz="3300" b="1">
                <a:solidFill>
                  <a:srgbClr val="000000"/>
                </a:solidFill>
                <a:latin typeface="Arial"/>
                <a:cs typeface="Arial"/>
              </a:rPr>
              <a:t>: </a:t>
            </a:r>
            <a:r>
              <a:rPr lang="it-IT" sz="3300" b="1" err="1">
                <a:latin typeface="Roboto Condensed"/>
                <a:ea typeface="Roboto Condensed"/>
                <a:cs typeface="Arial"/>
              </a:rPr>
              <a:t>Resulte</a:t>
            </a:r>
            <a:endParaRPr lang="it-IT" sz="3300" b="1" err="1">
              <a:solidFill>
                <a:srgbClr val="000000"/>
              </a:solidFill>
              <a:latin typeface="Arial" panose="020B0604020202020204" pitchFamily="34" charset="0"/>
              <a:cs typeface="Arial" panose="020B0604020202020204" pitchFamily="34" charset="0"/>
            </a:endParaRPr>
          </a:p>
        </p:txBody>
      </p:sp>
      <p:pic>
        <p:nvPicPr>
          <p:cNvPr id="4" name="Picture 5">
            <a:extLst>
              <a:ext uri="{FF2B5EF4-FFF2-40B4-BE49-F238E27FC236}">
                <a16:creationId xmlns:a16="http://schemas.microsoft.com/office/drawing/2014/main" id="{60360A67-F1BE-142B-0A07-C955FD8CC0C0}"/>
              </a:ext>
            </a:extLst>
          </p:cNvPr>
          <p:cNvPicPr>
            <a:picLocks noChangeAspect="1"/>
          </p:cNvPicPr>
          <p:nvPr/>
        </p:nvPicPr>
        <p:blipFill>
          <a:blip r:embed="rId4"/>
          <a:stretch>
            <a:fillRect/>
          </a:stretch>
        </p:blipFill>
        <p:spPr>
          <a:xfrm>
            <a:off x="5311940" y="2176294"/>
            <a:ext cx="3783239" cy="1659937"/>
          </a:xfrm>
          <a:prstGeom prst="rect">
            <a:avLst/>
          </a:prstGeom>
        </p:spPr>
      </p:pic>
      <p:sp>
        <p:nvSpPr>
          <p:cNvPr id="6" name="TextBox 5">
            <a:extLst>
              <a:ext uri="{FF2B5EF4-FFF2-40B4-BE49-F238E27FC236}">
                <a16:creationId xmlns:a16="http://schemas.microsoft.com/office/drawing/2014/main" id="{46DDD31B-A911-4E0D-0794-AAEE8FCF651C}"/>
              </a:ext>
            </a:extLst>
          </p:cNvPr>
          <p:cNvSpPr txBox="1"/>
          <p:nvPr/>
        </p:nvSpPr>
        <p:spPr>
          <a:xfrm>
            <a:off x="5311221" y="3878765"/>
            <a:ext cx="3785526" cy="230832"/>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GB" sz="1050" b="1" err="1">
                <a:ea typeface="+mn-lt"/>
                <a:cs typeface="+mn-lt"/>
              </a:rPr>
              <a:t>Verteilung</a:t>
            </a:r>
            <a:r>
              <a:rPr lang="en-GB" sz="1050" b="1">
                <a:ea typeface="+mn-lt"/>
                <a:cs typeface="+mn-lt"/>
              </a:rPr>
              <a:t> der Daten (Ö) </a:t>
            </a:r>
            <a:r>
              <a:rPr lang="en-GB" sz="1050" b="1" err="1">
                <a:ea typeface="+mn-lt"/>
                <a:cs typeface="+mn-lt"/>
              </a:rPr>
              <a:t>nach</a:t>
            </a:r>
            <a:r>
              <a:rPr lang="en-GB" sz="1050" b="1">
                <a:ea typeface="+mn-lt"/>
                <a:cs typeface="+mn-lt"/>
              </a:rPr>
              <a:t> </a:t>
            </a:r>
            <a:r>
              <a:rPr lang="en-GB" sz="1050" b="1" err="1">
                <a:ea typeface="+mn-lt"/>
                <a:cs typeface="+mn-lt"/>
              </a:rPr>
              <a:t>Studienrichtung</a:t>
            </a:r>
            <a:r>
              <a:rPr lang="en-GB" sz="1050">
                <a:ea typeface="+mn-lt"/>
                <a:cs typeface="+mn-lt"/>
              </a:rPr>
              <a:t> (n= 68)</a:t>
            </a:r>
            <a:endParaRPr lang="en-US"/>
          </a:p>
        </p:txBody>
      </p:sp>
      <p:sp>
        <p:nvSpPr>
          <p:cNvPr id="9" name="Titolo 1">
            <a:extLst>
              <a:ext uri="{FF2B5EF4-FFF2-40B4-BE49-F238E27FC236}">
                <a16:creationId xmlns:a16="http://schemas.microsoft.com/office/drawing/2014/main" id="{E0E1B719-434B-4013-F199-9E497212B273}"/>
              </a:ext>
            </a:extLst>
          </p:cNvPr>
          <p:cNvSpPr txBox="1">
            <a:spLocks/>
          </p:cNvSpPr>
          <p:nvPr/>
        </p:nvSpPr>
        <p:spPr>
          <a:xfrm>
            <a:off x="628650" y="266917"/>
            <a:ext cx="788670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de-DE" sz="3300" b="1" err="1">
                <a:solidFill>
                  <a:srgbClr val="000000"/>
                </a:solidFill>
                <a:latin typeface="Arial"/>
                <a:cs typeface="Arial"/>
              </a:rPr>
              <a:t>Rücklauf</a:t>
            </a:r>
            <a:r>
              <a:rPr lang="en-US" altLang="de-DE" sz="3300" b="1">
                <a:solidFill>
                  <a:srgbClr val="000000"/>
                </a:solidFill>
                <a:latin typeface="Arial"/>
                <a:cs typeface="Arial"/>
              </a:rPr>
              <a:t>: </a:t>
            </a:r>
            <a:r>
              <a:rPr lang="en-US" altLang="de-DE" sz="3300" b="1" err="1">
                <a:latin typeface="Arial"/>
                <a:ea typeface="Roboto Condensed"/>
                <a:cs typeface="Arial"/>
              </a:rPr>
              <a:t>Stichprobe</a:t>
            </a:r>
            <a:endParaRPr lang="it-IT" sz="3300" b="1" err="1">
              <a:solidFill>
                <a:srgbClr val="000000"/>
              </a:solidFill>
              <a:latin typeface="Roboto Condensed"/>
              <a:ea typeface="Roboto Condensed"/>
              <a:cs typeface="Arial" panose="020B0604020202020204" pitchFamily="34" charset="0"/>
            </a:endParaRPr>
          </a:p>
        </p:txBody>
      </p:sp>
      <p:pic>
        <p:nvPicPr>
          <p:cNvPr id="10" name="Picture 10">
            <a:extLst>
              <a:ext uri="{FF2B5EF4-FFF2-40B4-BE49-F238E27FC236}">
                <a16:creationId xmlns:a16="http://schemas.microsoft.com/office/drawing/2014/main" id="{62D21D6D-04CB-F7C9-497E-D0E7D18AE7C3}"/>
              </a:ext>
            </a:extLst>
          </p:cNvPr>
          <p:cNvPicPr>
            <a:picLocks noChangeAspect="1"/>
          </p:cNvPicPr>
          <p:nvPr/>
        </p:nvPicPr>
        <p:blipFill>
          <a:blip r:embed="rId5"/>
          <a:stretch>
            <a:fillRect/>
          </a:stretch>
        </p:blipFill>
        <p:spPr>
          <a:xfrm>
            <a:off x="987667" y="2174127"/>
            <a:ext cx="4291481" cy="1656872"/>
          </a:xfrm>
          <a:prstGeom prst="rect">
            <a:avLst/>
          </a:prstGeom>
        </p:spPr>
      </p:pic>
      <p:sp>
        <p:nvSpPr>
          <p:cNvPr id="11" name="TextBox 10">
            <a:extLst>
              <a:ext uri="{FF2B5EF4-FFF2-40B4-BE49-F238E27FC236}">
                <a16:creationId xmlns:a16="http://schemas.microsoft.com/office/drawing/2014/main" id="{5596E29F-383F-5CA5-3D48-9DF1FD6C60D0}"/>
              </a:ext>
            </a:extLst>
          </p:cNvPr>
          <p:cNvSpPr txBox="1"/>
          <p:nvPr/>
        </p:nvSpPr>
        <p:spPr>
          <a:xfrm>
            <a:off x="1021482" y="3878478"/>
            <a:ext cx="4161098"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b="1" err="1">
                <a:latin typeface="Roboto Condensed"/>
                <a:ea typeface="Roboto Condensed"/>
                <a:cs typeface="Calibri"/>
              </a:rPr>
              <a:t>Verteilung</a:t>
            </a:r>
            <a:r>
              <a:rPr lang="en-US" sz="1000" b="1">
                <a:latin typeface="Roboto Condensed"/>
                <a:ea typeface="Roboto Condensed"/>
                <a:cs typeface="Calibri"/>
              </a:rPr>
              <a:t> der Daten (Ö) </a:t>
            </a:r>
            <a:r>
              <a:rPr lang="en-US" sz="1000" b="1" err="1">
                <a:latin typeface="Roboto Condensed"/>
                <a:ea typeface="Roboto Condensed"/>
                <a:cs typeface="Calibri"/>
              </a:rPr>
              <a:t>nach</a:t>
            </a:r>
            <a:r>
              <a:rPr lang="en-US" sz="1000" b="1">
                <a:latin typeface="Roboto Condensed"/>
                <a:ea typeface="Roboto Condensed"/>
                <a:cs typeface="Calibri"/>
              </a:rPr>
              <a:t> </a:t>
            </a:r>
            <a:r>
              <a:rPr lang="en-US" sz="1000" b="1" err="1">
                <a:latin typeface="Roboto Condensed"/>
                <a:ea typeface="Roboto Condensed"/>
                <a:cs typeface="Calibri"/>
              </a:rPr>
              <a:t>Ausbildung</a:t>
            </a:r>
            <a:r>
              <a:rPr lang="en-US" sz="1000" b="1">
                <a:latin typeface="Roboto Condensed"/>
                <a:ea typeface="Roboto Condensed"/>
                <a:cs typeface="Calibri"/>
              </a:rPr>
              <a:t> </a:t>
            </a:r>
            <a:r>
              <a:rPr lang="en-US" sz="1000">
                <a:latin typeface="Roboto Condensed"/>
                <a:ea typeface="Roboto Condensed"/>
                <a:cs typeface="Calibri"/>
              </a:rPr>
              <a:t>(n= 113)</a:t>
            </a:r>
            <a:endParaRPr lang="en-US" err="1">
              <a:latin typeface="Roboto Condensed"/>
              <a:ea typeface="Roboto Condensed"/>
            </a:endParaRPr>
          </a:p>
        </p:txBody>
      </p:sp>
      <p:pic>
        <p:nvPicPr>
          <p:cNvPr id="14" name="Picture 5">
            <a:extLst>
              <a:ext uri="{FF2B5EF4-FFF2-40B4-BE49-F238E27FC236}">
                <a16:creationId xmlns:a16="http://schemas.microsoft.com/office/drawing/2014/main" id="{A629E890-C482-5957-F87B-42A84AEA308A}"/>
              </a:ext>
            </a:extLst>
          </p:cNvPr>
          <p:cNvPicPr>
            <a:picLocks noChangeAspect="1"/>
          </p:cNvPicPr>
          <p:nvPr/>
        </p:nvPicPr>
        <p:blipFill>
          <a:blip r:embed="rId6"/>
          <a:stretch>
            <a:fillRect/>
          </a:stretch>
        </p:blipFill>
        <p:spPr>
          <a:xfrm>
            <a:off x="1215189" y="4673679"/>
            <a:ext cx="7435515" cy="458379"/>
          </a:xfrm>
          <a:prstGeom prst="rect">
            <a:avLst/>
          </a:prstGeom>
        </p:spPr>
      </p:pic>
    </p:spTree>
    <p:extLst>
      <p:ext uri="{BB962C8B-B14F-4D97-AF65-F5344CB8AC3E}">
        <p14:creationId xmlns:p14="http://schemas.microsoft.com/office/powerpoint/2010/main" val="270024159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C732E20-FB48-4CBE-BB5D-2A2C8CF8365B}"/>
              </a:ext>
            </a:extLst>
          </p:cNvPr>
          <p:cNvSpPr txBox="1"/>
          <p:nvPr/>
        </p:nvSpPr>
        <p:spPr>
          <a:xfrm>
            <a:off x="1475510" y="4344865"/>
            <a:ext cx="6260456" cy="230832"/>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GB" sz="1050" b="1" err="1">
                <a:ea typeface="+mn-lt"/>
                <a:cs typeface="+mn-lt"/>
              </a:rPr>
              <a:t>Verteilung</a:t>
            </a:r>
            <a:r>
              <a:rPr lang="en-GB" sz="1050" b="1">
                <a:ea typeface="+mn-lt"/>
                <a:cs typeface="+mn-lt"/>
              </a:rPr>
              <a:t> der Daten (Ö) </a:t>
            </a:r>
            <a:r>
              <a:rPr lang="en-GB" sz="1050" b="1" err="1">
                <a:ea typeface="+mn-lt"/>
                <a:cs typeface="+mn-lt"/>
              </a:rPr>
              <a:t>nach</a:t>
            </a:r>
            <a:r>
              <a:rPr lang="en-GB" sz="1050" b="1">
                <a:ea typeface="+mn-lt"/>
                <a:cs typeface="+mn-lt"/>
              </a:rPr>
              <a:t> </a:t>
            </a:r>
            <a:r>
              <a:rPr lang="en-GB" sz="1050" b="1" err="1">
                <a:ea typeface="+mn-lt"/>
                <a:cs typeface="+mn-lt"/>
              </a:rPr>
              <a:t>Berufsfeldern</a:t>
            </a:r>
            <a:r>
              <a:rPr lang="en-GB" sz="1050">
                <a:ea typeface="+mn-lt"/>
                <a:cs typeface="+mn-lt"/>
              </a:rPr>
              <a:t> (n= 113)</a:t>
            </a:r>
            <a:endParaRPr lang="en-US"/>
          </a:p>
        </p:txBody>
      </p:sp>
      <p:pic>
        <p:nvPicPr>
          <p:cNvPr id="7" name="Picture 2">
            <a:extLst>
              <a:ext uri="{FF2B5EF4-FFF2-40B4-BE49-F238E27FC236}">
                <a16:creationId xmlns:a16="http://schemas.microsoft.com/office/drawing/2014/main" id="{23720A70-A328-484A-A14D-9DEBA5A2775D}"/>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156804" y="228035"/>
            <a:ext cx="732275" cy="742500"/>
          </a:xfrm>
          <a:prstGeom prst="rect">
            <a:avLst/>
          </a:prstGeom>
          <a:noFill/>
          <a:extLst>
            <a:ext uri="{909E8E84-426E-40DD-AFC4-6F175D3DCCD1}">
              <a14:hiddenFill xmlns:a14="http://schemas.microsoft.com/office/drawing/2010/main">
                <a:solidFill>
                  <a:srgbClr val="FFFFFF"/>
                </a:solidFill>
              </a14:hiddenFill>
            </a:ext>
          </a:extLst>
        </p:spPr>
      </p:pic>
      <p:sp>
        <p:nvSpPr>
          <p:cNvPr id="5" name="Titolo 1">
            <a:extLst>
              <a:ext uri="{FF2B5EF4-FFF2-40B4-BE49-F238E27FC236}">
                <a16:creationId xmlns:a16="http://schemas.microsoft.com/office/drawing/2014/main" id="{3DCB9727-E178-7961-D63E-78D66F453A7D}"/>
              </a:ext>
            </a:extLst>
          </p:cNvPr>
          <p:cNvSpPr txBox="1">
            <a:spLocks/>
          </p:cNvSpPr>
          <p:nvPr/>
        </p:nvSpPr>
        <p:spPr>
          <a:xfrm rot="16200000">
            <a:off x="-1670753" y="2347501"/>
            <a:ext cx="4490605"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de-DE" sz="3300" b="1" err="1">
                <a:solidFill>
                  <a:srgbClr val="000000"/>
                </a:solidFill>
                <a:latin typeface="Arial"/>
                <a:cs typeface="Arial"/>
              </a:rPr>
              <a:t>INARTdis</a:t>
            </a:r>
            <a:r>
              <a:rPr lang="en-US" altLang="de-DE" sz="3300" b="1">
                <a:solidFill>
                  <a:srgbClr val="000000"/>
                </a:solidFill>
                <a:latin typeface="Arial"/>
                <a:cs typeface="Arial"/>
              </a:rPr>
              <a:t>: </a:t>
            </a:r>
            <a:r>
              <a:rPr lang="it-IT" sz="3300" b="1" err="1">
                <a:latin typeface="Roboto Condensed"/>
                <a:ea typeface="Roboto Condensed"/>
                <a:cs typeface="Arial"/>
              </a:rPr>
              <a:t>Resulte</a:t>
            </a:r>
            <a:endParaRPr lang="it-IT" sz="3300" b="1" err="1">
              <a:solidFill>
                <a:srgbClr val="000000"/>
              </a:solidFill>
              <a:latin typeface="Arial" panose="020B0604020202020204" pitchFamily="34" charset="0"/>
              <a:cs typeface="Arial" panose="020B0604020202020204" pitchFamily="34" charset="0"/>
            </a:endParaRPr>
          </a:p>
        </p:txBody>
      </p:sp>
      <p:pic>
        <p:nvPicPr>
          <p:cNvPr id="3" name="Picture 3">
            <a:extLst>
              <a:ext uri="{FF2B5EF4-FFF2-40B4-BE49-F238E27FC236}">
                <a16:creationId xmlns:a16="http://schemas.microsoft.com/office/drawing/2014/main" id="{41DEF16B-967C-863E-E1CB-51B7B75270C1}"/>
              </a:ext>
            </a:extLst>
          </p:cNvPr>
          <p:cNvPicPr>
            <a:picLocks noChangeAspect="1"/>
          </p:cNvPicPr>
          <p:nvPr/>
        </p:nvPicPr>
        <p:blipFill>
          <a:blip r:embed="rId4"/>
          <a:stretch>
            <a:fillRect/>
          </a:stretch>
        </p:blipFill>
        <p:spPr>
          <a:xfrm>
            <a:off x="1476899" y="1502197"/>
            <a:ext cx="6258589" cy="2782694"/>
          </a:xfrm>
          <a:prstGeom prst="rect">
            <a:avLst/>
          </a:prstGeom>
        </p:spPr>
      </p:pic>
      <p:sp>
        <p:nvSpPr>
          <p:cNvPr id="9" name="Titolo 1">
            <a:extLst>
              <a:ext uri="{FF2B5EF4-FFF2-40B4-BE49-F238E27FC236}">
                <a16:creationId xmlns:a16="http://schemas.microsoft.com/office/drawing/2014/main" id="{E0E1B719-434B-4013-F199-9E497212B273}"/>
              </a:ext>
            </a:extLst>
          </p:cNvPr>
          <p:cNvSpPr txBox="1">
            <a:spLocks/>
          </p:cNvSpPr>
          <p:nvPr/>
        </p:nvSpPr>
        <p:spPr>
          <a:xfrm>
            <a:off x="628650" y="266917"/>
            <a:ext cx="788670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de-DE" sz="3300" b="1" err="1">
                <a:solidFill>
                  <a:srgbClr val="000000"/>
                </a:solidFill>
                <a:latin typeface="Arial"/>
                <a:cs typeface="Arial"/>
              </a:rPr>
              <a:t>Rücklauf</a:t>
            </a:r>
            <a:r>
              <a:rPr lang="en-US" altLang="de-DE" sz="3300" b="1">
                <a:solidFill>
                  <a:srgbClr val="000000"/>
                </a:solidFill>
                <a:latin typeface="Arial"/>
                <a:cs typeface="Arial"/>
              </a:rPr>
              <a:t>: </a:t>
            </a:r>
            <a:r>
              <a:rPr lang="en-US" altLang="de-DE" sz="3300" b="1" err="1">
                <a:latin typeface="Arial"/>
                <a:ea typeface="Roboto Condensed"/>
                <a:cs typeface="Arial"/>
              </a:rPr>
              <a:t>Stichprobe</a:t>
            </a:r>
            <a:endParaRPr lang="it-IT" sz="3300" b="1" err="1">
              <a:solidFill>
                <a:srgbClr val="000000"/>
              </a:solidFill>
              <a:latin typeface="Roboto Condensed"/>
              <a:ea typeface="Roboto Condensed"/>
              <a:cs typeface="Arial" panose="020B0604020202020204" pitchFamily="34" charset="0"/>
            </a:endParaRPr>
          </a:p>
        </p:txBody>
      </p:sp>
      <p:sp>
        <p:nvSpPr>
          <p:cNvPr id="8" name="TextBox 7">
            <a:extLst>
              <a:ext uri="{FF2B5EF4-FFF2-40B4-BE49-F238E27FC236}">
                <a16:creationId xmlns:a16="http://schemas.microsoft.com/office/drawing/2014/main" id="{DBBE0FAF-9F01-4C88-75FF-73CB9BDC73C8}"/>
              </a:ext>
            </a:extLst>
          </p:cNvPr>
          <p:cNvSpPr txBox="1"/>
          <p:nvPr/>
        </p:nvSpPr>
        <p:spPr>
          <a:xfrm>
            <a:off x="1479928" y="1074477"/>
            <a:ext cx="6259009"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900" i="1">
                <a:latin typeface="Roboto Condensed"/>
                <a:ea typeface="Roboto Condensed"/>
                <a:cs typeface="Calibri"/>
              </a:rPr>
              <a:t>Mein </a:t>
            </a:r>
            <a:r>
              <a:rPr lang="en-US" sz="900" i="1" err="1">
                <a:latin typeface="Roboto Condensed"/>
                <a:ea typeface="Roboto Condensed"/>
                <a:cs typeface="Calibri"/>
              </a:rPr>
              <a:t>derzeitiges</a:t>
            </a:r>
            <a:r>
              <a:rPr lang="en-US" sz="900" i="1">
                <a:latin typeface="Roboto Condensed"/>
                <a:ea typeface="Roboto Condensed"/>
                <a:cs typeface="Calibri"/>
              </a:rPr>
              <a:t> </a:t>
            </a:r>
            <a:r>
              <a:rPr lang="en-US" sz="900" i="1" err="1">
                <a:latin typeface="Roboto Condensed"/>
                <a:ea typeface="Roboto Condensed"/>
                <a:cs typeface="Calibri"/>
              </a:rPr>
              <a:t>Berufsfeld</a:t>
            </a:r>
            <a:r>
              <a:rPr lang="en-US" sz="900" i="1">
                <a:latin typeface="Roboto Condensed"/>
                <a:ea typeface="Roboto Condensed"/>
                <a:cs typeface="Calibri"/>
              </a:rPr>
              <a:t> (</a:t>
            </a:r>
            <a:r>
              <a:rPr lang="en-US" sz="900" i="1" err="1">
                <a:latin typeface="Roboto Condensed"/>
                <a:ea typeface="Roboto Condensed"/>
                <a:cs typeface="Calibri"/>
              </a:rPr>
              <a:t>Mehrfach-Antworten</a:t>
            </a:r>
            <a:r>
              <a:rPr lang="en-US" sz="900" i="1">
                <a:latin typeface="Roboto Condensed"/>
                <a:ea typeface="Roboto Condensed"/>
                <a:cs typeface="Calibri"/>
              </a:rPr>
              <a:t> </a:t>
            </a:r>
            <a:r>
              <a:rPr lang="en-US" sz="900" i="1" err="1">
                <a:latin typeface="Roboto Condensed"/>
                <a:ea typeface="Roboto Condensed"/>
                <a:cs typeface="Calibri"/>
              </a:rPr>
              <a:t>sind</a:t>
            </a:r>
            <a:r>
              <a:rPr lang="en-US" sz="900" i="1">
                <a:latin typeface="Roboto Condensed"/>
                <a:ea typeface="Roboto Condensed"/>
                <a:cs typeface="Calibri"/>
              </a:rPr>
              <a:t> </a:t>
            </a:r>
            <a:r>
              <a:rPr lang="en-US" sz="900" i="1" err="1">
                <a:latin typeface="Roboto Condensed"/>
                <a:ea typeface="Roboto Condensed"/>
                <a:cs typeface="Calibri"/>
              </a:rPr>
              <a:t>möglich</a:t>
            </a:r>
            <a:r>
              <a:rPr lang="en-US" sz="900" i="1">
                <a:latin typeface="Roboto Condensed"/>
                <a:ea typeface="Roboto Condensed"/>
                <a:cs typeface="Calibri"/>
              </a:rPr>
              <a:t>)</a:t>
            </a:r>
            <a:endParaRPr lang="en-US" sz="900" i="1">
              <a:latin typeface="Roboto Condensed"/>
              <a:ea typeface="Roboto Condensed"/>
            </a:endParaRPr>
          </a:p>
        </p:txBody>
      </p:sp>
      <p:pic>
        <p:nvPicPr>
          <p:cNvPr id="12" name="Picture 5">
            <a:extLst>
              <a:ext uri="{FF2B5EF4-FFF2-40B4-BE49-F238E27FC236}">
                <a16:creationId xmlns:a16="http://schemas.microsoft.com/office/drawing/2014/main" id="{F6F2DC9D-7660-F80B-5315-63B4703E1559}"/>
              </a:ext>
            </a:extLst>
          </p:cNvPr>
          <p:cNvPicPr>
            <a:picLocks noChangeAspect="1"/>
          </p:cNvPicPr>
          <p:nvPr/>
        </p:nvPicPr>
        <p:blipFill>
          <a:blip r:embed="rId5"/>
          <a:stretch>
            <a:fillRect/>
          </a:stretch>
        </p:blipFill>
        <p:spPr>
          <a:xfrm>
            <a:off x="1215189" y="4673679"/>
            <a:ext cx="7435515" cy="458379"/>
          </a:xfrm>
          <a:prstGeom prst="rect">
            <a:avLst/>
          </a:prstGeom>
        </p:spPr>
      </p:pic>
    </p:spTree>
    <p:extLst>
      <p:ext uri="{BB962C8B-B14F-4D97-AF65-F5344CB8AC3E}">
        <p14:creationId xmlns:p14="http://schemas.microsoft.com/office/powerpoint/2010/main" val="24793984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C732E20-FB48-4CBE-BB5D-2A2C8CF8365B}"/>
              </a:ext>
            </a:extLst>
          </p:cNvPr>
          <p:cNvSpPr txBox="1"/>
          <p:nvPr/>
        </p:nvSpPr>
        <p:spPr>
          <a:xfrm>
            <a:off x="993595" y="3915021"/>
            <a:ext cx="3526022" cy="392415"/>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GB" sz="1050" b="1">
                <a:ea typeface="+mn-lt"/>
                <a:cs typeface="+mn-lt"/>
              </a:rPr>
              <a:t>Daten (Ö): </a:t>
            </a:r>
            <a:r>
              <a:rPr lang="en-GB" sz="1050" b="1" err="1">
                <a:ea typeface="+mn-lt"/>
                <a:cs typeface="+mn-lt"/>
              </a:rPr>
              <a:t>Erfahrung</a:t>
            </a:r>
            <a:r>
              <a:rPr lang="en-GB" sz="1050" b="1">
                <a:ea typeface="+mn-lt"/>
                <a:cs typeface="+mn-lt"/>
              </a:rPr>
              <a:t> </a:t>
            </a:r>
            <a:r>
              <a:rPr lang="en-GB" sz="1050" b="1" err="1">
                <a:ea typeface="+mn-lt"/>
                <a:cs typeface="+mn-lt"/>
              </a:rPr>
              <a:t>mit</a:t>
            </a:r>
            <a:r>
              <a:rPr lang="en-GB" sz="1050" b="1">
                <a:ea typeface="+mn-lt"/>
                <a:cs typeface="+mn-lt"/>
              </a:rPr>
              <a:t> </a:t>
            </a:r>
            <a:r>
              <a:rPr lang="en-GB" sz="1050" b="1" err="1">
                <a:ea typeface="+mn-lt"/>
                <a:cs typeface="+mn-lt"/>
              </a:rPr>
              <a:t>Inklusionsprozessen</a:t>
            </a:r>
            <a:r>
              <a:rPr lang="en-GB" sz="1050" b="1">
                <a:ea typeface="+mn-lt"/>
                <a:cs typeface="+mn-lt"/>
              </a:rPr>
              <a:t> </a:t>
            </a:r>
            <a:r>
              <a:rPr lang="en-GB" sz="1050" b="1" err="1">
                <a:ea typeface="+mn-lt"/>
                <a:cs typeface="+mn-lt"/>
              </a:rPr>
              <a:t>durch</a:t>
            </a:r>
            <a:r>
              <a:rPr lang="en-GB" sz="1050" b="1">
                <a:ea typeface="+mn-lt"/>
                <a:cs typeface="+mn-lt"/>
              </a:rPr>
              <a:t> Kunst</a:t>
            </a:r>
            <a:br>
              <a:rPr lang="en-GB" sz="1050" b="1">
                <a:ea typeface="+mn-lt"/>
                <a:cs typeface="+mn-lt"/>
              </a:rPr>
            </a:br>
            <a:r>
              <a:rPr lang="en-GB" sz="1050">
                <a:ea typeface="+mn-lt"/>
                <a:cs typeface="+mn-lt"/>
              </a:rPr>
              <a:t>(n= 101) </a:t>
            </a:r>
            <a:endParaRPr lang="en-GB" sz="1050">
              <a:ea typeface="Roboto Condensed"/>
            </a:endParaRPr>
          </a:p>
        </p:txBody>
      </p:sp>
      <p:pic>
        <p:nvPicPr>
          <p:cNvPr id="7" name="Picture 2">
            <a:extLst>
              <a:ext uri="{FF2B5EF4-FFF2-40B4-BE49-F238E27FC236}">
                <a16:creationId xmlns:a16="http://schemas.microsoft.com/office/drawing/2014/main" id="{23720A70-A328-484A-A14D-9DEBA5A2775D}"/>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156804" y="228035"/>
            <a:ext cx="732275" cy="742500"/>
          </a:xfrm>
          <a:prstGeom prst="rect">
            <a:avLst/>
          </a:prstGeom>
          <a:noFill/>
          <a:extLst>
            <a:ext uri="{909E8E84-426E-40DD-AFC4-6F175D3DCCD1}">
              <a14:hiddenFill xmlns:a14="http://schemas.microsoft.com/office/drawing/2010/main">
                <a:solidFill>
                  <a:srgbClr val="FFFFFF"/>
                </a:solidFill>
              </a14:hiddenFill>
            </a:ext>
          </a:extLst>
        </p:spPr>
      </p:pic>
      <p:sp>
        <p:nvSpPr>
          <p:cNvPr id="5" name="Titolo 1">
            <a:extLst>
              <a:ext uri="{FF2B5EF4-FFF2-40B4-BE49-F238E27FC236}">
                <a16:creationId xmlns:a16="http://schemas.microsoft.com/office/drawing/2014/main" id="{3DCB9727-E178-7961-D63E-78D66F453A7D}"/>
              </a:ext>
            </a:extLst>
          </p:cNvPr>
          <p:cNvSpPr txBox="1">
            <a:spLocks/>
          </p:cNvSpPr>
          <p:nvPr/>
        </p:nvSpPr>
        <p:spPr>
          <a:xfrm rot="16200000">
            <a:off x="-1670753" y="2347501"/>
            <a:ext cx="4490605"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de-DE" sz="3300" b="1" err="1">
                <a:solidFill>
                  <a:srgbClr val="000000"/>
                </a:solidFill>
                <a:latin typeface="Arial"/>
                <a:cs typeface="Arial"/>
              </a:rPr>
              <a:t>INARTdis</a:t>
            </a:r>
            <a:r>
              <a:rPr lang="en-US" altLang="de-DE" sz="3300" b="1">
                <a:solidFill>
                  <a:srgbClr val="000000"/>
                </a:solidFill>
                <a:latin typeface="Arial"/>
                <a:cs typeface="Arial"/>
              </a:rPr>
              <a:t>: </a:t>
            </a:r>
            <a:r>
              <a:rPr lang="it-IT" sz="3300" b="1" err="1">
                <a:latin typeface="Roboto Condensed"/>
                <a:ea typeface="Roboto Condensed"/>
                <a:cs typeface="Arial"/>
              </a:rPr>
              <a:t>Resulte</a:t>
            </a:r>
            <a:endParaRPr lang="it-IT" sz="3300" b="1" err="1">
              <a:solidFill>
                <a:srgbClr val="000000"/>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46DDD31B-A911-4E0D-0794-AAEE8FCF651C}"/>
              </a:ext>
            </a:extLst>
          </p:cNvPr>
          <p:cNvSpPr txBox="1"/>
          <p:nvPr/>
        </p:nvSpPr>
        <p:spPr>
          <a:xfrm>
            <a:off x="5020677" y="3888439"/>
            <a:ext cx="3798480" cy="392415"/>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US" sz="1050" b="1">
                <a:ea typeface="+mn-lt"/>
                <a:cs typeface="+mn-lt"/>
              </a:rPr>
              <a:t>Overall Data: Experience in inclusion processes through art</a:t>
            </a:r>
            <a:br>
              <a:rPr lang="en-US" sz="1050" b="1">
                <a:ea typeface="+mn-lt"/>
                <a:cs typeface="+mn-lt"/>
              </a:rPr>
            </a:br>
            <a:r>
              <a:rPr lang="en-US" sz="1050" b="1">
                <a:ea typeface="+mn-lt"/>
                <a:cs typeface="+mn-lt"/>
              </a:rPr>
              <a:t> </a:t>
            </a:r>
            <a:r>
              <a:rPr lang="en-US" sz="1050">
                <a:ea typeface="+mn-lt"/>
                <a:cs typeface="+mn-lt"/>
              </a:rPr>
              <a:t>(in %, n= 376)</a:t>
            </a:r>
            <a:endParaRPr lang="en-US">
              <a:ea typeface="Roboto Condensed"/>
            </a:endParaRPr>
          </a:p>
        </p:txBody>
      </p:sp>
      <p:pic>
        <p:nvPicPr>
          <p:cNvPr id="3" name="Picture 3">
            <a:extLst>
              <a:ext uri="{FF2B5EF4-FFF2-40B4-BE49-F238E27FC236}">
                <a16:creationId xmlns:a16="http://schemas.microsoft.com/office/drawing/2014/main" id="{C94B1850-F7EC-CF8B-1264-81B57C69FFA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022237" y="1686195"/>
            <a:ext cx="3793471" cy="2161333"/>
          </a:xfrm>
          <a:prstGeom prst="rect">
            <a:avLst/>
          </a:prstGeom>
        </p:spPr>
      </p:pic>
      <p:sp>
        <p:nvSpPr>
          <p:cNvPr id="12" name="Titolo 1">
            <a:extLst>
              <a:ext uri="{FF2B5EF4-FFF2-40B4-BE49-F238E27FC236}">
                <a16:creationId xmlns:a16="http://schemas.microsoft.com/office/drawing/2014/main" id="{902E4015-1560-9FAC-DBAA-345C76C66821}"/>
              </a:ext>
            </a:extLst>
          </p:cNvPr>
          <p:cNvSpPr txBox="1">
            <a:spLocks/>
          </p:cNvSpPr>
          <p:nvPr/>
        </p:nvSpPr>
        <p:spPr>
          <a:xfrm>
            <a:off x="628650" y="47621"/>
            <a:ext cx="788670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300" b="1" err="1">
                <a:solidFill>
                  <a:srgbClr val="000000"/>
                </a:solidFill>
                <a:latin typeface="Arial"/>
                <a:cs typeface="Arial"/>
              </a:rPr>
              <a:t>Erfahrung</a:t>
            </a:r>
            <a:r>
              <a:rPr lang="en-US" sz="3300">
                <a:ea typeface="+mj-lt"/>
                <a:cs typeface="+mj-lt"/>
              </a:rPr>
              <a:t> </a:t>
            </a:r>
            <a:r>
              <a:rPr lang="en-US" sz="3300" b="1" err="1">
                <a:solidFill>
                  <a:srgbClr val="000000"/>
                </a:solidFill>
                <a:latin typeface="Arial"/>
                <a:cs typeface="Arial"/>
              </a:rPr>
              <a:t>mit</a:t>
            </a:r>
            <a:r>
              <a:rPr lang="en-US" sz="3300" b="1">
                <a:solidFill>
                  <a:srgbClr val="000000"/>
                </a:solidFill>
                <a:latin typeface="Arial"/>
                <a:cs typeface="Arial"/>
              </a:rPr>
              <a:t> </a:t>
            </a:r>
            <a:r>
              <a:rPr lang="en-US" sz="3300" b="1" err="1">
                <a:solidFill>
                  <a:srgbClr val="000000"/>
                </a:solidFill>
                <a:latin typeface="Arial"/>
                <a:cs typeface="Arial"/>
              </a:rPr>
              <a:t>Inklusion</a:t>
            </a:r>
            <a:r>
              <a:rPr lang="en-US" sz="3300" b="1">
                <a:solidFill>
                  <a:srgbClr val="000000"/>
                </a:solidFill>
                <a:latin typeface="Arial"/>
                <a:cs typeface="Arial"/>
              </a:rPr>
              <a:t> </a:t>
            </a:r>
            <a:r>
              <a:rPr lang="en-US" sz="3300" b="1" err="1">
                <a:solidFill>
                  <a:srgbClr val="000000"/>
                </a:solidFill>
                <a:latin typeface="Arial"/>
                <a:cs typeface="Arial"/>
              </a:rPr>
              <a:t>durch</a:t>
            </a:r>
            <a:r>
              <a:rPr lang="en-US" sz="3300" b="1">
                <a:solidFill>
                  <a:srgbClr val="000000"/>
                </a:solidFill>
                <a:latin typeface="Arial"/>
                <a:cs typeface="Arial"/>
              </a:rPr>
              <a:t> Kunst</a:t>
            </a:r>
          </a:p>
        </p:txBody>
      </p:sp>
      <p:pic>
        <p:nvPicPr>
          <p:cNvPr id="15" name="Picture 5">
            <a:extLst>
              <a:ext uri="{FF2B5EF4-FFF2-40B4-BE49-F238E27FC236}">
                <a16:creationId xmlns:a16="http://schemas.microsoft.com/office/drawing/2014/main" id="{E3ABCF53-3929-191E-7E21-5F43B7604C72}"/>
              </a:ext>
            </a:extLst>
          </p:cNvPr>
          <p:cNvPicPr>
            <a:picLocks noChangeAspect="1"/>
          </p:cNvPicPr>
          <p:nvPr/>
        </p:nvPicPr>
        <p:blipFill>
          <a:blip r:embed="rId5"/>
          <a:stretch>
            <a:fillRect/>
          </a:stretch>
        </p:blipFill>
        <p:spPr>
          <a:xfrm>
            <a:off x="1215189" y="4673679"/>
            <a:ext cx="7435515" cy="458379"/>
          </a:xfrm>
          <a:prstGeom prst="rect">
            <a:avLst/>
          </a:prstGeom>
        </p:spPr>
      </p:pic>
      <p:sp>
        <p:nvSpPr>
          <p:cNvPr id="4" name="TextBox 3">
            <a:extLst>
              <a:ext uri="{FF2B5EF4-FFF2-40B4-BE49-F238E27FC236}">
                <a16:creationId xmlns:a16="http://schemas.microsoft.com/office/drawing/2014/main" id="{9029C495-B8F2-E391-18F2-629EB7C217C7}"/>
              </a:ext>
            </a:extLst>
          </p:cNvPr>
          <p:cNvSpPr txBox="1"/>
          <p:nvPr/>
        </p:nvSpPr>
        <p:spPr>
          <a:xfrm>
            <a:off x="1260126" y="768791"/>
            <a:ext cx="7561077"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900" i="1">
                <a:latin typeface="Roboto Condensed"/>
                <a:ea typeface="Roboto Condensed"/>
                <a:cs typeface="Calibri"/>
              </a:rPr>
              <a:t>Ich </a:t>
            </a:r>
            <a:r>
              <a:rPr lang="en-US" sz="900" i="1" err="1">
                <a:latin typeface="Roboto Condensed"/>
                <a:ea typeface="Roboto Condensed"/>
                <a:cs typeface="Calibri"/>
              </a:rPr>
              <a:t>habe</a:t>
            </a:r>
            <a:r>
              <a:rPr lang="en-US" sz="900" i="1">
                <a:latin typeface="Roboto Condensed"/>
                <a:ea typeface="Roboto Condensed"/>
                <a:cs typeface="Calibri"/>
              </a:rPr>
              <a:t> </a:t>
            </a:r>
            <a:r>
              <a:rPr lang="en-US" sz="900" i="1" err="1">
                <a:latin typeface="Roboto Condensed"/>
                <a:ea typeface="Roboto Condensed"/>
                <a:cs typeface="Calibri"/>
              </a:rPr>
              <a:t>Erfahrung</a:t>
            </a:r>
            <a:r>
              <a:rPr lang="en-US" sz="900" i="1">
                <a:latin typeface="Roboto Condensed"/>
                <a:ea typeface="Roboto Condensed"/>
                <a:cs typeface="Calibri"/>
              </a:rPr>
              <a:t> </a:t>
            </a:r>
            <a:r>
              <a:rPr lang="en-US" sz="900" i="1" err="1">
                <a:latin typeface="Roboto Condensed"/>
                <a:ea typeface="Roboto Condensed"/>
                <a:cs typeface="Calibri"/>
              </a:rPr>
              <a:t>mit</a:t>
            </a:r>
            <a:r>
              <a:rPr lang="en-US" sz="900" i="1">
                <a:latin typeface="Roboto Condensed"/>
                <a:ea typeface="Roboto Condensed"/>
                <a:cs typeface="Calibri"/>
              </a:rPr>
              <a:t> </a:t>
            </a:r>
            <a:r>
              <a:rPr lang="en-US" sz="900" i="1" err="1">
                <a:latin typeface="Roboto Condensed"/>
                <a:ea typeface="Roboto Condensed"/>
                <a:cs typeface="Calibri"/>
              </a:rPr>
              <a:t>Inklusionsprozessen</a:t>
            </a:r>
            <a:r>
              <a:rPr lang="en-US" sz="900" i="1">
                <a:latin typeface="Roboto Condensed"/>
                <a:ea typeface="Roboto Condensed"/>
                <a:cs typeface="Calibri"/>
              </a:rPr>
              <a:t> </a:t>
            </a:r>
            <a:r>
              <a:rPr lang="en-US" sz="900" i="1" err="1">
                <a:latin typeface="Roboto Condensed"/>
                <a:ea typeface="Roboto Condensed"/>
                <a:cs typeface="Calibri"/>
              </a:rPr>
              <a:t>durch</a:t>
            </a:r>
            <a:r>
              <a:rPr lang="en-US" sz="900" i="1">
                <a:latin typeface="Roboto Condensed"/>
                <a:ea typeface="Roboto Condensed"/>
                <a:cs typeface="Calibri"/>
              </a:rPr>
              <a:t> Kunst: </a:t>
            </a:r>
          </a:p>
        </p:txBody>
      </p:sp>
      <p:pic>
        <p:nvPicPr>
          <p:cNvPr id="11" name="Picture 12">
            <a:extLst>
              <a:ext uri="{FF2B5EF4-FFF2-40B4-BE49-F238E27FC236}">
                <a16:creationId xmlns:a16="http://schemas.microsoft.com/office/drawing/2014/main" id="{9151F49E-A417-C9C1-6AB1-566385A8D5DF}"/>
              </a:ext>
            </a:extLst>
          </p:cNvPr>
          <p:cNvPicPr>
            <a:picLocks noChangeAspect="1"/>
          </p:cNvPicPr>
          <p:nvPr/>
        </p:nvPicPr>
        <p:blipFill>
          <a:blip r:embed="rId6"/>
          <a:stretch>
            <a:fillRect/>
          </a:stretch>
        </p:blipFill>
        <p:spPr>
          <a:xfrm>
            <a:off x="1306476" y="1686125"/>
            <a:ext cx="3580513" cy="2163326"/>
          </a:xfrm>
          <a:prstGeom prst="rect">
            <a:avLst/>
          </a:prstGeom>
        </p:spPr>
      </p:pic>
    </p:spTree>
    <p:extLst>
      <p:ext uri="{BB962C8B-B14F-4D97-AF65-F5344CB8AC3E}">
        <p14:creationId xmlns:p14="http://schemas.microsoft.com/office/powerpoint/2010/main" val="327988411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C732E20-FB48-4CBE-BB5D-2A2C8CF8365B}"/>
              </a:ext>
            </a:extLst>
          </p:cNvPr>
          <p:cNvSpPr txBox="1"/>
          <p:nvPr/>
        </p:nvSpPr>
        <p:spPr>
          <a:xfrm>
            <a:off x="6692698" y="4197996"/>
            <a:ext cx="2198886" cy="392415"/>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GB" sz="1050" b="1">
                <a:ea typeface="+mn-lt"/>
                <a:cs typeface="+mn-lt"/>
              </a:rPr>
              <a:t>Daten (Ö): </a:t>
            </a:r>
            <a:r>
              <a:rPr lang="en-GB" sz="1050" b="1" err="1">
                <a:ea typeface="+mn-lt"/>
                <a:cs typeface="+mn-lt"/>
              </a:rPr>
              <a:t>Barrieren</a:t>
            </a:r>
            <a:r>
              <a:rPr lang="en-GB" sz="1050" b="1">
                <a:ea typeface="+mn-lt"/>
                <a:cs typeface="+mn-lt"/>
              </a:rPr>
              <a:t> </a:t>
            </a:r>
            <a:r>
              <a:rPr lang="en-GB" sz="1050" b="1" err="1">
                <a:ea typeface="+mn-lt"/>
                <a:cs typeface="+mn-lt"/>
              </a:rPr>
              <a:t>bei</a:t>
            </a:r>
            <a:r>
              <a:rPr lang="en-GB" sz="1050" b="1">
                <a:ea typeface="+mn-lt"/>
                <a:cs typeface="+mn-lt"/>
              </a:rPr>
              <a:t> </a:t>
            </a:r>
            <a:r>
              <a:rPr lang="en-GB" sz="1050" b="1" err="1">
                <a:ea typeface="+mn-lt"/>
                <a:cs typeface="+mn-lt"/>
              </a:rPr>
              <a:t>inklusiven</a:t>
            </a:r>
            <a:r>
              <a:rPr lang="en-GB" sz="1050" b="1">
                <a:ea typeface="+mn-lt"/>
                <a:cs typeface="+mn-lt"/>
              </a:rPr>
              <a:t> </a:t>
            </a:r>
            <a:r>
              <a:rPr lang="en-GB" sz="1050" b="1" err="1">
                <a:ea typeface="+mn-lt"/>
                <a:cs typeface="+mn-lt"/>
              </a:rPr>
              <a:t>Kunstprojekten</a:t>
            </a:r>
            <a:r>
              <a:rPr lang="en-GB" sz="1050" b="1">
                <a:ea typeface="+mn-lt"/>
                <a:cs typeface="+mn-lt"/>
              </a:rPr>
              <a:t> </a:t>
            </a:r>
            <a:r>
              <a:rPr lang="en-GB" sz="1050">
                <a:ea typeface="+mn-lt"/>
                <a:cs typeface="+mn-lt"/>
              </a:rPr>
              <a:t>(n= 288) </a:t>
            </a:r>
            <a:endParaRPr lang="en-US">
              <a:ea typeface="Roboto Condensed"/>
            </a:endParaRPr>
          </a:p>
        </p:txBody>
      </p:sp>
      <p:pic>
        <p:nvPicPr>
          <p:cNvPr id="7" name="Picture 2">
            <a:extLst>
              <a:ext uri="{FF2B5EF4-FFF2-40B4-BE49-F238E27FC236}">
                <a16:creationId xmlns:a16="http://schemas.microsoft.com/office/drawing/2014/main" id="{23720A70-A328-484A-A14D-9DEBA5A2775D}"/>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156804" y="228035"/>
            <a:ext cx="732275" cy="742500"/>
          </a:xfrm>
          <a:prstGeom prst="rect">
            <a:avLst/>
          </a:prstGeom>
          <a:noFill/>
          <a:extLst>
            <a:ext uri="{909E8E84-426E-40DD-AFC4-6F175D3DCCD1}">
              <a14:hiddenFill xmlns:a14="http://schemas.microsoft.com/office/drawing/2010/main">
                <a:solidFill>
                  <a:srgbClr val="FFFFFF"/>
                </a:solidFill>
              </a14:hiddenFill>
            </a:ext>
          </a:extLst>
        </p:spPr>
      </p:pic>
      <p:sp>
        <p:nvSpPr>
          <p:cNvPr id="5" name="Titolo 1">
            <a:extLst>
              <a:ext uri="{FF2B5EF4-FFF2-40B4-BE49-F238E27FC236}">
                <a16:creationId xmlns:a16="http://schemas.microsoft.com/office/drawing/2014/main" id="{3DCB9727-E178-7961-D63E-78D66F453A7D}"/>
              </a:ext>
            </a:extLst>
          </p:cNvPr>
          <p:cNvSpPr txBox="1">
            <a:spLocks/>
          </p:cNvSpPr>
          <p:nvPr/>
        </p:nvSpPr>
        <p:spPr>
          <a:xfrm rot="16200000">
            <a:off x="-1670753" y="2347501"/>
            <a:ext cx="4490605"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de-DE" sz="3300" b="1" err="1">
                <a:solidFill>
                  <a:srgbClr val="000000"/>
                </a:solidFill>
                <a:latin typeface="Arial"/>
                <a:cs typeface="Arial"/>
              </a:rPr>
              <a:t>INARTdis</a:t>
            </a:r>
            <a:r>
              <a:rPr lang="en-US" altLang="de-DE" sz="3300" b="1">
                <a:solidFill>
                  <a:srgbClr val="000000"/>
                </a:solidFill>
                <a:latin typeface="Arial"/>
                <a:cs typeface="Arial"/>
              </a:rPr>
              <a:t>: </a:t>
            </a:r>
            <a:r>
              <a:rPr lang="it-IT" sz="3300" b="1" err="1">
                <a:latin typeface="Roboto Condensed"/>
                <a:ea typeface="Roboto Condensed"/>
                <a:cs typeface="Arial"/>
              </a:rPr>
              <a:t>Resulte</a:t>
            </a:r>
            <a:endParaRPr lang="it-IT" sz="3300" b="1" err="1">
              <a:solidFill>
                <a:srgbClr val="000000"/>
              </a:solidFill>
              <a:latin typeface="Arial" panose="020B0604020202020204" pitchFamily="34" charset="0"/>
              <a:cs typeface="Arial" panose="020B0604020202020204" pitchFamily="34" charset="0"/>
            </a:endParaRPr>
          </a:p>
        </p:txBody>
      </p:sp>
      <p:pic>
        <p:nvPicPr>
          <p:cNvPr id="6" name="Picture 7">
            <a:extLst>
              <a:ext uri="{FF2B5EF4-FFF2-40B4-BE49-F238E27FC236}">
                <a16:creationId xmlns:a16="http://schemas.microsoft.com/office/drawing/2014/main" id="{C2DA22CC-51B1-5A2D-0C4A-3CF1F9FE53D1}"/>
              </a:ext>
            </a:extLst>
          </p:cNvPr>
          <p:cNvPicPr>
            <a:picLocks noChangeAspect="1"/>
          </p:cNvPicPr>
          <p:nvPr/>
        </p:nvPicPr>
        <p:blipFill>
          <a:blip r:embed="rId4"/>
          <a:stretch>
            <a:fillRect/>
          </a:stretch>
        </p:blipFill>
        <p:spPr>
          <a:xfrm>
            <a:off x="2515930" y="1085082"/>
            <a:ext cx="4158658" cy="3549378"/>
          </a:xfrm>
          <a:prstGeom prst="rect">
            <a:avLst/>
          </a:prstGeom>
        </p:spPr>
      </p:pic>
      <p:sp>
        <p:nvSpPr>
          <p:cNvPr id="3" name="TextBox 2">
            <a:extLst>
              <a:ext uri="{FF2B5EF4-FFF2-40B4-BE49-F238E27FC236}">
                <a16:creationId xmlns:a16="http://schemas.microsoft.com/office/drawing/2014/main" id="{2C3D937C-BC13-2377-F11F-5BF5C3CDE464}"/>
              </a:ext>
            </a:extLst>
          </p:cNvPr>
          <p:cNvSpPr txBox="1"/>
          <p:nvPr/>
        </p:nvSpPr>
        <p:spPr>
          <a:xfrm>
            <a:off x="2465206" y="712685"/>
            <a:ext cx="420517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900" i="1" err="1">
                <a:latin typeface="Roboto Condensed"/>
                <a:ea typeface="Roboto Condensed"/>
                <a:cs typeface="Calibri"/>
              </a:rPr>
              <a:t>Nennen</a:t>
            </a:r>
            <a:r>
              <a:rPr lang="en-US" sz="900" i="1">
                <a:latin typeface="Roboto Condensed"/>
                <a:ea typeface="Roboto Condensed"/>
                <a:cs typeface="Calibri"/>
              </a:rPr>
              <a:t> Sie bitte </a:t>
            </a:r>
            <a:r>
              <a:rPr lang="en-US" sz="900" i="1" err="1">
                <a:latin typeface="Roboto Condensed"/>
                <a:ea typeface="Roboto Condensed"/>
                <a:cs typeface="Calibri"/>
              </a:rPr>
              <a:t>drei</a:t>
            </a:r>
            <a:r>
              <a:rPr lang="en-US" sz="900" i="1">
                <a:latin typeface="Roboto Condensed"/>
                <a:ea typeface="Roboto Condensed"/>
                <a:cs typeface="Calibri"/>
              </a:rPr>
              <a:t> </a:t>
            </a:r>
            <a:r>
              <a:rPr lang="en-US" sz="900" i="1" err="1">
                <a:latin typeface="Roboto Condensed"/>
                <a:ea typeface="Roboto Condensed"/>
                <a:cs typeface="Calibri"/>
              </a:rPr>
              <a:t>Barrieren</a:t>
            </a:r>
            <a:r>
              <a:rPr lang="en-US" sz="900" i="1">
                <a:latin typeface="Roboto Condensed"/>
                <a:ea typeface="Roboto Condensed"/>
                <a:cs typeface="Calibri"/>
              </a:rPr>
              <a:t>, die Sie </a:t>
            </a:r>
            <a:r>
              <a:rPr lang="en-US" sz="900" i="1" err="1">
                <a:latin typeface="Roboto Condensed"/>
                <a:ea typeface="Roboto Condensed"/>
                <a:cs typeface="Calibri"/>
              </a:rPr>
              <a:t>bei</a:t>
            </a:r>
            <a:r>
              <a:rPr lang="en-US" sz="900" i="1">
                <a:latin typeface="Roboto Condensed"/>
                <a:ea typeface="Roboto Condensed"/>
                <a:cs typeface="Calibri"/>
              </a:rPr>
              <a:t> der </a:t>
            </a:r>
            <a:r>
              <a:rPr lang="en-US" sz="900" i="1" err="1">
                <a:latin typeface="Roboto Condensed"/>
                <a:ea typeface="Roboto Condensed"/>
                <a:cs typeface="Calibri"/>
              </a:rPr>
              <a:t>Implementierung</a:t>
            </a:r>
            <a:r>
              <a:rPr lang="en-US" sz="900" i="1">
                <a:latin typeface="Roboto Condensed"/>
                <a:ea typeface="Roboto Condensed"/>
                <a:cs typeface="Calibri"/>
              </a:rPr>
              <a:t> und </a:t>
            </a:r>
            <a:br>
              <a:rPr lang="en-US" sz="900" i="1">
                <a:latin typeface="Roboto Condensed"/>
                <a:ea typeface="Roboto Condensed"/>
                <a:cs typeface="Calibri"/>
              </a:rPr>
            </a:br>
            <a:r>
              <a:rPr lang="en-US" sz="900" i="1" err="1">
                <a:latin typeface="Roboto Condensed"/>
                <a:ea typeface="Roboto Condensed"/>
                <a:cs typeface="Calibri"/>
              </a:rPr>
              <a:t>Durchführung</a:t>
            </a:r>
            <a:r>
              <a:rPr lang="en-US" sz="900" i="1">
                <a:latin typeface="Roboto Condensed"/>
                <a:ea typeface="Roboto Condensed"/>
                <a:cs typeface="Calibri"/>
              </a:rPr>
              <a:t> von </a:t>
            </a:r>
            <a:r>
              <a:rPr lang="en-US" sz="900" i="1" err="1">
                <a:latin typeface="Roboto Condensed"/>
                <a:ea typeface="Roboto Condensed"/>
                <a:cs typeface="Calibri"/>
              </a:rPr>
              <a:t>inklusiven</a:t>
            </a:r>
            <a:r>
              <a:rPr lang="en-US" sz="900" i="1">
                <a:latin typeface="Roboto Condensed"/>
                <a:ea typeface="Roboto Condensed"/>
                <a:cs typeface="Calibri"/>
              </a:rPr>
              <a:t> </a:t>
            </a:r>
            <a:r>
              <a:rPr lang="en-US" sz="900" i="1" err="1">
                <a:latin typeface="Roboto Condensed"/>
                <a:ea typeface="Roboto Condensed"/>
                <a:cs typeface="Calibri"/>
              </a:rPr>
              <a:t>Kunstprojekten</a:t>
            </a:r>
            <a:r>
              <a:rPr lang="en-US" sz="900" i="1">
                <a:latin typeface="Roboto Condensed"/>
                <a:ea typeface="Roboto Condensed"/>
                <a:cs typeface="Calibri"/>
              </a:rPr>
              <a:t> </a:t>
            </a:r>
            <a:r>
              <a:rPr lang="en-US" sz="900" i="1" err="1">
                <a:latin typeface="Roboto Condensed"/>
                <a:ea typeface="Roboto Condensed"/>
                <a:cs typeface="Calibri"/>
              </a:rPr>
              <a:t>wahrnehmen</a:t>
            </a:r>
            <a:r>
              <a:rPr lang="en-US" sz="900" i="1">
                <a:latin typeface="Roboto Condensed"/>
                <a:ea typeface="Roboto Condensed"/>
                <a:cs typeface="Calibri"/>
              </a:rPr>
              <a:t>.</a:t>
            </a:r>
          </a:p>
        </p:txBody>
      </p:sp>
      <p:pic>
        <p:nvPicPr>
          <p:cNvPr id="9" name="Picture 5">
            <a:extLst>
              <a:ext uri="{FF2B5EF4-FFF2-40B4-BE49-F238E27FC236}">
                <a16:creationId xmlns:a16="http://schemas.microsoft.com/office/drawing/2014/main" id="{F15376F6-26C2-E832-D440-2D21243A294D}"/>
              </a:ext>
            </a:extLst>
          </p:cNvPr>
          <p:cNvPicPr>
            <a:picLocks noChangeAspect="1"/>
          </p:cNvPicPr>
          <p:nvPr/>
        </p:nvPicPr>
        <p:blipFill>
          <a:blip r:embed="rId5"/>
          <a:stretch>
            <a:fillRect/>
          </a:stretch>
        </p:blipFill>
        <p:spPr>
          <a:xfrm>
            <a:off x="1215189" y="4673679"/>
            <a:ext cx="7435515" cy="458379"/>
          </a:xfrm>
          <a:prstGeom prst="rect">
            <a:avLst/>
          </a:prstGeom>
        </p:spPr>
      </p:pic>
      <p:sp>
        <p:nvSpPr>
          <p:cNvPr id="8" name="Titolo 1">
            <a:extLst>
              <a:ext uri="{FF2B5EF4-FFF2-40B4-BE49-F238E27FC236}">
                <a16:creationId xmlns:a16="http://schemas.microsoft.com/office/drawing/2014/main" id="{703295EE-C626-C011-9E22-2A2504892D42}"/>
              </a:ext>
            </a:extLst>
          </p:cNvPr>
          <p:cNvSpPr txBox="1">
            <a:spLocks/>
          </p:cNvSpPr>
          <p:nvPr/>
        </p:nvSpPr>
        <p:spPr>
          <a:xfrm>
            <a:off x="628650" y="7748"/>
            <a:ext cx="788670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de-DE" sz="3300" b="1" err="1">
                <a:solidFill>
                  <a:srgbClr val="000000"/>
                </a:solidFill>
                <a:latin typeface="Arial"/>
                <a:cs typeface="Arial"/>
              </a:rPr>
              <a:t>Barrieren</a:t>
            </a:r>
            <a:endParaRPr lang="it-IT" sz="3300" b="1" err="1">
              <a:solidFill>
                <a:srgbClr val="000000"/>
              </a:solidFill>
              <a:latin typeface="Roboto Condensed"/>
              <a:ea typeface="Roboto Condensed"/>
              <a:cs typeface="Arial" panose="020B0604020202020204" pitchFamily="34" charset="0"/>
            </a:endParaRPr>
          </a:p>
        </p:txBody>
      </p:sp>
    </p:spTree>
    <p:extLst>
      <p:ext uri="{BB962C8B-B14F-4D97-AF65-F5344CB8AC3E}">
        <p14:creationId xmlns:p14="http://schemas.microsoft.com/office/powerpoint/2010/main" val="159572730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B7A4B63-F2D2-46E9-BA25-E4F27EBBAA61}"/>
              </a:ext>
            </a:extLst>
          </p:cNvPr>
          <p:cNvSpPr txBox="1"/>
          <p:nvPr/>
        </p:nvSpPr>
        <p:spPr>
          <a:xfrm>
            <a:off x="6632194" y="4080007"/>
            <a:ext cx="2321535" cy="553998"/>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GB" sz="1050" b="1">
                <a:ea typeface="+mn-lt"/>
                <a:cs typeface="+mn-lt"/>
              </a:rPr>
              <a:t>Daten (Ö): </a:t>
            </a:r>
            <a:r>
              <a:rPr lang="en-GB" sz="1050" b="1" err="1">
                <a:ea typeface="+mn-lt"/>
                <a:cs typeface="+mn-lt"/>
              </a:rPr>
              <a:t>Merkmale</a:t>
            </a:r>
            <a:r>
              <a:rPr lang="en-GB" sz="1050" b="1">
                <a:ea typeface="+mn-lt"/>
                <a:cs typeface="+mn-lt"/>
              </a:rPr>
              <a:t>, die </a:t>
            </a:r>
            <a:r>
              <a:rPr lang="en-GB" sz="1050" b="1" err="1">
                <a:ea typeface="+mn-lt"/>
                <a:cs typeface="+mn-lt"/>
              </a:rPr>
              <a:t>inklusive</a:t>
            </a:r>
            <a:r>
              <a:rPr lang="en-GB" sz="1050" b="1">
                <a:ea typeface="+mn-lt"/>
                <a:cs typeface="+mn-lt"/>
              </a:rPr>
              <a:t> Kunstprojekte </a:t>
            </a:r>
            <a:r>
              <a:rPr lang="en-GB" sz="1050" b="1" err="1">
                <a:ea typeface="+mn-lt"/>
                <a:cs typeface="+mn-lt"/>
              </a:rPr>
              <a:t>erleichtern</a:t>
            </a:r>
            <a:r>
              <a:rPr lang="en-GB" sz="1050" b="1">
                <a:ea typeface="+mn-lt"/>
                <a:cs typeface="+mn-lt"/>
              </a:rPr>
              <a:t> </a:t>
            </a:r>
            <a:r>
              <a:rPr lang="en-GB" sz="1050" b="1" err="1">
                <a:ea typeface="+mn-lt"/>
                <a:cs typeface="+mn-lt"/>
              </a:rPr>
              <a:t>können</a:t>
            </a:r>
            <a:r>
              <a:rPr lang="en-GB" sz="1050" b="1">
                <a:ea typeface="+mn-lt"/>
                <a:cs typeface="+mn-lt"/>
              </a:rPr>
              <a:t> </a:t>
            </a:r>
            <a:br>
              <a:rPr lang="en-GB" sz="1050" b="1">
                <a:ea typeface="+mn-lt"/>
                <a:cs typeface="+mn-lt"/>
              </a:rPr>
            </a:br>
            <a:r>
              <a:rPr lang="en-GB" sz="1050">
                <a:ea typeface="+mn-lt"/>
                <a:cs typeface="+mn-lt"/>
              </a:rPr>
              <a:t>(n= 193) </a:t>
            </a:r>
            <a:endParaRPr lang="en-US">
              <a:ea typeface="Roboto Condensed"/>
            </a:endParaRPr>
          </a:p>
        </p:txBody>
      </p:sp>
      <p:pic>
        <p:nvPicPr>
          <p:cNvPr id="8" name="Picture 2">
            <a:extLst>
              <a:ext uri="{FF2B5EF4-FFF2-40B4-BE49-F238E27FC236}">
                <a16:creationId xmlns:a16="http://schemas.microsoft.com/office/drawing/2014/main" id="{0F3CFF0A-5DC7-4481-B0B9-9CEE67405956}"/>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156804" y="228035"/>
            <a:ext cx="732275" cy="742500"/>
          </a:xfrm>
          <a:prstGeom prst="rect">
            <a:avLst/>
          </a:prstGeom>
          <a:noFill/>
          <a:extLst>
            <a:ext uri="{909E8E84-426E-40DD-AFC4-6F175D3DCCD1}">
              <a14:hiddenFill xmlns:a14="http://schemas.microsoft.com/office/drawing/2010/main">
                <a:solidFill>
                  <a:srgbClr val="FFFFFF"/>
                </a:solidFill>
              </a14:hiddenFill>
            </a:ext>
          </a:extLst>
        </p:spPr>
      </p:pic>
      <p:sp>
        <p:nvSpPr>
          <p:cNvPr id="5" name="Titolo 1">
            <a:extLst>
              <a:ext uri="{FF2B5EF4-FFF2-40B4-BE49-F238E27FC236}">
                <a16:creationId xmlns:a16="http://schemas.microsoft.com/office/drawing/2014/main" id="{D103FB44-C92B-589A-E367-478FCD25560C}"/>
              </a:ext>
            </a:extLst>
          </p:cNvPr>
          <p:cNvSpPr txBox="1">
            <a:spLocks/>
          </p:cNvSpPr>
          <p:nvPr/>
        </p:nvSpPr>
        <p:spPr>
          <a:xfrm rot="16200000">
            <a:off x="-1670753" y="2347501"/>
            <a:ext cx="4490605"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de-DE" sz="3300" b="1" err="1">
                <a:solidFill>
                  <a:srgbClr val="000000"/>
                </a:solidFill>
                <a:latin typeface="Arial"/>
                <a:cs typeface="Arial"/>
              </a:rPr>
              <a:t>INARTdis</a:t>
            </a:r>
            <a:r>
              <a:rPr lang="en-US" altLang="de-DE" sz="3300" b="1">
                <a:solidFill>
                  <a:srgbClr val="000000"/>
                </a:solidFill>
                <a:latin typeface="Arial"/>
                <a:cs typeface="Arial"/>
              </a:rPr>
              <a:t>: </a:t>
            </a:r>
            <a:r>
              <a:rPr lang="it-IT" sz="3300" b="1" err="1">
                <a:latin typeface="Roboto Condensed"/>
                <a:ea typeface="Roboto Condensed"/>
                <a:cs typeface="Arial"/>
              </a:rPr>
              <a:t>Resulte</a:t>
            </a:r>
            <a:endParaRPr lang="it-IT" sz="3300" b="1" err="1">
              <a:solidFill>
                <a:srgbClr val="000000"/>
              </a:solidFill>
              <a:latin typeface="Arial" panose="020B0604020202020204" pitchFamily="34" charset="0"/>
              <a:cs typeface="Arial" panose="020B0604020202020204" pitchFamily="34" charset="0"/>
            </a:endParaRPr>
          </a:p>
        </p:txBody>
      </p:sp>
      <p:pic>
        <p:nvPicPr>
          <p:cNvPr id="4" name="Picture 5">
            <a:extLst>
              <a:ext uri="{FF2B5EF4-FFF2-40B4-BE49-F238E27FC236}">
                <a16:creationId xmlns:a16="http://schemas.microsoft.com/office/drawing/2014/main" id="{3B20F00A-5225-1FBE-F583-4AEA1E522B11}"/>
              </a:ext>
            </a:extLst>
          </p:cNvPr>
          <p:cNvPicPr>
            <a:picLocks noChangeAspect="1"/>
          </p:cNvPicPr>
          <p:nvPr/>
        </p:nvPicPr>
        <p:blipFill>
          <a:blip r:embed="rId4"/>
          <a:stretch>
            <a:fillRect/>
          </a:stretch>
        </p:blipFill>
        <p:spPr>
          <a:xfrm>
            <a:off x="2543688" y="1062012"/>
            <a:ext cx="4045688" cy="3566664"/>
          </a:xfrm>
          <a:prstGeom prst="rect">
            <a:avLst/>
          </a:prstGeom>
        </p:spPr>
      </p:pic>
      <p:sp>
        <p:nvSpPr>
          <p:cNvPr id="6" name="TextBox 5">
            <a:extLst>
              <a:ext uri="{FF2B5EF4-FFF2-40B4-BE49-F238E27FC236}">
                <a16:creationId xmlns:a16="http://schemas.microsoft.com/office/drawing/2014/main" id="{62D21592-1E7C-512B-ABD0-344EFC9F4525}"/>
              </a:ext>
            </a:extLst>
          </p:cNvPr>
          <p:cNvSpPr txBox="1"/>
          <p:nvPr/>
        </p:nvSpPr>
        <p:spPr>
          <a:xfrm>
            <a:off x="978918" y="704273"/>
            <a:ext cx="663737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900" i="1" err="1">
                <a:latin typeface="Roboto Condensed"/>
                <a:ea typeface="Roboto Condensed"/>
                <a:cs typeface="Calibri"/>
              </a:rPr>
              <a:t>Nennen</a:t>
            </a:r>
            <a:r>
              <a:rPr lang="en-US" sz="900" i="1">
                <a:latin typeface="Roboto Condensed"/>
                <a:ea typeface="Roboto Condensed"/>
                <a:cs typeface="Calibri"/>
              </a:rPr>
              <a:t> Sie bitte </a:t>
            </a:r>
            <a:r>
              <a:rPr lang="en-US" sz="900" i="1" err="1">
                <a:latin typeface="Roboto Condensed"/>
                <a:ea typeface="Roboto Condensed"/>
                <a:cs typeface="Calibri"/>
              </a:rPr>
              <a:t>drei</a:t>
            </a:r>
            <a:r>
              <a:rPr lang="en-US" sz="900" i="1">
                <a:latin typeface="Roboto Condensed"/>
                <a:ea typeface="Roboto Condensed"/>
                <a:cs typeface="Calibri"/>
              </a:rPr>
              <a:t> </a:t>
            </a:r>
            <a:r>
              <a:rPr lang="en-US" sz="900" i="1" err="1">
                <a:latin typeface="Roboto Condensed"/>
                <a:ea typeface="Roboto Condensed"/>
                <a:cs typeface="Calibri"/>
              </a:rPr>
              <a:t>Punkte</a:t>
            </a:r>
            <a:r>
              <a:rPr lang="en-US" sz="900" i="1">
                <a:latin typeface="Roboto Condensed"/>
                <a:ea typeface="Roboto Condensed"/>
                <a:cs typeface="Calibri"/>
              </a:rPr>
              <a:t>/ </a:t>
            </a:r>
            <a:r>
              <a:rPr lang="en-US" sz="900" i="1" err="1">
                <a:latin typeface="Roboto Condensed"/>
                <a:ea typeface="Roboto Condensed"/>
                <a:cs typeface="Calibri"/>
              </a:rPr>
              <a:t>Merkmale</a:t>
            </a:r>
            <a:r>
              <a:rPr lang="en-US" sz="900" i="1">
                <a:latin typeface="Roboto Condensed"/>
                <a:ea typeface="Roboto Condensed"/>
                <a:cs typeface="Calibri"/>
              </a:rPr>
              <a:t>, </a:t>
            </a:r>
            <a:r>
              <a:rPr lang="en-US" sz="900" i="1" err="1">
                <a:latin typeface="Roboto Condensed"/>
                <a:ea typeface="Roboto Condensed"/>
                <a:cs typeface="Calibri"/>
              </a:rPr>
              <a:t>welche</a:t>
            </a:r>
            <a:r>
              <a:rPr lang="en-US" sz="900" i="1">
                <a:latin typeface="Roboto Condensed"/>
                <a:ea typeface="Roboto Condensed"/>
                <a:cs typeface="Calibri"/>
              </a:rPr>
              <a:t> </a:t>
            </a:r>
            <a:r>
              <a:rPr lang="en-US" sz="900" i="1" err="1">
                <a:latin typeface="Roboto Condensed"/>
                <a:ea typeface="Roboto Condensed"/>
                <a:cs typeface="Calibri"/>
              </a:rPr>
              <a:t>Ihrer</a:t>
            </a:r>
            <a:r>
              <a:rPr lang="en-US" sz="900" i="1">
                <a:latin typeface="Roboto Condensed"/>
                <a:ea typeface="Roboto Condensed"/>
                <a:cs typeface="Calibri"/>
              </a:rPr>
              <a:t> Meinung </a:t>
            </a:r>
            <a:r>
              <a:rPr lang="en-US" sz="900" i="1" err="1">
                <a:latin typeface="Roboto Condensed"/>
                <a:ea typeface="Roboto Condensed"/>
                <a:cs typeface="Calibri"/>
              </a:rPr>
              <a:t>nach</a:t>
            </a:r>
            <a:r>
              <a:rPr lang="en-US" sz="900" i="1">
                <a:latin typeface="Roboto Condensed"/>
                <a:ea typeface="Roboto Condensed"/>
                <a:cs typeface="Calibri"/>
              </a:rPr>
              <a:t> </a:t>
            </a:r>
            <a:br>
              <a:rPr lang="en-US" sz="900" i="1">
                <a:latin typeface="Roboto Condensed"/>
                <a:ea typeface="Roboto Condensed"/>
                <a:cs typeface="Calibri"/>
              </a:rPr>
            </a:br>
            <a:r>
              <a:rPr lang="en-US" sz="900" i="1" err="1">
                <a:latin typeface="Roboto Condensed"/>
                <a:ea typeface="Roboto Condensed"/>
                <a:cs typeface="Calibri"/>
              </a:rPr>
              <a:t>inklusive</a:t>
            </a:r>
            <a:r>
              <a:rPr lang="en-US" sz="900" i="1">
                <a:latin typeface="Roboto Condensed"/>
                <a:ea typeface="Roboto Condensed"/>
                <a:cs typeface="Calibri"/>
              </a:rPr>
              <a:t> Kunstprojekte </a:t>
            </a:r>
            <a:r>
              <a:rPr lang="en-US" sz="900" i="1" err="1">
                <a:latin typeface="Roboto Condensed"/>
                <a:ea typeface="Roboto Condensed"/>
                <a:cs typeface="Calibri"/>
              </a:rPr>
              <a:t>ermöglichen</a:t>
            </a:r>
            <a:r>
              <a:rPr lang="en-US" sz="900" i="1">
                <a:latin typeface="Roboto Condensed"/>
                <a:ea typeface="Roboto Condensed"/>
                <a:cs typeface="Calibri"/>
              </a:rPr>
              <a:t> und </a:t>
            </a:r>
            <a:r>
              <a:rPr lang="en-US" sz="900" i="1" err="1">
                <a:latin typeface="Roboto Condensed"/>
                <a:ea typeface="Roboto Condensed"/>
                <a:cs typeface="Calibri"/>
              </a:rPr>
              <a:t>erleichtern</a:t>
            </a:r>
            <a:r>
              <a:rPr lang="en-US" sz="900" i="1">
                <a:latin typeface="Roboto Condensed"/>
                <a:ea typeface="Roboto Condensed"/>
                <a:cs typeface="Calibri"/>
              </a:rPr>
              <a:t> </a:t>
            </a:r>
            <a:r>
              <a:rPr lang="en-US" sz="900" i="1" err="1">
                <a:latin typeface="Roboto Condensed"/>
                <a:ea typeface="Roboto Condensed"/>
                <a:cs typeface="Calibri"/>
              </a:rPr>
              <a:t>können</a:t>
            </a:r>
            <a:r>
              <a:rPr lang="en-US" sz="900" i="1">
                <a:latin typeface="Roboto Condensed"/>
                <a:ea typeface="Roboto Condensed"/>
                <a:cs typeface="Calibri"/>
              </a:rPr>
              <a:t>.</a:t>
            </a:r>
            <a:endParaRPr lang="en-US"/>
          </a:p>
        </p:txBody>
      </p:sp>
      <p:pic>
        <p:nvPicPr>
          <p:cNvPr id="10" name="Picture 5">
            <a:extLst>
              <a:ext uri="{FF2B5EF4-FFF2-40B4-BE49-F238E27FC236}">
                <a16:creationId xmlns:a16="http://schemas.microsoft.com/office/drawing/2014/main" id="{340E24F1-C366-1181-D446-E1F837E1C15D}"/>
              </a:ext>
            </a:extLst>
          </p:cNvPr>
          <p:cNvPicPr>
            <a:picLocks noChangeAspect="1"/>
          </p:cNvPicPr>
          <p:nvPr/>
        </p:nvPicPr>
        <p:blipFill>
          <a:blip r:embed="rId5"/>
          <a:stretch>
            <a:fillRect/>
          </a:stretch>
        </p:blipFill>
        <p:spPr>
          <a:xfrm>
            <a:off x="1215189" y="4673679"/>
            <a:ext cx="7435515" cy="458379"/>
          </a:xfrm>
          <a:prstGeom prst="rect">
            <a:avLst/>
          </a:prstGeom>
        </p:spPr>
      </p:pic>
      <p:sp>
        <p:nvSpPr>
          <p:cNvPr id="7" name="Titolo 1">
            <a:extLst>
              <a:ext uri="{FF2B5EF4-FFF2-40B4-BE49-F238E27FC236}">
                <a16:creationId xmlns:a16="http://schemas.microsoft.com/office/drawing/2014/main" id="{DAE3811C-BF8D-221B-B9D4-5A0635E0FB9E}"/>
              </a:ext>
            </a:extLst>
          </p:cNvPr>
          <p:cNvSpPr txBox="1">
            <a:spLocks/>
          </p:cNvSpPr>
          <p:nvPr/>
        </p:nvSpPr>
        <p:spPr>
          <a:xfrm>
            <a:off x="628650" y="1103"/>
            <a:ext cx="788670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de-DE" sz="3300" b="1" err="1">
                <a:solidFill>
                  <a:srgbClr val="000000"/>
                </a:solidFill>
                <a:latin typeface="Arial"/>
                <a:cs typeface="Arial"/>
              </a:rPr>
              <a:t>Erleichterung</a:t>
            </a:r>
            <a:endParaRPr lang="it-IT" sz="3300" b="1" err="1">
              <a:solidFill>
                <a:srgbClr val="000000"/>
              </a:solidFill>
              <a:latin typeface="Roboto Condensed"/>
              <a:ea typeface="Roboto Condensed"/>
              <a:cs typeface="Arial" panose="020B0604020202020204" pitchFamily="34" charset="0"/>
            </a:endParaRPr>
          </a:p>
        </p:txBody>
      </p:sp>
    </p:spTree>
    <p:extLst>
      <p:ext uri="{BB962C8B-B14F-4D97-AF65-F5344CB8AC3E}">
        <p14:creationId xmlns:p14="http://schemas.microsoft.com/office/powerpoint/2010/main" val="138060212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C732E20-FB48-4CBE-BB5D-2A2C8CF8365B}"/>
              </a:ext>
            </a:extLst>
          </p:cNvPr>
          <p:cNvSpPr txBox="1"/>
          <p:nvPr/>
        </p:nvSpPr>
        <p:spPr>
          <a:xfrm>
            <a:off x="910739" y="4302134"/>
            <a:ext cx="3120655" cy="392415"/>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just"/>
            <a:r>
              <a:rPr lang="en-GB" sz="1050" b="1">
                <a:ea typeface="+mn-lt"/>
                <a:cs typeface="+mn-lt"/>
              </a:rPr>
              <a:t>Daten (Ö): </a:t>
            </a:r>
            <a:r>
              <a:rPr lang="en-GB" sz="1050" b="1" err="1">
                <a:ea typeface="+mn-lt"/>
                <a:cs typeface="+mn-lt"/>
              </a:rPr>
              <a:t>Selbsteinschätzung</a:t>
            </a:r>
            <a:r>
              <a:rPr lang="en-GB" sz="1050" b="1">
                <a:ea typeface="+mn-lt"/>
                <a:cs typeface="+mn-lt"/>
              </a:rPr>
              <a:t> von </a:t>
            </a:r>
            <a:r>
              <a:rPr lang="en-GB" sz="1050" b="1" err="1">
                <a:ea typeface="+mn-lt"/>
                <a:cs typeface="+mn-lt"/>
              </a:rPr>
              <a:t>Kompetenzen</a:t>
            </a:r>
            <a:r>
              <a:rPr lang="en-GB" sz="1050" b="1">
                <a:ea typeface="+mn-lt"/>
                <a:cs typeface="+mn-lt"/>
              </a:rPr>
              <a:t> für </a:t>
            </a:r>
            <a:r>
              <a:rPr lang="en-GB" sz="1050" b="1" err="1">
                <a:ea typeface="+mn-lt"/>
                <a:cs typeface="+mn-lt"/>
              </a:rPr>
              <a:t>inklusive</a:t>
            </a:r>
            <a:r>
              <a:rPr lang="en-GB" sz="1050" b="1">
                <a:ea typeface="+mn-lt"/>
                <a:cs typeface="+mn-lt"/>
              </a:rPr>
              <a:t> Kunstprojekte </a:t>
            </a:r>
            <a:r>
              <a:rPr lang="en-GB" sz="1050">
                <a:ea typeface="+mn-lt"/>
                <a:cs typeface="+mn-lt"/>
              </a:rPr>
              <a:t>(</a:t>
            </a:r>
            <a:r>
              <a:rPr lang="en-GB" sz="1050" err="1">
                <a:ea typeface="+mn-lt"/>
                <a:cs typeface="+mn-lt"/>
              </a:rPr>
              <a:t>gesamt</a:t>
            </a:r>
            <a:r>
              <a:rPr lang="en-GB" sz="1050">
                <a:ea typeface="+mn-lt"/>
                <a:cs typeface="+mn-lt"/>
              </a:rPr>
              <a:t>, n= 72) </a:t>
            </a:r>
            <a:endParaRPr lang="en-US">
              <a:ea typeface="Roboto Condensed"/>
            </a:endParaRPr>
          </a:p>
        </p:txBody>
      </p:sp>
      <p:pic>
        <p:nvPicPr>
          <p:cNvPr id="7" name="Picture 2">
            <a:extLst>
              <a:ext uri="{FF2B5EF4-FFF2-40B4-BE49-F238E27FC236}">
                <a16:creationId xmlns:a16="http://schemas.microsoft.com/office/drawing/2014/main" id="{23720A70-A328-484A-A14D-9DEBA5A2775D}"/>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156804" y="228035"/>
            <a:ext cx="732275" cy="742500"/>
          </a:xfrm>
          <a:prstGeom prst="rect">
            <a:avLst/>
          </a:prstGeom>
          <a:noFill/>
          <a:extLst>
            <a:ext uri="{909E8E84-426E-40DD-AFC4-6F175D3DCCD1}">
              <a14:hiddenFill xmlns:a14="http://schemas.microsoft.com/office/drawing/2010/main">
                <a:solidFill>
                  <a:srgbClr val="FFFFFF"/>
                </a:solidFill>
              </a14:hiddenFill>
            </a:ext>
          </a:extLst>
        </p:spPr>
      </p:pic>
      <p:sp>
        <p:nvSpPr>
          <p:cNvPr id="5" name="Titolo 1">
            <a:extLst>
              <a:ext uri="{FF2B5EF4-FFF2-40B4-BE49-F238E27FC236}">
                <a16:creationId xmlns:a16="http://schemas.microsoft.com/office/drawing/2014/main" id="{3DCB9727-E178-7961-D63E-78D66F453A7D}"/>
              </a:ext>
            </a:extLst>
          </p:cNvPr>
          <p:cNvSpPr txBox="1">
            <a:spLocks/>
          </p:cNvSpPr>
          <p:nvPr/>
        </p:nvSpPr>
        <p:spPr>
          <a:xfrm rot="16200000">
            <a:off x="-1670753" y="2347501"/>
            <a:ext cx="4490605"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de-DE" sz="3300" b="1" err="1">
                <a:solidFill>
                  <a:srgbClr val="000000"/>
                </a:solidFill>
                <a:latin typeface="Arial"/>
                <a:cs typeface="Arial"/>
              </a:rPr>
              <a:t>INARTdis</a:t>
            </a:r>
            <a:r>
              <a:rPr lang="en-US" altLang="de-DE" sz="3300" b="1">
                <a:solidFill>
                  <a:srgbClr val="000000"/>
                </a:solidFill>
                <a:latin typeface="Arial"/>
                <a:cs typeface="Arial"/>
              </a:rPr>
              <a:t>: </a:t>
            </a:r>
            <a:r>
              <a:rPr lang="it-IT" sz="3300" b="1" err="1">
                <a:latin typeface="Roboto Condensed"/>
                <a:ea typeface="Roboto Condensed"/>
                <a:cs typeface="Arial"/>
              </a:rPr>
              <a:t>Resulte</a:t>
            </a:r>
            <a:endParaRPr lang="it-IT" sz="3300" b="1" err="1">
              <a:solidFill>
                <a:srgbClr val="000000"/>
              </a:solidFill>
              <a:latin typeface="Arial" panose="020B0604020202020204" pitchFamily="34" charset="0"/>
              <a:cs typeface="Arial" panose="020B0604020202020204" pitchFamily="34" charset="0"/>
            </a:endParaRPr>
          </a:p>
        </p:txBody>
      </p:sp>
      <p:pic>
        <p:nvPicPr>
          <p:cNvPr id="8" name="Picture 8">
            <a:extLst>
              <a:ext uri="{FF2B5EF4-FFF2-40B4-BE49-F238E27FC236}">
                <a16:creationId xmlns:a16="http://schemas.microsoft.com/office/drawing/2014/main" id="{E045865E-D604-6C50-9570-FCB4350BA850}"/>
              </a:ext>
            </a:extLst>
          </p:cNvPr>
          <p:cNvPicPr>
            <a:picLocks noChangeAspect="1"/>
          </p:cNvPicPr>
          <p:nvPr/>
        </p:nvPicPr>
        <p:blipFill>
          <a:blip r:embed="rId4"/>
          <a:stretch>
            <a:fillRect/>
          </a:stretch>
        </p:blipFill>
        <p:spPr>
          <a:xfrm>
            <a:off x="984386" y="1125883"/>
            <a:ext cx="3733356" cy="3205242"/>
          </a:xfrm>
          <a:prstGeom prst="rect">
            <a:avLst/>
          </a:prstGeom>
        </p:spPr>
      </p:pic>
      <p:pic>
        <p:nvPicPr>
          <p:cNvPr id="9" name="Picture 9">
            <a:extLst>
              <a:ext uri="{FF2B5EF4-FFF2-40B4-BE49-F238E27FC236}">
                <a16:creationId xmlns:a16="http://schemas.microsoft.com/office/drawing/2014/main" id="{07FE1151-3EF0-3165-EA71-29B0286A84F7}"/>
              </a:ext>
            </a:extLst>
          </p:cNvPr>
          <p:cNvPicPr>
            <a:picLocks noChangeAspect="1"/>
          </p:cNvPicPr>
          <p:nvPr/>
        </p:nvPicPr>
        <p:blipFill>
          <a:blip r:embed="rId5"/>
          <a:stretch>
            <a:fillRect/>
          </a:stretch>
        </p:blipFill>
        <p:spPr>
          <a:xfrm>
            <a:off x="4840204" y="1128192"/>
            <a:ext cx="4152013" cy="3210638"/>
          </a:xfrm>
          <a:prstGeom prst="rect">
            <a:avLst/>
          </a:prstGeom>
        </p:spPr>
      </p:pic>
      <p:sp>
        <p:nvSpPr>
          <p:cNvPr id="10" name="TextBox 9">
            <a:extLst>
              <a:ext uri="{FF2B5EF4-FFF2-40B4-BE49-F238E27FC236}">
                <a16:creationId xmlns:a16="http://schemas.microsoft.com/office/drawing/2014/main" id="{9FB199F9-29BA-D0DF-CEFF-67729C05AEC0}"/>
              </a:ext>
            </a:extLst>
          </p:cNvPr>
          <p:cNvSpPr txBox="1"/>
          <p:nvPr/>
        </p:nvSpPr>
        <p:spPr>
          <a:xfrm>
            <a:off x="4770593" y="4299272"/>
            <a:ext cx="3960239" cy="392415"/>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just"/>
            <a:r>
              <a:rPr lang="en-US" sz="1050" b="1">
                <a:ea typeface="+mn-lt"/>
                <a:cs typeface="+mn-lt"/>
              </a:rPr>
              <a:t>Overall Data: Self-perception of competencies related to inclusive art projects </a:t>
            </a:r>
            <a:r>
              <a:rPr lang="en-US" sz="1050">
                <a:ea typeface="+mn-lt"/>
                <a:cs typeface="+mn-lt"/>
              </a:rPr>
              <a:t>(in %, n= 376)</a:t>
            </a:r>
            <a:endParaRPr lang="en-GB" sz="1050">
              <a:ea typeface="Roboto Condensed"/>
            </a:endParaRPr>
          </a:p>
        </p:txBody>
      </p:sp>
      <p:sp>
        <p:nvSpPr>
          <p:cNvPr id="11" name="TextBox 10">
            <a:extLst>
              <a:ext uri="{FF2B5EF4-FFF2-40B4-BE49-F238E27FC236}">
                <a16:creationId xmlns:a16="http://schemas.microsoft.com/office/drawing/2014/main" id="{359A29A9-08A5-EDDD-E0A1-449D0CE33C3E}"/>
              </a:ext>
            </a:extLst>
          </p:cNvPr>
          <p:cNvSpPr txBox="1"/>
          <p:nvPr/>
        </p:nvSpPr>
        <p:spPr>
          <a:xfrm>
            <a:off x="1070981" y="740211"/>
            <a:ext cx="7127111" cy="3847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100" b="1">
                <a:latin typeface="Roboto Condensed"/>
                <a:ea typeface="Roboto Condensed"/>
                <a:cs typeface="Calibri"/>
              </a:rPr>
              <a:t>Bitte </a:t>
            </a:r>
            <a:r>
              <a:rPr lang="en-US" sz="1100" b="1" err="1">
                <a:latin typeface="Roboto Condensed"/>
                <a:ea typeface="Roboto Condensed"/>
                <a:cs typeface="Calibri"/>
              </a:rPr>
              <a:t>stufen</a:t>
            </a:r>
            <a:r>
              <a:rPr lang="en-US" sz="1100" b="1">
                <a:latin typeface="Roboto Condensed"/>
                <a:ea typeface="Roboto Condensed"/>
                <a:cs typeface="Calibri"/>
              </a:rPr>
              <a:t> Sie auf </a:t>
            </a:r>
            <a:r>
              <a:rPr lang="en-US" sz="1100" b="1" err="1">
                <a:latin typeface="Roboto Condensed"/>
                <a:ea typeface="Roboto Condensed"/>
                <a:cs typeface="Calibri"/>
              </a:rPr>
              <a:t>einer</a:t>
            </a:r>
            <a:r>
              <a:rPr lang="en-US" sz="1100" b="1">
                <a:latin typeface="Roboto Condensed"/>
                <a:ea typeface="Roboto Condensed"/>
                <a:cs typeface="Calibri"/>
              </a:rPr>
              <a:t> Skala von 1 bis 10 </a:t>
            </a:r>
            <a:r>
              <a:rPr lang="en-US" sz="1100" b="1" err="1">
                <a:latin typeface="Roboto Condensed"/>
                <a:ea typeface="Roboto Condensed"/>
                <a:cs typeface="Calibri"/>
              </a:rPr>
              <a:t>ein</a:t>
            </a:r>
            <a:r>
              <a:rPr lang="en-US" sz="1100" b="1">
                <a:latin typeface="Roboto Condensed"/>
                <a:ea typeface="Roboto Condensed"/>
                <a:cs typeface="Calibri"/>
              </a:rPr>
              <a:t>.</a:t>
            </a:r>
          </a:p>
          <a:p>
            <a:pPr algn="ctr"/>
            <a:r>
              <a:rPr lang="en-US" sz="800" b="1">
                <a:latin typeface="Roboto Condensed"/>
                <a:ea typeface="Roboto Condensed"/>
                <a:cs typeface="Calibri"/>
              </a:rPr>
              <a:t>(von 1= Ich </a:t>
            </a:r>
            <a:r>
              <a:rPr lang="en-US" sz="800" b="1" err="1">
                <a:latin typeface="Roboto Condensed"/>
                <a:ea typeface="Roboto Condensed"/>
                <a:cs typeface="Calibri"/>
              </a:rPr>
              <a:t>habe</a:t>
            </a:r>
            <a:r>
              <a:rPr lang="en-US" sz="800" b="1">
                <a:latin typeface="Roboto Condensed"/>
                <a:ea typeface="Roboto Condensed"/>
                <a:cs typeface="Calibri"/>
              </a:rPr>
              <a:t> </a:t>
            </a:r>
            <a:r>
              <a:rPr lang="en-US" sz="800" b="1" err="1">
                <a:latin typeface="Roboto Condensed"/>
                <a:ea typeface="Roboto Condensed"/>
                <a:cs typeface="Calibri"/>
              </a:rPr>
              <a:t>keine</a:t>
            </a:r>
            <a:r>
              <a:rPr lang="en-US" sz="800" b="1">
                <a:latin typeface="Roboto Condensed"/>
                <a:ea typeface="Roboto Condensed"/>
                <a:cs typeface="Calibri"/>
              </a:rPr>
              <a:t> </a:t>
            </a:r>
            <a:r>
              <a:rPr lang="en-US" sz="800" b="1" err="1">
                <a:latin typeface="Roboto Condensed"/>
                <a:ea typeface="Roboto Condensed"/>
                <a:cs typeface="Calibri"/>
              </a:rPr>
              <a:t>Kompetenz</a:t>
            </a:r>
            <a:r>
              <a:rPr lang="en-US" sz="800" b="1">
                <a:latin typeface="Roboto Condensed"/>
                <a:ea typeface="Roboto Condensed"/>
                <a:cs typeface="Calibri"/>
              </a:rPr>
              <a:t> bis 10= Ich </a:t>
            </a:r>
            <a:r>
              <a:rPr lang="en-US" sz="800" b="1" err="1">
                <a:latin typeface="Roboto Condensed"/>
                <a:ea typeface="Roboto Condensed"/>
                <a:cs typeface="Calibri"/>
              </a:rPr>
              <a:t>habe</a:t>
            </a:r>
            <a:r>
              <a:rPr lang="en-US" sz="800" b="1">
                <a:latin typeface="Roboto Condensed"/>
                <a:ea typeface="Roboto Condensed"/>
                <a:cs typeface="Calibri"/>
              </a:rPr>
              <a:t> </a:t>
            </a:r>
            <a:r>
              <a:rPr lang="en-US" sz="800" b="1" err="1">
                <a:latin typeface="Roboto Condensed"/>
                <a:ea typeface="Roboto Condensed"/>
                <a:cs typeface="Calibri"/>
              </a:rPr>
              <a:t>sehr</a:t>
            </a:r>
            <a:r>
              <a:rPr lang="en-US" sz="800" b="1">
                <a:latin typeface="Roboto Condensed"/>
                <a:ea typeface="Roboto Condensed"/>
                <a:cs typeface="Calibri"/>
              </a:rPr>
              <a:t> </a:t>
            </a:r>
            <a:r>
              <a:rPr lang="en-US" sz="800" b="1" err="1">
                <a:latin typeface="Roboto Condensed"/>
                <a:ea typeface="Roboto Condensed"/>
                <a:cs typeface="Calibri"/>
              </a:rPr>
              <a:t>hohe</a:t>
            </a:r>
            <a:r>
              <a:rPr lang="en-US" sz="800" b="1">
                <a:latin typeface="Roboto Condensed"/>
                <a:ea typeface="Roboto Condensed"/>
                <a:cs typeface="Calibri"/>
              </a:rPr>
              <a:t> </a:t>
            </a:r>
            <a:r>
              <a:rPr lang="en-US" sz="800" b="1" err="1">
                <a:latin typeface="Roboto Condensed"/>
                <a:ea typeface="Roboto Condensed"/>
                <a:cs typeface="Calibri"/>
              </a:rPr>
              <a:t>Kompetenz</a:t>
            </a:r>
            <a:r>
              <a:rPr lang="en-US" sz="800" b="1">
                <a:latin typeface="Roboto Condensed"/>
                <a:ea typeface="Roboto Condensed"/>
                <a:cs typeface="Calibri"/>
              </a:rPr>
              <a:t>)</a:t>
            </a:r>
            <a:endParaRPr lang="en-US" sz="800">
              <a:latin typeface="Roboto Condensed"/>
              <a:ea typeface="Roboto Condensed"/>
            </a:endParaRPr>
          </a:p>
        </p:txBody>
      </p:sp>
      <p:pic>
        <p:nvPicPr>
          <p:cNvPr id="14" name="Picture 5">
            <a:extLst>
              <a:ext uri="{FF2B5EF4-FFF2-40B4-BE49-F238E27FC236}">
                <a16:creationId xmlns:a16="http://schemas.microsoft.com/office/drawing/2014/main" id="{0B05446A-1F81-EA1A-E7DF-1911DC7021DB}"/>
              </a:ext>
            </a:extLst>
          </p:cNvPr>
          <p:cNvPicPr>
            <a:picLocks noChangeAspect="1"/>
          </p:cNvPicPr>
          <p:nvPr/>
        </p:nvPicPr>
        <p:blipFill>
          <a:blip r:embed="rId6"/>
          <a:stretch>
            <a:fillRect/>
          </a:stretch>
        </p:blipFill>
        <p:spPr>
          <a:xfrm>
            <a:off x="1215189" y="4673679"/>
            <a:ext cx="7435515" cy="458379"/>
          </a:xfrm>
          <a:prstGeom prst="rect">
            <a:avLst/>
          </a:prstGeom>
        </p:spPr>
      </p:pic>
      <p:sp>
        <p:nvSpPr>
          <p:cNvPr id="3" name="TextBox 2">
            <a:extLst>
              <a:ext uri="{FF2B5EF4-FFF2-40B4-BE49-F238E27FC236}">
                <a16:creationId xmlns:a16="http://schemas.microsoft.com/office/drawing/2014/main" id="{E61EDE55-4A47-7321-58A9-57C143BDED04}"/>
              </a:ext>
            </a:extLst>
          </p:cNvPr>
          <p:cNvSpPr txBox="1"/>
          <p:nvPr/>
        </p:nvSpPr>
        <p:spPr>
          <a:xfrm>
            <a:off x="950571" y="145979"/>
            <a:ext cx="7242857" cy="6617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err="1">
                <a:solidFill>
                  <a:srgbClr val="000000"/>
                </a:solidFill>
                <a:latin typeface="Arial"/>
                <a:ea typeface="+mj-ea"/>
                <a:cs typeface="Arial"/>
              </a:rPr>
              <a:t>Selbsteinschätzung</a:t>
            </a:r>
            <a:r>
              <a:rPr lang="en-US" sz="2800" b="1">
                <a:solidFill>
                  <a:srgbClr val="000000"/>
                </a:solidFill>
                <a:latin typeface="Arial"/>
                <a:ea typeface="+mj-ea"/>
                <a:cs typeface="Arial"/>
              </a:rPr>
              <a:t> </a:t>
            </a:r>
            <a:r>
              <a:rPr lang="en-US" sz="2800" b="1" err="1">
                <a:solidFill>
                  <a:srgbClr val="000000"/>
                </a:solidFill>
                <a:latin typeface="Arial"/>
                <a:ea typeface="+mj-ea"/>
                <a:cs typeface="Arial"/>
              </a:rPr>
              <a:t>Ihrer</a:t>
            </a:r>
            <a:r>
              <a:rPr lang="en-US" sz="2800" b="1">
                <a:solidFill>
                  <a:srgbClr val="000000"/>
                </a:solidFill>
                <a:latin typeface="Arial"/>
                <a:ea typeface="+mj-ea"/>
                <a:cs typeface="Arial"/>
              </a:rPr>
              <a:t> </a:t>
            </a:r>
            <a:r>
              <a:rPr lang="en-US" sz="2800" b="1" err="1">
                <a:solidFill>
                  <a:srgbClr val="000000"/>
                </a:solidFill>
                <a:latin typeface="Arial"/>
                <a:ea typeface="+mj-ea"/>
                <a:cs typeface="Arial"/>
              </a:rPr>
              <a:t>Kompetenzen</a:t>
            </a:r>
            <a:r>
              <a:rPr lang="en-US" sz="1000" b="1">
                <a:latin typeface="Calibri"/>
                <a:cs typeface="Calibri"/>
              </a:rPr>
              <a:t> </a:t>
            </a:r>
            <a:br>
              <a:rPr lang="en-US" sz="1000" b="1">
                <a:latin typeface="Calibri"/>
                <a:cs typeface="Calibri"/>
              </a:rPr>
            </a:br>
            <a:r>
              <a:rPr lang="en-US" sz="900" i="1">
                <a:latin typeface="Roboto Condensed"/>
                <a:ea typeface="Roboto Condensed"/>
                <a:cs typeface="Calibri"/>
              </a:rPr>
              <a:t>(</a:t>
            </a:r>
            <a:r>
              <a:rPr lang="en-US" sz="900" i="1" err="1">
                <a:latin typeface="Roboto Condensed"/>
                <a:ea typeface="Roboto Condensed"/>
                <a:cs typeface="Calibri"/>
              </a:rPr>
              <a:t>Ihre</a:t>
            </a:r>
            <a:r>
              <a:rPr lang="en-US" sz="900" i="1">
                <a:latin typeface="Roboto Condensed"/>
                <a:ea typeface="Roboto Condensed"/>
                <a:cs typeface="Calibri"/>
              </a:rPr>
              <a:t> </a:t>
            </a:r>
            <a:r>
              <a:rPr lang="en-US" sz="900" i="1" err="1">
                <a:latin typeface="Roboto Condensed"/>
                <a:ea typeface="Roboto Condensed"/>
                <a:cs typeface="Calibri"/>
              </a:rPr>
              <a:t>Haltung</a:t>
            </a:r>
            <a:r>
              <a:rPr lang="en-US" sz="900" i="1">
                <a:latin typeface="Roboto Condensed"/>
                <a:ea typeface="Roboto Condensed"/>
                <a:cs typeface="Calibri"/>
              </a:rPr>
              <a:t>, </a:t>
            </a:r>
            <a:r>
              <a:rPr lang="en-US" sz="900" i="1" err="1">
                <a:latin typeface="Roboto Condensed"/>
                <a:ea typeface="Roboto Condensed"/>
                <a:cs typeface="Calibri"/>
              </a:rPr>
              <a:t>Ihr</a:t>
            </a:r>
            <a:r>
              <a:rPr lang="en-US" sz="900" i="1">
                <a:latin typeface="Roboto Condensed"/>
                <a:ea typeface="Roboto Condensed"/>
                <a:cs typeface="Calibri"/>
              </a:rPr>
              <a:t> Wissen, </a:t>
            </a:r>
            <a:r>
              <a:rPr lang="en-US" sz="900" i="1" err="1">
                <a:latin typeface="Roboto Condensed"/>
                <a:ea typeface="Roboto Condensed"/>
                <a:cs typeface="Calibri"/>
              </a:rPr>
              <a:t>Ihre</a:t>
            </a:r>
            <a:r>
              <a:rPr lang="en-US" sz="900" i="1">
                <a:latin typeface="Roboto Condensed"/>
                <a:ea typeface="Roboto Condensed"/>
                <a:cs typeface="Calibri"/>
              </a:rPr>
              <a:t> </a:t>
            </a:r>
            <a:r>
              <a:rPr lang="en-US" sz="900" i="1" err="1">
                <a:latin typeface="Roboto Condensed"/>
                <a:ea typeface="Roboto Condensed"/>
                <a:cs typeface="Calibri"/>
              </a:rPr>
              <a:t>Fähigkeiten</a:t>
            </a:r>
            <a:r>
              <a:rPr lang="en-US" sz="900" i="1">
                <a:latin typeface="Roboto Condensed"/>
                <a:ea typeface="Roboto Condensed"/>
                <a:cs typeface="Calibri"/>
              </a:rPr>
              <a:t> und </a:t>
            </a:r>
            <a:r>
              <a:rPr lang="en-US" sz="900" i="1" err="1">
                <a:latin typeface="Roboto Condensed"/>
                <a:ea typeface="Roboto Condensed"/>
                <a:cs typeface="Calibri"/>
              </a:rPr>
              <a:t>notwendige</a:t>
            </a:r>
            <a:r>
              <a:rPr lang="en-US" sz="900" i="1">
                <a:latin typeface="Roboto Condensed"/>
                <a:ea typeface="Roboto Condensed"/>
                <a:cs typeface="Calibri"/>
              </a:rPr>
              <a:t> Skills) </a:t>
            </a:r>
          </a:p>
        </p:txBody>
      </p:sp>
    </p:spTree>
    <p:extLst>
      <p:ext uri="{BB962C8B-B14F-4D97-AF65-F5344CB8AC3E}">
        <p14:creationId xmlns:p14="http://schemas.microsoft.com/office/powerpoint/2010/main" val="83575230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C732E20-FB48-4CBE-BB5D-2A2C8CF8365B}"/>
              </a:ext>
            </a:extLst>
          </p:cNvPr>
          <p:cNvSpPr txBox="1"/>
          <p:nvPr/>
        </p:nvSpPr>
        <p:spPr>
          <a:xfrm>
            <a:off x="993595" y="3802049"/>
            <a:ext cx="3685509" cy="377026"/>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just"/>
            <a:r>
              <a:rPr lang="en-GB" sz="1000" b="1">
                <a:ea typeface="+mn-lt"/>
                <a:cs typeface="+mn-lt"/>
              </a:rPr>
              <a:t>Daten (Ö): </a:t>
            </a:r>
            <a:r>
              <a:rPr lang="en-GB" sz="1000" b="1" err="1">
                <a:ea typeface="+mn-lt"/>
                <a:cs typeface="+mn-lt"/>
              </a:rPr>
              <a:t>Kompetenz</a:t>
            </a:r>
            <a:r>
              <a:rPr lang="en-GB" sz="1000" b="1">
                <a:ea typeface="+mn-lt"/>
                <a:cs typeface="+mn-lt"/>
              </a:rPr>
              <a:t>, </a:t>
            </a:r>
            <a:r>
              <a:rPr lang="en-GB" sz="1000" b="1" err="1">
                <a:ea typeface="+mn-lt"/>
                <a:cs typeface="+mn-lt"/>
              </a:rPr>
              <a:t>mit</a:t>
            </a:r>
            <a:r>
              <a:rPr lang="en-GB" sz="1000" b="1">
                <a:ea typeface="+mn-lt"/>
                <a:cs typeface="+mn-lt"/>
              </a:rPr>
              <a:t> Menschen </a:t>
            </a:r>
            <a:r>
              <a:rPr lang="en-GB" sz="1000" b="1" err="1">
                <a:ea typeface="+mn-lt"/>
                <a:cs typeface="+mn-lt"/>
              </a:rPr>
              <a:t>aus</a:t>
            </a:r>
            <a:r>
              <a:rPr lang="en-GB" sz="1000" b="1">
                <a:ea typeface="+mn-lt"/>
                <a:cs typeface="+mn-lt"/>
              </a:rPr>
              <a:t> </a:t>
            </a:r>
            <a:r>
              <a:rPr lang="en-GB" sz="1000" b="1" err="1">
                <a:ea typeface="+mn-lt"/>
                <a:cs typeface="+mn-lt"/>
              </a:rPr>
              <a:t>anderen</a:t>
            </a:r>
            <a:r>
              <a:rPr lang="en-GB" sz="1000" b="1">
                <a:ea typeface="+mn-lt"/>
                <a:cs typeface="+mn-lt"/>
              </a:rPr>
              <a:t> </a:t>
            </a:r>
            <a:r>
              <a:rPr lang="en-GB" sz="1000" b="1" err="1">
                <a:ea typeface="+mn-lt"/>
                <a:cs typeface="+mn-lt"/>
              </a:rPr>
              <a:t>Institutionen</a:t>
            </a:r>
            <a:r>
              <a:rPr lang="en-GB" sz="1000" b="1">
                <a:ea typeface="+mn-lt"/>
                <a:cs typeface="+mn-lt"/>
              </a:rPr>
              <a:t> (</a:t>
            </a:r>
            <a:r>
              <a:rPr lang="en-GB" sz="1000" b="1" err="1">
                <a:ea typeface="+mn-lt"/>
                <a:cs typeface="+mn-lt"/>
              </a:rPr>
              <a:t>kulturell</a:t>
            </a:r>
            <a:r>
              <a:rPr lang="en-GB" sz="1000" b="1">
                <a:ea typeface="+mn-lt"/>
                <a:cs typeface="+mn-lt"/>
              </a:rPr>
              <a:t>, </a:t>
            </a:r>
            <a:r>
              <a:rPr lang="en-GB" sz="1000" b="1" err="1">
                <a:ea typeface="+mn-lt"/>
                <a:cs typeface="+mn-lt"/>
              </a:rPr>
              <a:t>pädagogisch</a:t>
            </a:r>
            <a:r>
              <a:rPr lang="en-GB" sz="1000" b="1">
                <a:ea typeface="+mn-lt"/>
                <a:cs typeface="+mn-lt"/>
              </a:rPr>
              <a:t>, ...) </a:t>
            </a:r>
            <a:r>
              <a:rPr lang="en-GB" sz="1000" b="1" err="1">
                <a:ea typeface="+mn-lt"/>
                <a:cs typeface="+mn-lt"/>
              </a:rPr>
              <a:t>zusammenzuarbeiten</a:t>
            </a:r>
            <a:r>
              <a:rPr lang="en-GB" sz="1000">
                <a:ea typeface="+mn-lt"/>
                <a:cs typeface="+mn-lt"/>
              </a:rPr>
              <a:t> (</a:t>
            </a:r>
            <a:r>
              <a:rPr lang="en-GB" sz="1000" err="1">
                <a:ea typeface="+mn-lt"/>
                <a:cs typeface="+mn-lt"/>
              </a:rPr>
              <a:t>gesamt</a:t>
            </a:r>
            <a:r>
              <a:rPr lang="en-GB" sz="1000">
                <a:ea typeface="+mn-lt"/>
                <a:cs typeface="+mn-lt"/>
              </a:rPr>
              <a:t>, n= 72)</a:t>
            </a:r>
            <a:endParaRPr lang="en-US" sz="1000">
              <a:ea typeface="Roboto Condensed"/>
            </a:endParaRPr>
          </a:p>
        </p:txBody>
      </p:sp>
      <p:pic>
        <p:nvPicPr>
          <p:cNvPr id="7" name="Picture 2">
            <a:extLst>
              <a:ext uri="{FF2B5EF4-FFF2-40B4-BE49-F238E27FC236}">
                <a16:creationId xmlns:a16="http://schemas.microsoft.com/office/drawing/2014/main" id="{23720A70-A328-484A-A14D-9DEBA5A2775D}"/>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156804" y="228035"/>
            <a:ext cx="732275" cy="742500"/>
          </a:xfrm>
          <a:prstGeom prst="rect">
            <a:avLst/>
          </a:prstGeom>
          <a:noFill/>
          <a:extLst>
            <a:ext uri="{909E8E84-426E-40DD-AFC4-6F175D3DCCD1}">
              <a14:hiddenFill xmlns:a14="http://schemas.microsoft.com/office/drawing/2010/main">
                <a:solidFill>
                  <a:srgbClr val="FFFFFF"/>
                </a:solidFill>
              </a14:hiddenFill>
            </a:ext>
          </a:extLst>
        </p:spPr>
      </p:pic>
      <p:sp>
        <p:nvSpPr>
          <p:cNvPr id="5" name="Titolo 1">
            <a:extLst>
              <a:ext uri="{FF2B5EF4-FFF2-40B4-BE49-F238E27FC236}">
                <a16:creationId xmlns:a16="http://schemas.microsoft.com/office/drawing/2014/main" id="{3DCB9727-E178-7961-D63E-78D66F453A7D}"/>
              </a:ext>
            </a:extLst>
          </p:cNvPr>
          <p:cNvSpPr txBox="1">
            <a:spLocks/>
          </p:cNvSpPr>
          <p:nvPr/>
        </p:nvSpPr>
        <p:spPr>
          <a:xfrm rot="16200000">
            <a:off x="-1670753" y="2347501"/>
            <a:ext cx="4490605"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de-DE" sz="3300" b="1" err="1">
                <a:solidFill>
                  <a:srgbClr val="000000"/>
                </a:solidFill>
                <a:latin typeface="Arial"/>
                <a:cs typeface="Arial"/>
              </a:rPr>
              <a:t>INARTdis</a:t>
            </a:r>
            <a:r>
              <a:rPr lang="en-US" altLang="de-DE" sz="3300" b="1">
                <a:solidFill>
                  <a:srgbClr val="000000"/>
                </a:solidFill>
                <a:latin typeface="Arial"/>
                <a:cs typeface="Arial"/>
              </a:rPr>
              <a:t>: </a:t>
            </a:r>
            <a:r>
              <a:rPr lang="it-IT" sz="3300" b="1" err="1">
                <a:latin typeface="Roboto Condensed"/>
                <a:ea typeface="Roboto Condensed"/>
                <a:cs typeface="Arial"/>
              </a:rPr>
              <a:t>Resulte</a:t>
            </a:r>
            <a:endParaRPr lang="it-IT" sz="3300" b="1" err="1">
              <a:solidFill>
                <a:srgbClr val="000000"/>
              </a:solidFill>
              <a:latin typeface="Arial" panose="020B0604020202020204" pitchFamily="34" charset="0"/>
              <a:cs typeface="Arial" panose="020B0604020202020204" pitchFamily="34" charset="0"/>
            </a:endParaRPr>
          </a:p>
        </p:txBody>
      </p:sp>
      <p:pic>
        <p:nvPicPr>
          <p:cNvPr id="4" name="Picture 5">
            <a:extLst>
              <a:ext uri="{FF2B5EF4-FFF2-40B4-BE49-F238E27FC236}">
                <a16:creationId xmlns:a16="http://schemas.microsoft.com/office/drawing/2014/main" id="{D617B10F-4A0E-F652-74D8-E90236E07355}"/>
              </a:ext>
            </a:extLst>
          </p:cNvPr>
          <p:cNvPicPr>
            <a:picLocks noChangeAspect="1"/>
          </p:cNvPicPr>
          <p:nvPr/>
        </p:nvPicPr>
        <p:blipFill>
          <a:blip r:embed="rId4"/>
          <a:stretch>
            <a:fillRect/>
          </a:stretch>
        </p:blipFill>
        <p:spPr>
          <a:xfrm>
            <a:off x="4522825" y="1875975"/>
            <a:ext cx="4537444" cy="1710525"/>
          </a:xfrm>
          <a:prstGeom prst="rect">
            <a:avLst/>
          </a:prstGeom>
        </p:spPr>
      </p:pic>
      <p:pic>
        <p:nvPicPr>
          <p:cNvPr id="3" name="Picture 3">
            <a:extLst>
              <a:ext uri="{FF2B5EF4-FFF2-40B4-BE49-F238E27FC236}">
                <a16:creationId xmlns:a16="http://schemas.microsoft.com/office/drawing/2014/main" id="{57751ACF-5C80-82C5-F04E-D4BA972D2FA8}"/>
              </a:ext>
            </a:extLst>
          </p:cNvPr>
          <p:cNvPicPr>
            <a:picLocks noChangeAspect="1"/>
          </p:cNvPicPr>
          <p:nvPr/>
        </p:nvPicPr>
        <p:blipFill>
          <a:blip r:embed="rId5"/>
          <a:stretch>
            <a:fillRect/>
          </a:stretch>
        </p:blipFill>
        <p:spPr>
          <a:xfrm>
            <a:off x="994144" y="1880497"/>
            <a:ext cx="3720066" cy="1714773"/>
          </a:xfrm>
          <a:prstGeom prst="rect">
            <a:avLst/>
          </a:prstGeom>
        </p:spPr>
      </p:pic>
      <p:sp>
        <p:nvSpPr>
          <p:cNvPr id="6" name="TextBox 5">
            <a:extLst>
              <a:ext uri="{FF2B5EF4-FFF2-40B4-BE49-F238E27FC236}">
                <a16:creationId xmlns:a16="http://schemas.microsoft.com/office/drawing/2014/main" id="{7C5FA511-ED9E-60A3-3DDD-C927F69044C6}"/>
              </a:ext>
            </a:extLst>
          </p:cNvPr>
          <p:cNvSpPr txBox="1"/>
          <p:nvPr/>
        </p:nvSpPr>
        <p:spPr>
          <a:xfrm>
            <a:off x="4708345" y="3802048"/>
            <a:ext cx="4363334" cy="377026"/>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r"/>
            <a:r>
              <a:rPr lang="en-US" sz="1000" b="1">
                <a:ea typeface="+mn-lt"/>
                <a:cs typeface="+mn-lt"/>
              </a:rPr>
              <a:t>Overall Data: Competence in working collaboratively with people from other institutions and organizations</a:t>
            </a:r>
            <a:r>
              <a:rPr lang="en-GB" sz="1000">
                <a:ea typeface="+mn-lt"/>
                <a:cs typeface="+mn-lt"/>
              </a:rPr>
              <a:t> </a:t>
            </a:r>
            <a:r>
              <a:rPr lang="en-US" sz="1000">
                <a:ea typeface="+mn-lt"/>
                <a:cs typeface="+mn-lt"/>
              </a:rPr>
              <a:t>(in %, n= 376)</a:t>
            </a:r>
            <a:endParaRPr lang="en-US" sz="1000"/>
          </a:p>
        </p:txBody>
      </p:sp>
      <p:pic>
        <p:nvPicPr>
          <p:cNvPr id="11" name="Picture 5">
            <a:extLst>
              <a:ext uri="{FF2B5EF4-FFF2-40B4-BE49-F238E27FC236}">
                <a16:creationId xmlns:a16="http://schemas.microsoft.com/office/drawing/2014/main" id="{8BF0561E-E8E3-6AA6-27FC-46EABA634B3B}"/>
              </a:ext>
            </a:extLst>
          </p:cNvPr>
          <p:cNvPicPr>
            <a:picLocks noChangeAspect="1"/>
          </p:cNvPicPr>
          <p:nvPr/>
        </p:nvPicPr>
        <p:blipFill>
          <a:blip r:embed="rId6"/>
          <a:stretch>
            <a:fillRect/>
          </a:stretch>
        </p:blipFill>
        <p:spPr>
          <a:xfrm>
            <a:off x="1215189" y="4673679"/>
            <a:ext cx="7435515" cy="458379"/>
          </a:xfrm>
          <a:prstGeom prst="rect">
            <a:avLst/>
          </a:prstGeom>
        </p:spPr>
      </p:pic>
      <p:sp>
        <p:nvSpPr>
          <p:cNvPr id="10" name="Titolo 1">
            <a:extLst>
              <a:ext uri="{FF2B5EF4-FFF2-40B4-BE49-F238E27FC236}">
                <a16:creationId xmlns:a16="http://schemas.microsoft.com/office/drawing/2014/main" id="{F408823F-9BEC-EB27-9C7B-2CB3A3F224A9}"/>
              </a:ext>
            </a:extLst>
          </p:cNvPr>
          <p:cNvSpPr txBox="1">
            <a:spLocks/>
          </p:cNvSpPr>
          <p:nvPr/>
        </p:nvSpPr>
        <p:spPr>
          <a:xfrm>
            <a:off x="628650" y="-25478"/>
            <a:ext cx="788670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de-DE" sz="3300" b="1" err="1">
                <a:solidFill>
                  <a:srgbClr val="000000"/>
                </a:solidFill>
                <a:latin typeface="Arial"/>
                <a:cs typeface="Arial"/>
              </a:rPr>
              <a:t>Kompetenz</a:t>
            </a:r>
            <a:r>
              <a:rPr lang="en-US" altLang="de-DE" sz="3300" b="1">
                <a:solidFill>
                  <a:srgbClr val="000000"/>
                </a:solidFill>
                <a:latin typeface="Arial"/>
                <a:cs typeface="Arial"/>
              </a:rPr>
              <a:t> </a:t>
            </a:r>
            <a:r>
              <a:rPr lang="en-US" altLang="de-DE" sz="3300" b="1" err="1">
                <a:solidFill>
                  <a:srgbClr val="000000"/>
                </a:solidFill>
                <a:latin typeface="Arial"/>
                <a:cs typeface="Arial"/>
              </a:rPr>
              <a:t>zur</a:t>
            </a:r>
            <a:r>
              <a:rPr lang="en-US" altLang="de-DE" sz="3300" b="1">
                <a:solidFill>
                  <a:srgbClr val="000000"/>
                </a:solidFill>
                <a:latin typeface="Arial"/>
                <a:cs typeface="Arial"/>
              </a:rPr>
              <a:t> Zusammenarbeit</a:t>
            </a:r>
            <a:endParaRPr lang="it-IT" sz="3300" b="1" err="1">
              <a:solidFill>
                <a:srgbClr val="000000"/>
              </a:solidFill>
              <a:latin typeface="Roboto Condensed"/>
              <a:ea typeface="Roboto Condensed"/>
              <a:cs typeface="Arial" panose="020B0604020202020204" pitchFamily="34" charset="0"/>
            </a:endParaRPr>
          </a:p>
        </p:txBody>
      </p:sp>
      <p:sp>
        <p:nvSpPr>
          <p:cNvPr id="12" name="TextBox 11">
            <a:extLst>
              <a:ext uri="{FF2B5EF4-FFF2-40B4-BE49-F238E27FC236}">
                <a16:creationId xmlns:a16="http://schemas.microsoft.com/office/drawing/2014/main" id="{91FCA907-7E44-0CD7-4ABD-88EB9DA7DFE9}"/>
              </a:ext>
            </a:extLst>
          </p:cNvPr>
          <p:cNvSpPr txBox="1"/>
          <p:nvPr/>
        </p:nvSpPr>
        <p:spPr>
          <a:xfrm>
            <a:off x="992295" y="691150"/>
            <a:ext cx="7233603"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900" i="1">
                <a:latin typeface="Roboto Condensed"/>
                <a:ea typeface="Roboto Condensed"/>
                <a:cs typeface="Calibri"/>
              </a:rPr>
              <a:t>Meine </a:t>
            </a:r>
            <a:r>
              <a:rPr lang="en-US" sz="900" i="1" err="1">
                <a:latin typeface="Roboto Condensed"/>
                <a:ea typeface="Roboto Condensed"/>
                <a:cs typeface="Calibri"/>
              </a:rPr>
              <a:t>Kompetenz</a:t>
            </a:r>
            <a:r>
              <a:rPr lang="en-US" sz="900" i="1">
                <a:latin typeface="Roboto Condensed"/>
                <a:ea typeface="Roboto Condensed"/>
                <a:cs typeface="Calibri"/>
              </a:rPr>
              <a:t>, </a:t>
            </a:r>
            <a:r>
              <a:rPr lang="en-US" sz="900" i="1" err="1">
                <a:latin typeface="Roboto Condensed"/>
                <a:ea typeface="Roboto Condensed"/>
                <a:cs typeface="Calibri"/>
              </a:rPr>
              <a:t>mit</a:t>
            </a:r>
            <a:r>
              <a:rPr lang="en-US" sz="900" i="1">
                <a:latin typeface="Roboto Condensed"/>
                <a:ea typeface="Roboto Condensed"/>
                <a:cs typeface="Calibri"/>
              </a:rPr>
              <a:t> Menschen </a:t>
            </a:r>
            <a:r>
              <a:rPr lang="en-US" sz="900" i="1" err="1">
                <a:latin typeface="Roboto Condensed"/>
                <a:ea typeface="Roboto Condensed"/>
                <a:cs typeface="Calibri"/>
              </a:rPr>
              <a:t>aus</a:t>
            </a:r>
            <a:r>
              <a:rPr lang="en-US" sz="900" i="1">
                <a:latin typeface="Roboto Condensed"/>
                <a:ea typeface="Roboto Condensed"/>
                <a:cs typeface="Calibri"/>
              </a:rPr>
              <a:t> </a:t>
            </a:r>
            <a:r>
              <a:rPr lang="en-US" sz="900" i="1" err="1">
                <a:latin typeface="Roboto Condensed"/>
                <a:ea typeface="Roboto Condensed"/>
                <a:cs typeface="Calibri"/>
              </a:rPr>
              <a:t>anderen</a:t>
            </a:r>
            <a:r>
              <a:rPr lang="en-US" sz="900" i="1">
                <a:latin typeface="Roboto Condensed"/>
                <a:ea typeface="Roboto Condensed"/>
                <a:cs typeface="Calibri"/>
              </a:rPr>
              <a:t> </a:t>
            </a:r>
            <a:r>
              <a:rPr lang="en-US" sz="900" i="1" err="1">
                <a:latin typeface="Roboto Condensed"/>
                <a:ea typeface="Roboto Condensed"/>
                <a:cs typeface="Calibri"/>
              </a:rPr>
              <a:t>Institutionen</a:t>
            </a:r>
            <a:r>
              <a:rPr lang="en-US" sz="900" i="1">
                <a:latin typeface="Roboto Condensed"/>
                <a:ea typeface="Roboto Condensed"/>
                <a:cs typeface="Calibri"/>
              </a:rPr>
              <a:t>, </a:t>
            </a:r>
            <a:r>
              <a:rPr lang="en-US" sz="900" i="1" err="1">
                <a:latin typeface="Roboto Condensed"/>
                <a:ea typeface="Roboto Condensed"/>
                <a:cs typeface="Calibri"/>
              </a:rPr>
              <a:t>Einheiten</a:t>
            </a:r>
            <a:r>
              <a:rPr lang="en-US" sz="900" i="1">
                <a:latin typeface="Roboto Condensed"/>
                <a:ea typeface="Roboto Condensed"/>
                <a:cs typeface="Calibri"/>
              </a:rPr>
              <a:t> und </a:t>
            </a:r>
            <a:r>
              <a:rPr lang="en-US" sz="900" i="1" err="1">
                <a:latin typeface="Roboto Condensed"/>
                <a:ea typeface="Roboto Condensed"/>
                <a:cs typeface="Calibri"/>
              </a:rPr>
              <a:t>Organisationen</a:t>
            </a:r>
            <a:r>
              <a:rPr lang="en-US" sz="900" i="1">
                <a:latin typeface="Roboto Condensed"/>
                <a:ea typeface="Roboto Condensed"/>
                <a:cs typeface="Calibri"/>
              </a:rPr>
              <a:t> (</a:t>
            </a:r>
            <a:r>
              <a:rPr lang="en-US" sz="900" i="1" err="1">
                <a:latin typeface="Roboto Condensed"/>
                <a:ea typeface="Roboto Condensed"/>
                <a:cs typeface="Calibri"/>
              </a:rPr>
              <a:t>kulturell</a:t>
            </a:r>
            <a:r>
              <a:rPr lang="en-US" sz="900" i="1">
                <a:latin typeface="Roboto Condensed"/>
                <a:ea typeface="Roboto Condensed"/>
                <a:cs typeface="Calibri"/>
              </a:rPr>
              <a:t>, </a:t>
            </a:r>
            <a:r>
              <a:rPr lang="en-US" sz="900" i="1" err="1">
                <a:latin typeface="Roboto Condensed"/>
                <a:ea typeface="Roboto Condensed"/>
                <a:cs typeface="Calibri"/>
              </a:rPr>
              <a:t>pädagogisch</a:t>
            </a:r>
            <a:r>
              <a:rPr lang="en-US" sz="900" i="1">
                <a:latin typeface="Roboto Condensed"/>
                <a:ea typeface="Roboto Condensed"/>
                <a:cs typeface="Calibri"/>
              </a:rPr>
              <a:t>, …) </a:t>
            </a:r>
            <a:r>
              <a:rPr lang="en-US" sz="900" i="1" err="1">
                <a:latin typeface="Roboto Condensed"/>
                <a:ea typeface="Roboto Condensed"/>
                <a:cs typeface="Calibri"/>
              </a:rPr>
              <a:t>zusammenzuarbeiten</a:t>
            </a:r>
            <a:r>
              <a:rPr lang="en-US" sz="900" i="1">
                <a:latin typeface="Roboto Condensed"/>
                <a:ea typeface="Roboto Condensed"/>
                <a:cs typeface="Calibri"/>
              </a:rPr>
              <a:t>, </a:t>
            </a:r>
            <a:r>
              <a:rPr lang="en-US" sz="900" i="1" err="1">
                <a:latin typeface="Roboto Condensed"/>
                <a:ea typeface="Roboto Condensed"/>
                <a:cs typeface="Calibri"/>
              </a:rPr>
              <a:t>ist</a:t>
            </a:r>
          </a:p>
        </p:txBody>
      </p:sp>
    </p:spTree>
    <p:extLst>
      <p:ext uri="{BB962C8B-B14F-4D97-AF65-F5344CB8AC3E}">
        <p14:creationId xmlns:p14="http://schemas.microsoft.com/office/powerpoint/2010/main" val="98109926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C732E20-FB48-4CBE-BB5D-2A2C8CF8365B}"/>
              </a:ext>
            </a:extLst>
          </p:cNvPr>
          <p:cNvSpPr txBox="1"/>
          <p:nvPr/>
        </p:nvSpPr>
        <p:spPr>
          <a:xfrm>
            <a:off x="980305" y="4061218"/>
            <a:ext cx="3632347" cy="392415"/>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GB" sz="1050" b="1">
                <a:ea typeface="+mn-lt"/>
                <a:cs typeface="+mn-lt"/>
              </a:rPr>
              <a:t>Daten (Ö): </a:t>
            </a:r>
            <a:r>
              <a:rPr lang="en-GB" sz="1050" b="1" err="1">
                <a:ea typeface="+mn-lt"/>
                <a:cs typeface="+mn-lt"/>
              </a:rPr>
              <a:t>Gesamteinschätzung</a:t>
            </a:r>
            <a:r>
              <a:rPr lang="en-GB" sz="1050" b="1">
                <a:ea typeface="+mn-lt"/>
                <a:cs typeface="+mn-lt"/>
              </a:rPr>
              <a:t> des </a:t>
            </a:r>
            <a:r>
              <a:rPr lang="en-GB" sz="1050" b="1" err="1">
                <a:ea typeface="+mn-lt"/>
                <a:cs typeface="+mn-lt"/>
              </a:rPr>
              <a:t>Schulungsbedarfs</a:t>
            </a:r>
            <a:r>
              <a:rPr lang="en-GB" sz="1050" b="1">
                <a:ea typeface="+mn-lt"/>
                <a:cs typeface="+mn-lt"/>
              </a:rPr>
              <a:t> für </a:t>
            </a:r>
            <a:r>
              <a:rPr lang="en-GB" sz="1050" b="1" err="1">
                <a:ea typeface="+mn-lt"/>
                <a:cs typeface="+mn-lt"/>
              </a:rPr>
              <a:t>inklusive</a:t>
            </a:r>
            <a:r>
              <a:rPr lang="en-GB" sz="1050" b="1">
                <a:ea typeface="+mn-lt"/>
                <a:cs typeface="+mn-lt"/>
              </a:rPr>
              <a:t> Kunstprojekte </a:t>
            </a:r>
            <a:r>
              <a:rPr lang="en-GB" sz="1050">
                <a:ea typeface="+mn-lt"/>
                <a:cs typeface="+mn-lt"/>
              </a:rPr>
              <a:t>(n= 69). </a:t>
            </a:r>
            <a:endParaRPr lang="en-US">
              <a:ea typeface="Roboto Condensed"/>
            </a:endParaRPr>
          </a:p>
        </p:txBody>
      </p:sp>
      <p:pic>
        <p:nvPicPr>
          <p:cNvPr id="7" name="Picture 2">
            <a:extLst>
              <a:ext uri="{FF2B5EF4-FFF2-40B4-BE49-F238E27FC236}">
                <a16:creationId xmlns:a16="http://schemas.microsoft.com/office/drawing/2014/main" id="{23720A70-A328-484A-A14D-9DEBA5A2775D}"/>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156804" y="228035"/>
            <a:ext cx="732275" cy="742500"/>
          </a:xfrm>
          <a:prstGeom prst="rect">
            <a:avLst/>
          </a:prstGeom>
          <a:noFill/>
          <a:extLst>
            <a:ext uri="{909E8E84-426E-40DD-AFC4-6F175D3DCCD1}">
              <a14:hiddenFill xmlns:a14="http://schemas.microsoft.com/office/drawing/2010/main">
                <a:solidFill>
                  <a:srgbClr val="FFFFFF"/>
                </a:solidFill>
              </a14:hiddenFill>
            </a:ext>
          </a:extLst>
        </p:spPr>
      </p:pic>
      <p:sp>
        <p:nvSpPr>
          <p:cNvPr id="5" name="Titolo 1">
            <a:extLst>
              <a:ext uri="{FF2B5EF4-FFF2-40B4-BE49-F238E27FC236}">
                <a16:creationId xmlns:a16="http://schemas.microsoft.com/office/drawing/2014/main" id="{3DCB9727-E178-7961-D63E-78D66F453A7D}"/>
              </a:ext>
            </a:extLst>
          </p:cNvPr>
          <p:cNvSpPr txBox="1">
            <a:spLocks/>
          </p:cNvSpPr>
          <p:nvPr/>
        </p:nvSpPr>
        <p:spPr>
          <a:xfrm rot="16200000">
            <a:off x="-1670753" y="2347501"/>
            <a:ext cx="4490605"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de-DE" sz="3300" b="1" err="1">
                <a:solidFill>
                  <a:srgbClr val="000000"/>
                </a:solidFill>
                <a:latin typeface="Arial"/>
                <a:cs typeface="Arial"/>
              </a:rPr>
              <a:t>INARTdis</a:t>
            </a:r>
            <a:r>
              <a:rPr lang="en-US" altLang="de-DE" sz="3300" b="1">
                <a:solidFill>
                  <a:srgbClr val="000000"/>
                </a:solidFill>
                <a:latin typeface="Arial"/>
                <a:cs typeface="Arial"/>
              </a:rPr>
              <a:t>: </a:t>
            </a:r>
            <a:r>
              <a:rPr lang="it-IT" sz="3300" b="1" err="1">
                <a:latin typeface="Roboto Condensed"/>
                <a:ea typeface="Roboto Condensed"/>
                <a:cs typeface="Arial"/>
              </a:rPr>
              <a:t>Resulte</a:t>
            </a:r>
            <a:endParaRPr lang="it-IT" sz="3300" b="1" err="1">
              <a:solidFill>
                <a:srgbClr val="000000"/>
              </a:solidFill>
              <a:latin typeface="Arial" panose="020B0604020202020204" pitchFamily="34" charset="0"/>
              <a:cs typeface="Arial" panose="020B0604020202020204" pitchFamily="34" charset="0"/>
            </a:endParaRPr>
          </a:p>
        </p:txBody>
      </p:sp>
      <p:pic>
        <p:nvPicPr>
          <p:cNvPr id="3" name="Picture 3">
            <a:extLst>
              <a:ext uri="{FF2B5EF4-FFF2-40B4-BE49-F238E27FC236}">
                <a16:creationId xmlns:a16="http://schemas.microsoft.com/office/drawing/2014/main" id="{BCC6F5E9-ABEB-2C3B-E534-287967EA206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80854" y="1424581"/>
            <a:ext cx="3633676" cy="2487052"/>
          </a:xfrm>
          <a:prstGeom prst="rect">
            <a:avLst/>
          </a:prstGeom>
        </p:spPr>
      </p:pic>
      <p:sp>
        <p:nvSpPr>
          <p:cNvPr id="6" name="TextBox 5">
            <a:extLst>
              <a:ext uri="{FF2B5EF4-FFF2-40B4-BE49-F238E27FC236}">
                <a16:creationId xmlns:a16="http://schemas.microsoft.com/office/drawing/2014/main" id="{A4487AE1-57CA-5DDF-163F-E4E6A74EDD82}"/>
              </a:ext>
            </a:extLst>
          </p:cNvPr>
          <p:cNvSpPr txBox="1"/>
          <p:nvPr/>
        </p:nvSpPr>
        <p:spPr>
          <a:xfrm>
            <a:off x="4681763" y="4061216"/>
            <a:ext cx="4296882" cy="230832"/>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US" sz="1050" b="1">
                <a:ea typeface="+mn-lt"/>
                <a:cs typeface="+mn-lt"/>
              </a:rPr>
              <a:t>Overall Data: Perception of training needs</a:t>
            </a:r>
            <a:r>
              <a:rPr lang="en-GB" sz="1050" b="1">
                <a:ea typeface="+mn-lt"/>
                <a:cs typeface="+mn-lt"/>
              </a:rPr>
              <a:t> </a:t>
            </a:r>
            <a:r>
              <a:rPr lang="en-US" sz="1050">
                <a:ea typeface="+mn-lt"/>
                <a:cs typeface="+mn-lt"/>
              </a:rPr>
              <a:t>(Mittel, n= 371)</a:t>
            </a:r>
            <a:endParaRPr lang="en-US">
              <a:ea typeface="+mn-lt"/>
              <a:cs typeface="+mn-lt"/>
            </a:endParaRPr>
          </a:p>
        </p:txBody>
      </p:sp>
      <p:pic>
        <p:nvPicPr>
          <p:cNvPr id="10" name="Picture 10">
            <a:extLst>
              <a:ext uri="{FF2B5EF4-FFF2-40B4-BE49-F238E27FC236}">
                <a16:creationId xmlns:a16="http://schemas.microsoft.com/office/drawing/2014/main" id="{591CCA14-02A2-CD14-D019-0093B5C369D1}"/>
              </a:ext>
            </a:extLst>
          </p:cNvPr>
          <p:cNvPicPr>
            <a:picLocks noChangeAspect="1"/>
          </p:cNvPicPr>
          <p:nvPr/>
        </p:nvPicPr>
        <p:blipFill>
          <a:blip r:embed="rId5"/>
          <a:stretch>
            <a:fillRect/>
          </a:stretch>
        </p:blipFill>
        <p:spPr>
          <a:xfrm>
            <a:off x="4649086" y="1425583"/>
            <a:ext cx="4331438" cy="2498338"/>
          </a:xfrm>
          <a:prstGeom prst="rect">
            <a:avLst/>
          </a:prstGeom>
        </p:spPr>
      </p:pic>
      <p:sp>
        <p:nvSpPr>
          <p:cNvPr id="12" name="TextBox 11">
            <a:extLst>
              <a:ext uri="{FF2B5EF4-FFF2-40B4-BE49-F238E27FC236}">
                <a16:creationId xmlns:a16="http://schemas.microsoft.com/office/drawing/2014/main" id="{94048C2D-2C16-5B8C-B4A2-8367D6802370}"/>
              </a:ext>
            </a:extLst>
          </p:cNvPr>
          <p:cNvSpPr txBox="1"/>
          <p:nvPr/>
        </p:nvSpPr>
        <p:spPr>
          <a:xfrm>
            <a:off x="954356" y="795961"/>
            <a:ext cx="7295263"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b="1">
                <a:latin typeface="Calibri"/>
                <a:cs typeface="Calibri"/>
              </a:rPr>
              <a:t>Bitte </a:t>
            </a:r>
            <a:r>
              <a:rPr lang="en-US" sz="1200" b="1" err="1">
                <a:latin typeface="Calibri"/>
                <a:cs typeface="Calibri"/>
              </a:rPr>
              <a:t>stufen</a:t>
            </a:r>
            <a:r>
              <a:rPr lang="en-US" sz="1200" b="1">
                <a:latin typeface="Calibri"/>
                <a:cs typeface="Calibri"/>
              </a:rPr>
              <a:t> Sie auf </a:t>
            </a:r>
            <a:r>
              <a:rPr lang="en-US" sz="1200" b="1" err="1">
                <a:latin typeface="Calibri"/>
                <a:cs typeface="Calibri"/>
              </a:rPr>
              <a:t>einer</a:t>
            </a:r>
            <a:r>
              <a:rPr lang="en-US" sz="1200" b="1">
                <a:latin typeface="Calibri"/>
                <a:cs typeface="Calibri"/>
              </a:rPr>
              <a:t> Skala von 1 bis 10 </a:t>
            </a:r>
            <a:r>
              <a:rPr lang="en-US" sz="1200" b="1" err="1">
                <a:latin typeface="Calibri"/>
                <a:cs typeface="Calibri"/>
              </a:rPr>
              <a:t>ein</a:t>
            </a:r>
            <a:r>
              <a:rPr lang="en-US" sz="1200" b="1">
                <a:latin typeface="Calibri"/>
                <a:cs typeface="Calibri"/>
              </a:rPr>
              <a:t>.</a:t>
            </a:r>
          </a:p>
          <a:p>
            <a:pPr algn="ctr"/>
            <a:r>
              <a:rPr lang="en-US" sz="900" b="1">
                <a:latin typeface="Calibri"/>
                <a:cs typeface="Calibri"/>
              </a:rPr>
              <a:t>(von 1= „Ich </a:t>
            </a:r>
            <a:r>
              <a:rPr lang="en-US" sz="900" b="1" err="1">
                <a:latin typeface="Calibri"/>
                <a:cs typeface="Calibri"/>
              </a:rPr>
              <a:t>benötige</a:t>
            </a:r>
            <a:r>
              <a:rPr lang="en-US" sz="900" b="1">
                <a:latin typeface="Calibri"/>
                <a:cs typeface="Calibri"/>
              </a:rPr>
              <a:t> </a:t>
            </a:r>
            <a:r>
              <a:rPr lang="en-US" sz="900" b="1" err="1">
                <a:latin typeface="Calibri"/>
                <a:cs typeface="Calibri"/>
              </a:rPr>
              <a:t>kein</a:t>
            </a:r>
            <a:r>
              <a:rPr lang="en-US" sz="900" b="1">
                <a:latin typeface="Calibri"/>
                <a:cs typeface="Calibri"/>
              </a:rPr>
              <a:t> Training“ bis 10= „Ich </a:t>
            </a:r>
            <a:r>
              <a:rPr lang="en-US" sz="900" b="1" err="1">
                <a:latin typeface="Calibri"/>
                <a:cs typeface="Calibri"/>
              </a:rPr>
              <a:t>benötige</a:t>
            </a:r>
            <a:r>
              <a:rPr lang="en-US" sz="900" b="1">
                <a:latin typeface="Calibri"/>
                <a:cs typeface="Calibri"/>
              </a:rPr>
              <a:t> </a:t>
            </a:r>
            <a:r>
              <a:rPr lang="en-US" sz="900" b="1" err="1">
                <a:latin typeface="Calibri"/>
                <a:cs typeface="Calibri"/>
              </a:rPr>
              <a:t>viel</a:t>
            </a:r>
            <a:r>
              <a:rPr lang="en-US" sz="900" b="1">
                <a:latin typeface="Calibri"/>
                <a:cs typeface="Calibri"/>
              </a:rPr>
              <a:t> Training“)</a:t>
            </a:r>
            <a:endParaRPr lang="en-US" sz="1200">
              <a:ea typeface="Roboto Condensed"/>
            </a:endParaRPr>
          </a:p>
        </p:txBody>
      </p:sp>
      <p:pic>
        <p:nvPicPr>
          <p:cNvPr id="15" name="Picture 5">
            <a:extLst>
              <a:ext uri="{FF2B5EF4-FFF2-40B4-BE49-F238E27FC236}">
                <a16:creationId xmlns:a16="http://schemas.microsoft.com/office/drawing/2014/main" id="{7651BF4E-B5E2-D37F-7858-AA34F62B867A}"/>
              </a:ext>
            </a:extLst>
          </p:cNvPr>
          <p:cNvPicPr>
            <a:picLocks noChangeAspect="1"/>
          </p:cNvPicPr>
          <p:nvPr/>
        </p:nvPicPr>
        <p:blipFill>
          <a:blip r:embed="rId6"/>
          <a:stretch>
            <a:fillRect/>
          </a:stretch>
        </p:blipFill>
        <p:spPr>
          <a:xfrm>
            <a:off x="1215189" y="4673679"/>
            <a:ext cx="7435515" cy="458379"/>
          </a:xfrm>
          <a:prstGeom prst="rect">
            <a:avLst/>
          </a:prstGeom>
        </p:spPr>
      </p:pic>
      <p:sp>
        <p:nvSpPr>
          <p:cNvPr id="4" name="TextBox 3">
            <a:extLst>
              <a:ext uri="{FF2B5EF4-FFF2-40B4-BE49-F238E27FC236}">
                <a16:creationId xmlns:a16="http://schemas.microsoft.com/office/drawing/2014/main" id="{4989E883-7893-0B5F-E548-3697C0C1AB42}"/>
              </a:ext>
            </a:extLst>
          </p:cNvPr>
          <p:cNvSpPr txBox="1"/>
          <p:nvPr/>
        </p:nvSpPr>
        <p:spPr>
          <a:xfrm>
            <a:off x="1037381" y="137483"/>
            <a:ext cx="7141579" cy="6617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err="1">
                <a:solidFill>
                  <a:srgbClr val="000000"/>
                </a:solidFill>
                <a:latin typeface="Arial"/>
                <a:ea typeface="+mj-ea"/>
                <a:cs typeface="Arial"/>
              </a:rPr>
              <a:t>Einschätzung</a:t>
            </a:r>
            <a:r>
              <a:rPr lang="en-US" sz="2800" b="1">
                <a:solidFill>
                  <a:srgbClr val="000000"/>
                </a:solidFill>
                <a:latin typeface="Arial"/>
                <a:ea typeface="+mj-ea"/>
                <a:cs typeface="Arial"/>
              </a:rPr>
              <a:t> des </a:t>
            </a:r>
            <a:r>
              <a:rPr lang="en-US" sz="2800" b="1" err="1">
                <a:solidFill>
                  <a:srgbClr val="000000"/>
                </a:solidFill>
                <a:latin typeface="Arial"/>
                <a:ea typeface="+mj-ea"/>
                <a:cs typeface="Arial"/>
              </a:rPr>
              <a:t>Schulungsbedarfs</a:t>
            </a:r>
            <a:r>
              <a:rPr lang="en-US" sz="1400" b="1">
                <a:latin typeface="Calibri"/>
              </a:rPr>
              <a:t> </a:t>
            </a:r>
            <a:endParaRPr lang="en-US" sz="1400">
              <a:ea typeface="Roboto Condensed"/>
            </a:endParaRPr>
          </a:p>
          <a:p>
            <a:pPr algn="ctr"/>
            <a:r>
              <a:rPr lang="en-US" sz="900" i="1" err="1">
                <a:latin typeface="Roboto Condensed"/>
                <a:ea typeface="Roboto Condensed"/>
                <a:cs typeface="Calibri"/>
              </a:rPr>
              <a:t>zur</a:t>
            </a:r>
            <a:r>
              <a:rPr lang="en-US" sz="900" i="1">
                <a:latin typeface="Roboto Condensed"/>
                <a:ea typeface="Roboto Condensed"/>
                <a:cs typeface="Calibri"/>
              </a:rPr>
              <a:t> </a:t>
            </a:r>
            <a:r>
              <a:rPr lang="en-US" sz="900" i="1" err="1">
                <a:latin typeface="Roboto Condensed"/>
                <a:ea typeface="Roboto Condensed"/>
                <a:cs typeface="Calibri"/>
              </a:rPr>
              <a:t>Entwicklung</a:t>
            </a:r>
            <a:r>
              <a:rPr lang="en-US" sz="900" i="1">
                <a:latin typeface="Roboto Condensed"/>
                <a:ea typeface="Roboto Condensed"/>
                <a:cs typeface="Calibri"/>
              </a:rPr>
              <a:t> von </a:t>
            </a:r>
            <a:r>
              <a:rPr lang="en-US" sz="900" i="1" err="1">
                <a:latin typeface="Roboto Condensed"/>
                <a:ea typeface="Roboto Condensed"/>
                <a:cs typeface="Calibri"/>
              </a:rPr>
              <a:t>Kunstprojekten</a:t>
            </a:r>
            <a:r>
              <a:rPr lang="en-US" sz="900" i="1">
                <a:latin typeface="Roboto Condensed"/>
                <a:ea typeface="Roboto Condensed"/>
                <a:cs typeface="Calibri"/>
              </a:rPr>
              <a:t>, die das </a:t>
            </a:r>
            <a:r>
              <a:rPr lang="en-US" sz="900" i="1" err="1">
                <a:latin typeface="Roboto Condensed"/>
                <a:ea typeface="Roboto Condensed"/>
                <a:cs typeface="Calibri"/>
              </a:rPr>
              <a:t>Lernen</a:t>
            </a:r>
            <a:r>
              <a:rPr lang="en-US" sz="900" i="1">
                <a:latin typeface="Roboto Condensed"/>
                <a:ea typeface="Roboto Condensed"/>
                <a:cs typeface="Calibri"/>
              </a:rPr>
              <a:t> und die </a:t>
            </a:r>
            <a:r>
              <a:rPr lang="en-US" sz="900" i="1" err="1">
                <a:latin typeface="Roboto Condensed"/>
                <a:ea typeface="Roboto Condensed"/>
                <a:cs typeface="Calibri"/>
              </a:rPr>
              <a:t>Teilhabe</a:t>
            </a:r>
            <a:r>
              <a:rPr lang="en-US" sz="900" i="1">
                <a:latin typeface="Roboto Condensed"/>
                <a:ea typeface="Roboto Condensed"/>
                <a:cs typeface="Calibri"/>
              </a:rPr>
              <a:t> für alle </a:t>
            </a:r>
            <a:r>
              <a:rPr lang="en-US" sz="900" i="1" err="1">
                <a:latin typeface="Roboto Condensed"/>
                <a:ea typeface="Roboto Condensed"/>
                <a:cs typeface="Calibri"/>
              </a:rPr>
              <a:t>Personen</a:t>
            </a:r>
            <a:r>
              <a:rPr lang="en-US" sz="900" i="1">
                <a:latin typeface="Roboto Condensed"/>
                <a:ea typeface="Roboto Condensed"/>
                <a:cs typeface="Calibri"/>
              </a:rPr>
              <a:t> </a:t>
            </a:r>
            <a:r>
              <a:rPr lang="en-US" sz="900" i="1" err="1">
                <a:latin typeface="Roboto Condensed"/>
                <a:ea typeface="Roboto Condensed"/>
                <a:cs typeface="Calibri"/>
              </a:rPr>
              <a:t>ermöglichen</a:t>
            </a:r>
            <a:r>
              <a:rPr lang="en-US" sz="900" i="1">
                <a:latin typeface="Roboto Condensed"/>
                <a:ea typeface="Roboto Condensed"/>
                <a:cs typeface="Calibri"/>
              </a:rPr>
              <a:t>.​</a:t>
            </a:r>
          </a:p>
        </p:txBody>
      </p:sp>
    </p:spTree>
    <p:extLst>
      <p:ext uri="{BB962C8B-B14F-4D97-AF65-F5344CB8AC3E}">
        <p14:creationId xmlns:p14="http://schemas.microsoft.com/office/powerpoint/2010/main" val="42360783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1">
            <a:extLst>
              <a:ext uri="{FF2B5EF4-FFF2-40B4-BE49-F238E27FC236}">
                <a16:creationId xmlns:a16="http://schemas.microsoft.com/office/drawing/2014/main" id="{AB6972E4-C4F6-4D07-85A4-3E149C911AB0}"/>
              </a:ext>
            </a:extLst>
          </p:cNvPr>
          <p:cNvSpPr txBox="1">
            <a:spLocks/>
          </p:cNvSpPr>
          <p:nvPr/>
        </p:nvSpPr>
        <p:spPr>
          <a:xfrm>
            <a:off x="986692" y="114297"/>
            <a:ext cx="7416090" cy="2042855"/>
          </a:xfrm>
          <a:prstGeom prst="rect">
            <a:avLst/>
          </a:prstGeom>
        </p:spPr>
        <p:txBody>
          <a:bodyPr vert="horz" lIns="68580" tIns="34290" rIns="68580" bIns="34290" rtlCol="0" anchor="b">
            <a:normAutofit fontScale="9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2300" b="1" dirty="0">
              <a:latin typeface="Arial"/>
              <a:cs typeface="Arial"/>
            </a:endParaRPr>
          </a:p>
          <a:p>
            <a:r>
              <a:rPr lang="en-US" sz="3600" b="1" dirty="0">
                <a:solidFill>
                  <a:srgbClr val="DC9E00"/>
                </a:solidFill>
                <a:ea typeface="Roboto Condensed"/>
              </a:rPr>
              <a:t>TEIL 3: </a:t>
            </a:r>
            <a:r>
              <a:rPr lang="de-DE" sz="3600" b="1" dirty="0">
                <a:solidFill>
                  <a:srgbClr val="DC9E00"/>
                </a:solidFill>
                <a:ea typeface="Roboto Condensed"/>
              </a:rPr>
              <a:t>Gelingensbedingungen und Barrieren beim Zugang zu Kunst und Kultur</a:t>
            </a:r>
            <a:endParaRPr lang="de-AT" sz="3600" b="1" dirty="0">
              <a:solidFill>
                <a:srgbClr val="DC9E00"/>
              </a:solidFill>
              <a:ea typeface="Roboto Condensed"/>
            </a:endParaRPr>
          </a:p>
          <a:p>
            <a:br>
              <a:rPr lang="en-US" sz="1200" b="1" dirty="0">
                <a:latin typeface="Arial" pitchFamily="34" charset="0"/>
                <a:cs typeface="Arial" pitchFamily="34" charset="0"/>
              </a:rPr>
            </a:br>
            <a:r>
              <a:rPr lang="de-AT" sz="2400" dirty="0">
                <a:ea typeface="+mj-lt"/>
                <a:cs typeface="+mj-lt"/>
              </a:rPr>
              <a:t>(Ergebnisse der qualitativen Datenerhebung, Menschen mit/ ohne Behinderung als </a:t>
            </a:r>
            <a:r>
              <a:rPr lang="de-AT" sz="2400" i="1" dirty="0">
                <a:ea typeface="+mj-lt"/>
                <a:cs typeface="+mj-lt"/>
              </a:rPr>
              <a:t>Expert*innen in eigener Sache</a:t>
            </a:r>
            <a:r>
              <a:rPr lang="de-AT" sz="2400" dirty="0">
                <a:ea typeface="+mj-lt"/>
                <a:cs typeface="+mj-lt"/>
              </a:rPr>
              <a:t>)</a:t>
            </a:r>
          </a:p>
        </p:txBody>
      </p:sp>
      <p:pic>
        <p:nvPicPr>
          <p:cNvPr id="7" name="Picture 5" descr="Erasmus+ Logo.jpg">
            <a:extLst>
              <a:ext uri="{FF2B5EF4-FFF2-40B4-BE49-F238E27FC236}">
                <a16:creationId xmlns:a16="http://schemas.microsoft.com/office/drawing/2014/main" id="{1CD179EE-00FC-48EB-A298-7E63A19BE01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581979" y="3839634"/>
            <a:ext cx="1384556" cy="544302"/>
          </a:xfrm>
          <a:prstGeom prst="rect">
            <a:avLst/>
          </a:prstGeom>
        </p:spPr>
      </p:pic>
      <p:pic>
        <p:nvPicPr>
          <p:cNvPr id="2" name="Grafik 7" descr="Ein Bild, das Text enthält.&#10;&#10;Beschreibung automatisch generiert.">
            <a:extLst>
              <a:ext uri="{FF2B5EF4-FFF2-40B4-BE49-F238E27FC236}">
                <a16:creationId xmlns:a16="http://schemas.microsoft.com/office/drawing/2014/main" id="{EAA576CA-AC7B-4B23-AB60-43EB68BB962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151901" y="2404643"/>
            <a:ext cx="2990825" cy="1821855"/>
          </a:xfrm>
          <a:prstGeom prst="rect">
            <a:avLst/>
          </a:prstGeom>
        </p:spPr>
      </p:pic>
      <p:pic>
        <p:nvPicPr>
          <p:cNvPr id="8" name="Picture 2">
            <a:extLst>
              <a:ext uri="{FF2B5EF4-FFF2-40B4-BE49-F238E27FC236}">
                <a16:creationId xmlns:a16="http://schemas.microsoft.com/office/drawing/2014/main" id="{D32B093C-1EB2-4745-9463-25B9E0549313}"/>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156804" y="228035"/>
            <a:ext cx="732275" cy="7425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D81C72F0-FBCB-4A5B-8CD1-059B5AD3ABAD}"/>
              </a:ext>
            </a:extLst>
          </p:cNvPr>
          <p:cNvSpPr txBox="1"/>
          <p:nvPr/>
        </p:nvSpPr>
        <p:spPr>
          <a:xfrm>
            <a:off x="2275114" y="4647572"/>
            <a:ext cx="4593771"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dirty="0" err="1"/>
              <a:t>Pädagogische</a:t>
            </a:r>
            <a:r>
              <a:rPr lang="en-US" sz="1200" dirty="0"/>
              <a:t> Hochschule Steiermark (PHSt), </a:t>
            </a:r>
            <a:r>
              <a:rPr lang="en-US" sz="1200" dirty="0" err="1"/>
              <a:t>Österreich</a:t>
            </a:r>
            <a:endParaRPr lang="en-US" sz="1200" dirty="0"/>
          </a:p>
        </p:txBody>
      </p:sp>
      <p:sp>
        <p:nvSpPr>
          <p:cNvPr id="9" name="Textfeld 8">
            <a:extLst>
              <a:ext uri="{FF2B5EF4-FFF2-40B4-BE49-F238E27FC236}">
                <a16:creationId xmlns:a16="http://schemas.microsoft.com/office/drawing/2014/main" id="{F8FB840E-679B-4D96-87EB-DAAA5B0C5A44}"/>
              </a:ext>
            </a:extLst>
          </p:cNvPr>
          <p:cNvSpPr txBox="1"/>
          <p:nvPr/>
        </p:nvSpPr>
        <p:spPr>
          <a:xfrm>
            <a:off x="7314508" y="4855302"/>
            <a:ext cx="1384556" cy="230832"/>
          </a:xfrm>
          <a:prstGeom prst="rect">
            <a:avLst/>
          </a:prstGeom>
          <a:noFill/>
        </p:spPr>
        <p:txBody>
          <a:bodyPr wrap="square" rtlCol="0">
            <a:spAutoFit/>
          </a:bodyPr>
          <a:lstStyle/>
          <a:p>
            <a:pPr algn="r"/>
            <a:r>
              <a:rPr lang="en-GB" sz="900" dirty="0"/>
              <a:t>ZfIB 2022</a:t>
            </a:r>
          </a:p>
        </p:txBody>
      </p:sp>
      <p:sp>
        <p:nvSpPr>
          <p:cNvPr id="11" name="Sottotitolo 2">
            <a:extLst>
              <a:ext uri="{FF2B5EF4-FFF2-40B4-BE49-F238E27FC236}">
                <a16:creationId xmlns:a16="http://schemas.microsoft.com/office/drawing/2014/main" id="{5AA8017C-C08B-F801-F386-83FD34CA7793}"/>
              </a:ext>
            </a:extLst>
          </p:cNvPr>
          <p:cNvSpPr txBox="1">
            <a:spLocks/>
          </p:cNvSpPr>
          <p:nvPr/>
        </p:nvSpPr>
        <p:spPr>
          <a:xfrm>
            <a:off x="1002379" y="4383936"/>
            <a:ext cx="7886699" cy="491090"/>
          </a:xfrm>
          <a:prstGeom prst="rect">
            <a:avLst/>
          </a:prstGeom>
        </p:spPr>
        <p:txBody>
          <a:bodyPr vert="horz" lIns="91440" tIns="45720" rIns="91440" bIns="45720" rtlCol="0" anchor="t">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j-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j-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j-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j-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it-IT" sz="1600" dirty="0" err="1">
                <a:solidFill>
                  <a:schemeClr val="tx1"/>
                </a:solidFill>
              </a:rPr>
              <a:t>Prof.</a:t>
            </a:r>
            <a:r>
              <a:rPr lang="it-IT" sz="1600" baseline="30000" dirty="0" err="1">
                <a:solidFill>
                  <a:schemeClr val="tx1"/>
                </a:solidFill>
              </a:rPr>
              <a:t>in</a:t>
            </a:r>
            <a:r>
              <a:rPr lang="it-IT" sz="1600" dirty="0">
                <a:solidFill>
                  <a:schemeClr val="tx1"/>
                </a:solidFill>
              </a:rPr>
              <a:t> </a:t>
            </a:r>
            <a:r>
              <a:rPr lang="it-IT" sz="1600" dirty="0" err="1">
                <a:solidFill>
                  <a:schemeClr val="tx1"/>
                </a:solidFill>
              </a:rPr>
              <a:t>Dr.</a:t>
            </a:r>
            <a:r>
              <a:rPr lang="it-IT" sz="1600" baseline="30000" dirty="0" err="1">
                <a:solidFill>
                  <a:schemeClr val="tx1"/>
                </a:solidFill>
              </a:rPr>
              <a:t>in</a:t>
            </a:r>
            <a:r>
              <a:rPr lang="it-IT" sz="1600" dirty="0">
                <a:solidFill>
                  <a:schemeClr val="tx1"/>
                </a:solidFill>
              </a:rPr>
              <a:t> Monika Gigerl</a:t>
            </a:r>
            <a:endParaRPr lang="it-IT" sz="1600" dirty="0">
              <a:solidFill>
                <a:schemeClr val="tx1"/>
              </a:solidFill>
              <a:ea typeface="Roboto Condensed"/>
            </a:endParaRPr>
          </a:p>
        </p:txBody>
      </p:sp>
    </p:spTree>
    <p:extLst>
      <p:ext uri="{BB962C8B-B14F-4D97-AF65-F5344CB8AC3E}">
        <p14:creationId xmlns:p14="http://schemas.microsoft.com/office/powerpoint/2010/main" val="75485801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2ED6F618-B3C0-4C58-AA17-4702AE7DB069}"/>
              </a:ext>
            </a:extLst>
          </p:cNvPr>
          <p:cNvSpPr>
            <a:spLocks noGrp="1"/>
          </p:cNvSpPr>
          <p:nvPr>
            <p:ph idx="1"/>
          </p:nvPr>
        </p:nvSpPr>
        <p:spPr>
          <a:xfrm>
            <a:off x="1028926" y="1821365"/>
            <a:ext cx="8029737" cy="3103925"/>
          </a:xfrm>
        </p:spPr>
        <p:txBody>
          <a:bodyPr vert="horz" lIns="68580" tIns="34290" rIns="68580" bIns="34290" rtlCol="0" anchor="t">
            <a:normAutofit/>
          </a:bodyPr>
          <a:lstStyle/>
          <a:p>
            <a:pPr marL="720725">
              <a:buFont typeface="+mj-lt"/>
              <a:buAutoNum type="arabicPeriod"/>
            </a:pPr>
            <a:r>
              <a:rPr lang="en-GB" sz="2400" dirty="0" err="1">
                <a:ea typeface="Roboto Condensed"/>
              </a:rPr>
              <a:t>Methoden</a:t>
            </a:r>
            <a:r>
              <a:rPr lang="en-GB" sz="2400" dirty="0">
                <a:ea typeface="Roboto Condensed"/>
              </a:rPr>
              <a:t> in </a:t>
            </a:r>
            <a:r>
              <a:rPr lang="en-GB" sz="2400" dirty="0" err="1">
                <a:ea typeface="Roboto Condensed"/>
              </a:rPr>
              <a:t>Erhebungsphase</a:t>
            </a:r>
            <a:r>
              <a:rPr lang="en-GB" sz="2400" dirty="0">
                <a:ea typeface="Roboto Condensed"/>
              </a:rPr>
              <a:t> 2</a:t>
            </a:r>
          </a:p>
          <a:p>
            <a:pPr marL="720725">
              <a:buAutoNum type="arabicPeriod"/>
            </a:pPr>
            <a:r>
              <a:rPr lang="en-GB" sz="2400" dirty="0" err="1">
                <a:ea typeface="Roboto Condensed"/>
              </a:rPr>
              <a:t>Besuchte</a:t>
            </a:r>
            <a:r>
              <a:rPr lang="en-GB" sz="2400" dirty="0">
                <a:ea typeface="Roboto Condensed"/>
              </a:rPr>
              <a:t> </a:t>
            </a:r>
            <a:r>
              <a:rPr lang="en-GB" sz="2400" dirty="0" err="1">
                <a:ea typeface="Roboto Condensed"/>
              </a:rPr>
              <a:t>Museen</a:t>
            </a:r>
            <a:r>
              <a:rPr lang="en-GB" sz="2400" dirty="0">
                <a:ea typeface="Roboto Condensed"/>
              </a:rPr>
              <a:t> und </a:t>
            </a:r>
            <a:r>
              <a:rPr lang="en-GB" sz="2400" dirty="0" err="1">
                <a:ea typeface="Roboto Condensed"/>
              </a:rPr>
              <a:t>Besucher</a:t>
            </a:r>
            <a:r>
              <a:rPr lang="en-GB" sz="2400" dirty="0">
                <a:ea typeface="Roboto Condensed"/>
              </a:rPr>
              <a:t>*</a:t>
            </a:r>
            <a:r>
              <a:rPr lang="en-GB" sz="2400" dirty="0" err="1">
                <a:ea typeface="Roboto Condensed"/>
              </a:rPr>
              <a:t>innengruppen</a:t>
            </a:r>
            <a:endParaRPr lang="en-GB" sz="2400" dirty="0">
              <a:ea typeface="Roboto Condensed"/>
            </a:endParaRPr>
          </a:p>
          <a:p>
            <a:pPr marL="720725">
              <a:buAutoNum type="arabicPeriod"/>
            </a:pPr>
            <a:r>
              <a:rPr lang="en-GB" sz="2400" dirty="0">
                <a:ea typeface="Roboto Condensed"/>
              </a:rPr>
              <a:t>Film der </a:t>
            </a:r>
            <a:r>
              <a:rPr lang="en-GB" sz="2400" dirty="0" err="1">
                <a:ea typeface="Roboto Condensed"/>
              </a:rPr>
              <a:t>Museumsbesuche</a:t>
            </a:r>
            <a:endParaRPr lang="en-GB" sz="2400" dirty="0">
              <a:ea typeface="Roboto Condensed"/>
            </a:endParaRPr>
          </a:p>
          <a:p>
            <a:pPr marL="720725">
              <a:buAutoNum type="arabicPeriod"/>
            </a:pPr>
            <a:r>
              <a:rPr lang="en-GB" sz="2400" dirty="0" err="1">
                <a:ea typeface="Roboto Condensed"/>
              </a:rPr>
              <a:t>Zusammenfassung</a:t>
            </a:r>
            <a:r>
              <a:rPr lang="en-GB" sz="2400" dirty="0">
                <a:ea typeface="Roboto Condensed"/>
              </a:rPr>
              <a:t> der </a:t>
            </a:r>
            <a:r>
              <a:rPr lang="en-GB" sz="2400" dirty="0" err="1">
                <a:ea typeface="Roboto Condensed"/>
              </a:rPr>
              <a:t>Ergebnisse</a:t>
            </a:r>
            <a:endParaRPr lang="en-GB" sz="2400" dirty="0">
              <a:ea typeface="Roboto Condensed"/>
            </a:endParaRPr>
          </a:p>
          <a:p>
            <a:pPr marL="720725">
              <a:buAutoNum type="arabicPeriod"/>
            </a:pPr>
            <a:r>
              <a:rPr lang="en-GB" sz="2400" dirty="0" err="1">
                <a:ea typeface="Roboto Condensed"/>
              </a:rPr>
              <a:t>Ableitungen</a:t>
            </a:r>
            <a:r>
              <a:rPr lang="en-GB" sz="2400" dirty="0">
                <a:ea typeface="Roboto Condensed"/>
              </a:rPr>
              <a:t> </a:t>
            </a:r>
            <a:r>
              <a:rPr lang="en-GB" sz="2400" dirty="0" err="1">
                <a:ea typeface="Roboto Condensed"/>
              </a:rPr>
              <a:t>aus</a:t>
            </a:r>
            <a:r>
              <a:rPr lang="en-GB" sz="2400" dirty="0">
                <a:ea typeface="Roboto Condensed"/>
              </a:rPr>
              <a:t> den </a:t>
            </a:r>
            <a:r>
              <a:rPr lang="en-GB" sz="2400" dirty="0" err="1">
                <a:ea typeface="Roboto Condensed"/>
              </a:rPr>
              <a:t>Besuchen</a:t>
            </a:r>
            <a:endParaRPr lang="en-GB" sz="2400" dirty="0">
              <a:ea typeface="Roboto Condensed"/>
            </a:endParaRPr>
          </a:p>
        </p:txBody>
      </p:sp>
      <p:sp>
        <p:nvSpPr>
          <p:cNvPr id="4" name="Titolo 1">
            <a:extLst>
              <a:ext uri="{FF2B5EF4-FFF2-40B4-BE49-F238E27FC236}">
                <a16:creationId xmlns:a16="http://schemas.microsoft.com/office/drawing/2014/main" id="{9D8D6377-7BEB-495B-9C8D-FDAFEC8A08EB}"/>
              </a:ext>
            </a:extLst>
          </p:cNvPr>
          <p:cNvSpPr txBox="1">
            <a:spLocks/>
          </p:cNvSpPr>
          <p:nvPr/>
        </p:nvSpPr>
        <p:spPr>
          <a:xfrm>
            <a:off x="628650" y="266917"/>
            <a:ext cx="788670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de-DE" sz="3300" b="1" dirty="0" err="1">
                <a:solidFill>
                  <a:srgbClr val="000000"/>
                </a:solidFill>
                <a:latin typeface="Arial"/>
                <a:cs typeface="Arial"/>
              </a:rPr>
              <a:t>Überblick</a:t>
            </a:r>
            <a:r>
              <a:rPr lang="en-US" altLang="de-DE" sz="3300" b="1" dirty="0">
                <a:solidFill>
                  <a:srgbClr val="000000"/>
                </a:solidFill>
                <a:latin typeface="Arial"/>
                <a:cs typeface="Arial"/>
              </a:rPr>
              <a:t>: Teil 3</a:t>
            </a:r>
            <a:endParaRPr lang="it-IT" sz="3300" b="1" dirty="0">
              <a:solidFill>
                <a:srgbClr val="000000"/>
              </a:solidFill>
              <a:latin typeface="Arial"/>
              <a:cs typeface="Arial"/>
            </a:endParaRPr>
          </a:p>
        </p:txBody>
      </p:sp>
      <p:pic>
        <p:nvPicPr>
          <p:cNvPr id="7" name="Picture 2">
            <a:extLst>
              <a:ext uri="{FF2B5EF4-FFF2-40B4-BE49-F238E27FC236}">
                <a16:creationId xmlns:a16="http://schemas.microsoft.com/office/drawing/2014/main" id="{0BDBBD6D-7495-4C82-9CAE-883795A43706}"/>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149212" y="326545"/>
            <a:ext cx="732275" cy="7425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5">
            <a:extLst>
              <a:ext uri="{FF2B5EF4-FFF2-40B4-BE49-F238E27FC236}">
                <a16:creationId xmlns:a16="http://schemas.microsoft.com/office/drawing/2014/main" id="{B43E0484-8000-7988-07CF-FDA717601E95}"/>
              </a:ext>
            </a:extLst>
          </p:cNvPr>
          <p:cNvPicPr>
            <a:picLocks noChangeAspect="1"/>
          </p:cNvPicPr>
          <p:nvPr/>
        </p:nvPicPr>
        <p:blipFill>
          <a:blip r:embed="rId4"/>
          <a:stretch>
            <a:fillRect/>
          </a:stretch>
        </p:blipFill>
        <p:spPr>
          <a:xfrm>
            <a:off x="1215189" y="4673679"/>
            <a:ext cx="7435515" cy="458379"/>
          </a:xfrm>
          <a:prstGeom prst="rect">
            <a:avLst/>
          </a:prstGeom>
        </p:spPr>
      </p:pic>
    </p:spTree>
    <p:extLst>
      <p:ext uri="{BB962C8B-B14F-4D97-AF65-F5344CB8AC3E}">
        <p14:creationId xmlns:p14="http://schemas.microsoft.com/office/powerpoint/2010/main" val="33752404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1">
            <a:extLst>
              <a:ext uri="{FF2B5EF4-FFF2-40B4-BE49-F238E27FC236}">
                <a16:creationId xmlns:a16="http://schemas.microsoft.com/office/drawing/2014/main" id="{9D8D6377-7BEB-495B-9C8D-FDAFEC8A08EB}"/>
              </a:ext>
            </a:extLst>
          </p:cNvPr>
          <p:cNvSpPr txBox="1">
            <a:spLocks/>
          </p:cNvSpPr>
          <p:nvPr/>
        </p:nvSpPr>
        <p:spPr>
          <a:xfrm>
            <a:off x="668522" y="47621"/>
            <a:ext cx="788670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de-DE" sz="3300" b="1" dirty="0" err="1">
                <a:solidFill>
                  <a:srgbClr val="000000"/>
                </a:solidFill>
                <a:latin typeface="Arial"/>
                <a:cs typeface="Arial"/>
              </a:rPr>
              <a:t>Interdisziplinär</a:t>
            </a:r>
            <a:endParaRPr lang="it-IT" sz="3300" b="1" dirty="0">
              <a:solidFill>
                <a:srgbClr val="000000"/>
              </a:solidFill>
              <a:latin typeface="Arial"/>
              <a:cs typeface="Arial"/>
            </a:endParaRPr>
          </a:p>
        </p:txBody>
      </p:sp>
      <p:pic>
        <p:nvPicPr>
          <p:cNvPr id="7" name="Picture 2">
            <a:extLst>
              <a:ext uri="{FF2B5EF4-FFF2-40B4-BE49-F238E27FC236}">
                <a16:creationId xmlns:a16="http://schemas.microsoft.com/office/drawing/2014/main" id="{0BDBBD6D-7495-4C82-9CAE-883795A43706}"/>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149212" y="326545"/>
            <a:ext cx="732275" cy="7425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5">
            <a:extLst>
              <a:ext uri="{FF2B5EF4-FFF2-40B4-BE49-F238E27FC236}">
                <a16:creationId xmlns:a16="http://schemas.microsoft.com/office/drawing/2014/main" id="{C142DEFB-5D17-AD0A-27BE-74F745BB221E}"/>
              </a:ext>
            </a:extLst>
          </p:cNvPr>
          <p:cNvPicPr>
            <a:picLocks noChangeAspect="1"/>
          </p:cNvPicPr>
          <p:nvPr/>
        </p:nvPicPr>
        <p:blipFill>
          <a:blip r:embed="rId4"/>
          <a:stretch>
            <a:fillRect/>
          </a:stretch>
        </p:blipFill>
        <p:spPr>
          <a:xfrm>
            <a:off x="1215189" y="4673679"/>
            <a:ext cx="7435515" cy="458379"/>
          </a:xfrm>
          <a:prstGeom prst="rect">
            <a:avLst/>
          </a:prstGeom>
        </p:spPr>
      </p:pic>
      <p:pic>
        <p:nvPicPr>
          <p:cNvPr id="9" name="Grafik 8" descr="Ein Bild, das Person, Gebäude, Boden, draußen enthält.&#10;&#10;Automatisch generierte Beschreibung">
            <a:extLst>
              <a:ext uri="{FF2B5EF4-FFF2-40B4-BE49-F238E27FC236}">
                <a16:creationId xmlns:a16="http://schemas.microsoft.com/office/drawing/2014/main" id="{51DA17E1-50F4-756B-8739-64CC681C6A4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737393" y="3356321"/>
            <a:ext cx="2621108" cy="1747405"/>
          </a:xfrm>
          <a:prstGeom prst="rect">
            <a:avLst/>
          </a:prstGeom>
        </p:spPr>
      </p:pic>
      <p:pic>
        <p:nvPicPr>
          <p:cNvPr id="11" name="Grafik 10" descr="Ein Bild, das Person, drinnen, Decke, Personen enthält.&#10;&#10;Automatisch generierte Beschreibung">
            <a:extLst>
              <a:ext uri="{FF2B5EF4-FFF2-40B4-BE49-F238E27FC236}">
                <a16:creationId xmlns:a16="http://schemas.microsoft.com/office/drawing/2014/main" id="{66F9EE7F-7C86-A47A-1D83-688E1A25ECE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358502" y="3344673"/>
            <a:ext cx="2345404" cy="1759053"/>
          </a:xfrm>
          <a:prstGeom prst="rect">
            <a:avLst/>
          </a:prstGeom>
        </p:spPr>
      </p:pic>
      <p:pic>
        <p:nvPicPr>
          <p:cNvPr id="13" name="Grafik 12" descr="Ein Bild, das Person, stehend, draußen, Gruppe enthält.&#10;&#10;Automatisch generierte Beschreibung">
            <a:extLst>
              <a:ext uri="{FF2B5EF4-FFF2-40B4-BE49-F238E27FC236}">
                <a16:creationId xmlns:a16="http://schemas.microsoft.com/office/drawing/2014/main" id="{3D392AB6-B8FC-1A69-53E4-3AD448F0DC0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116285" y="3348473"/>
            <a:ext cx="2621108" cy="1747405"/>
          </a:xfrm>
          <a:prstGeom prst="rect">
            <a:avLst/>
          </a:prstGeom>
        </p:spPr>
      </p:pic>
      <p:pic>
        <p:nvPicPr>
          <p:cNvPr id="15" name="Grafik 14" descr="Ein Bild, das Baum, Stadt enthält.&#10;&#10;Automatisch generierte Beschreibung">
            <a:extLst>
              <a:ext uri="{FF2B5EF4-FFF2-40B4-BE49-F238E27FC236}">
                <a16:creationId xmlns:a16="http://schemas.microsoft.com/office/drawing/2014/main" id="{8CB61DE7-15DA-7157-DAD1-92120F0495BD}"/>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4983920" y="1076893"/>
            <a:ext cx="3472294" cy="2013036"/>
          </a:xfrm>
          <a:prstGeom prst="rect">
            <a:avLst/>
          </a:prstGeom>
        </p:spPr>
      </p:pic>
      <p:pic>
        <p:nvPicPr>
          <p:cNvPr id="17" name="Grafik 16" descr="Ein Bild, das Gebäude enthält.&#10;&#10;Automatisch generierte Beschreibung">
            <a:extLst>
              <a:ext uri="{FF2B5EF4-FFF2-40B4-BE49-F238E27FC236}">
                <a16:creationId xmlns:a16="http://schemas.microsoft.com/office/drawing/2014/main" id="{FFFD53D0-A424-AB11-3679-6B57E7747442}"/>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1287876" y="1069045"/>
            <a:ext cx="3304309" cy="2013036"/>
          </a:xfrm>
          <a:prstGeom prst="rect">
            <a:avLst/>
          </a:prstGeom>
        </p:spPr>
      </p:pic>
    </p:spTree>
    <p:extLst>
      <p:ext uri="{BB962C8B-B14F-4D97-AF65-F5344CB8AC3E}">
        <p14:creationId xmlns:p14="http://schemas.microsoft.com/office/powerpoint/2010/main" val="324719807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F07288A-E9E0-DC1A-8771-24244774B3C7}"/>
              </a:ext>
            </a:extLst>
          </p:cNvPr>
          <p:cNvSpPr>
            <a:spLocks noGrp="1"/>
          </p:cNvSpPr>
          <p:nvPr>
            <p:ph type="title"/>
          </p:nvPr>
        </p:nvSpPr>
        <p:spPr>
          <a:xfrm>
            <a:off x="600125" y="227410"/>
            <a:ext cx="7920880" cy="857250"/>
          </a:xfrm>
        </p:spPr>
        <p:txBody>
          <a:bodyPr/>
          <a:lstStyle/>
          <a:p>
            <a:r>
              <a:rPr lang="de-DE" sz="3300" b="1" dirty="0">
                <a:solidFill>
                  <a:srgbClr val="000000"/>
                </a:solidFill>
                <a:latin typeface="Arial"/>
                <a:ea typeface="+mj-ea"/>
                <a:cs typeface="Arial"/>
              </a:rPr>
              <a:t>Forschungsfragen und Methode</a:t>
            </a:r>
          </a:p>
        </p:txBody>
      </p:sp>
      <p:sp>
        <p:nvSpPr>
          <p:cNvPr id="4" name="Inhaltsplatzhalter 3">
            <a:extLst>
              <a:ext uri="{FF2B5EF4-FFF2-40B4-BE49-F238E27FC236}">
                <a16:creationId xmlns:a16="http://schemas.microsoft.com/office/drawing/2014/main" id="{83447E79-EB40-3DF9-600D-6D464BB16937}"/>
              </a:ext>
            </a:extLst>
          </p:cNvPr>
          <p:cNvSpPr>
            <a:spLocks noGrp="1"/>
          </p:cNvSpPr>
          <p:nvPr>
            <p:ph idx="1"/>
          </p:nvPr>
        </p:nvSpPr>
        <p:spPr/>
        <p:txBody>
          <a:bodyPr vert="horz" lIns="91440" tIns="45720" rIns="91440" bIns="45720" rtlCol="0" anchor="t">
            <a:normAutofit fontScale="62500" lnSpcReduction="20000"/>
          </a:bodyPr>
          <a:lstStyle/>
          <a:p>
            <a:r>
              <a:rPr lang="it-IT" b="1" dirty="0" err="1">
                <a:ea typeface="Roboto Condensed"/>
              </a:rPr>
              <a:t>Forschungsfragen</a:t>
            </a:r>
            <a:r>
              <a:rPr lang="it-IT" b="1" dirty="0">
                <a:ea typeface="Roboto Condensed"/>
              </a:rPr>
              <a:t> (2)</a:t>
            </a:r>
            <a:r>
              <a:rPr lang="it-IT" dirty="0">
                <a:ea typeface="Roboto Condensed"/>
              </a:rPr>
              <a:t>: </a:t>
            </a:r>
            <a:endParaRPr lang="en-US" dirty="0">
              <a:ea typeface="+mj-lt"/>
              <a:cs typeface="+mj-lt"/>
            </a:endParaRPr>
          </a:p>
          <a:p>
            <a:pPr marL="457200" lvl="1" indent="0">
              <a:buNone/>
            </a:pPr>
            <a:r>
              <a:rPr lang="de" dirty="0">
                <a:ea typeface="+mj-lt"/>
                <a:cs typeface="+mj-lt"/>
              </a:rPr>
              <a:t>Welche Erfahrungen (Anreise, Zugänglichkeit, Vermittlung) schildern Personen bei Museumsbesuchen? </a:t>
            </a:r>
          </a:p>
          <a:p>
            <a:pPr lvl="1"/>
            <a:r>
              <a:rPr lang="de-DE" dirty="0">
                <a:ea typeface="+mj-lt"/>
                <a:cs typeface="+mj-lt"/>
              </a:rPr>
              <a:t>Welche Merkmale des Besuchs werden als Barrieren genannt? </a:t>
            </a:r>
            <a:endParaRPr lang="de-DE" dirty="0">
              <a:ea typeface="Roboto Condensed"/>
            </a:endParaRPr>
          </a:p>
          <a:p>
            <a:pPr lvl="1"/>
            <a:r>
              <a:rPr lang="de-DE" dirty="0">
                <a:ea typeface="+mj-lt"/>
                <a:cs typeface="+mj-lt"/>
              </a:rPr>
              <a:t>Welche Merkmale guter inklusiver Praxis werden genannt? </a:t>
            </a:r>
            <a:endParaRPr lang="de-DE" dirty="0">
              <a:ea typeface="Roboto Condensed"/>
            </a:endParaRPr>
          </a:p>
          <a:p>
            <a:endParaRPr lang="de-DE" dirty="0">
              <a:ea typeface="Roboto Condensed"/>
            </a:endParaRPr>
          </a:p>
          <a:p>
            <a:r>
              <a:rPr lang="it-IT" b="1" dirty="0" err="1">
                <a:ea typeface="Roboto Condensed"/>
              </a:rPr>
              <a:t>Forschungsmethoden</a:t>
            </a:r>
            <a:r>
              <a:rPr lang="it-IT" b="1" dirty="0">
                <a:ea typeface="Roboto Condensed"/>
              </a:rPr>
              <a:t> </a:t>
            </a:r>
            <a:r>
              <a:rPr lang="it-IT" dirty="0">
                <a:ea typeface="Roboto Condensed"/>
              </a:rPr>
              <a:t>(</a:t>
            </a:r>
            <a:r>
              <a:rPr lang="it-IT" dirty="0" err="1">
                <a:ea typeface="Roboto Condensed"/>
              </a:rPr>
              <a:t>März</a:t>
            </a:r>
            <a:r>
              <a:rPr lang="it-IT" dirty="0">
                <a:ea typeface="Roboto Condensed"/>
              </a:rPr>
              <a:t> - </a:t>
            </a:r>
            <a:r>
              <a:rPr lang="it-IT" dirty="0" err="1">
                <a:ea typeface="Roboto Condensed"/>
              </a:rPr>
              <a:t>Dezember</a:t>
            </a:r>
            <a:r>
              <a:rPr lang="it-IT" dirty="0">
                <a:ea typeface="Roboto Condensed"/>
              </a:rPr>
              <a:t> 2021)</a:t>
            </a:r>
            <a:endParaRPr lang="en-US" dirty="0">
              <a:ea typeface="+mj-lt"/>
              <a:cs typeface="+mj-lt"/>
            </a:endParaRPr>
          </a:p>
          <a:p>
            <a:pPr lvl="1"/>
            <a:r>
              <a:rPr lang="it-IT" dirty="0" err="1">
                <a:ea typeface="Roboto Condensed"/>
              </a:rPr>
              <a:t>Quantitativer</a:t>
            </a:r>
            <a:r>
              <a:rPr lang="it-IT" dirty="0">
                <a:ea typeface="Roboto Condensed"/>
              </a:rPr>
              <a:t> Online-</a:t>
            </a:r>
            <a:r>
              <a:rPr lang="it-IT" dirty="0" err="1">
                <a:ea typeface="Roboto Condensed"/>
              </a:rPr>
              <a:t>Fragebogen</a:t>
            </a:r>
            <a:r>
              <a:rPr lang="it-IT" dirty="0">
                <a:ea typeface="Roboto Condensed"/>
              </a:rPr>
              <a:t> (n= 113).</a:t>
            </a:r>
            <a:endParaRPr lang="en-US" dirty="0">
              <a:ea typeface="+mj-lt"/>
              <a:cs typeface="+mj-lt"/>
            </a:endParaRPr>
          </a:p>
          <a:p>
            <a:pPr lvl="1"/>
            <a:r>
              <a:rPr lang="it-IT" dirty="0">
                <a:ea typeface="Roboto Condensed"/>
              </a:rPr>
              <a:t>Qualitative Evaluation der Expert*</a:t>
            </a:r>
            <a:r>
              <a:rPr lang="it-IT" dirty="0" err="1">
                <a:ea typeface="Roboto Condensed"/>
              </a:rPr>
              <a:t>inneninterviews</a:t>
            </a:r>
            <a:r>
              <a:rPr lang="it-IT" dirty="0">
                <a:ea typeface="Roboto Condensed"/>
              </a:rPr>
              <a:t> (n= 17).</a:t>
            </a:r>
            <a:endParaRPr lang="it-IT" dirty="0">
              <a:ea typeface="+mj-lt"/>
              <a:cs typeface="+mj-lt"/>
            </a:endParaRPr>
          </a:p>
          <a:p>
            <a:pPr lvl="1"/>
            <a:r>
              <a:rPr lang="it-IT" dirty="0">
                <a:ea typeface="Roboto Condensed"/>
              </a:rPr>
              <a:t>Qualitative </a:t>
            </a:r>
            <a:r>
              <a:rPr lang="it-IT" dirty="0" err="1">
                <a:ea typeface="Roboto Condensed"/>
              </a:rPr>
              <a:t>Analyse</a:t>
            </a:r>
            <a:r>
              <a:rPr lang="it-IT" dirty="0">
                <a:ea typeface="Roboto Condensed"/>
              </a:rPr>
              <a:t> der </a:t>
            </a:r>
            <a:r>
              <a:rPr lang="it-IT" dirty="0" err="1">
                <a:ea typeface="Roboto Condensed"/>
              </a:rPr>
              <a:t>Fokusgruppendiskussion</a:t>
            </a:r>
            <a:r>
              <a:rPr lang="it-IT" dirty="0">
                <a:ea typeface="Roboto Condensed"/>
              </a:rPr>
              <a:t>  (3 </a:t>
            </a:r>
            <a:r>
              <a:rPr lang="it-IT" dirty="0" err="1">
                <a:ea typeface="Roboto Condensed"/>
              </a:rPr>
              <a:t>Gruppen</a:t>
            </a:r>
            <a:r>
              <a:rPr lang="it-IT" dirty="0">
                <a:ea typeface="Roboto Condensed"/>
              </a:rPr>
              <a:t>/ n= 21).</a:t>
            </a:r>
            <a:endParaRPr lang="en-US" dirty="0">
              <a:ea typeface="+mj-lt"/>
              <a:cs typeface="+mj-lt"/>
            </a:endParaRPr>
          </a:p>
          <a:p>
            <a:pPr lvl="1"/>
            <a:r>
              <a:rPr lang="it-IT" b="1" dirty="0">
                <a:solidFill>
                  <a:srgbClr val="FF0000"/>
                </a:solidFill>
                <a:ea typeface="Roboto Condensed"/>
              </a:rPr>
              <a:t>Qualitative </a:t>
            </a:r>
            <a:r>
              <a:rPr lang="it-IT" b="1" dirty="0" err="1">
                <a:solidFill>
                  <a:srgbClr val="FF0000"/>
                </a:solidFill>
                <a:ea typeface="Roboto Condensed"/>
              </a:rPr>
              <a:t>Analyse</a:t>
            </a:r>
            <a:r>
              <a:rPr lang="it-IT" b="1" dirty="0">
                <a:solidFill>
                  <a:srgbClr val="FF0000"/>
                </a:solidFill>
                <a:ea typeface="Roboto Condensed"/>
              </a:rPr>
              <a:t> der </a:t>
            </a:r>
            <a:r>
              <a:rPr lang="it-IT" b="1" dirty="0" err="1">
                <a:solidFill>
                  <a:srgbClr val="FF0000"/>
                </a:solidFill>
                <a:ea typeface="Roboto Condensed"/>
              </a:rPr>
              <a:t>Museumsbesuche</a:t>
            </a:r>
            <a:r>
              <a:rPr lang="it-IT" b="1" dirty="0">
                <a:solidFill>
                  <a:srgbClr val="FF0000"/>
                </a:solidFill>
                <a:ea typeface="Roboto Condensed"/>
              </a:rPr>
              <a:t> </a:t>
            </a:r>
            <a:r>
              <a:rPr lang="en-US" b="1" dirty="0">
                <a:solidFill>
                  <a:srgbClr val="FF0000"/>
                </a:solidFill>
                <a:ea typeface="Roboto Condensed"/>
              </a:rPr>
              <a:t>(3 Gruppen/ n= 47)</a:t>
            </a:r>
            <a:endParaRPr lang="it-IT" b="1" dirty="0">
              <a:solidFill>
                <a:srgbClr val="FF0000"/>
              </a:solidFill>
              <a:ea typeface="+mj-lt"/>
              <a:cs typeface="+mj-lt"/>
            </a:endParaRPr>
          </a:p>
          <a:p>
            <a:pPr lvl="1"/>
            <a:r>
              <a:rPr lang="it-IT" b="1" dirty="0" err="1">
                <a:solidFill>
                  <a:srgbClr val="FF0000"/>
                </a:solidFill>
                <a:ea typeface="Roboto Condensed"/>
              </a:rPr>
              <a:t>Qualititive</a:t>
            </a:r>
            <a:r>
              <a:rPr lang="it-IT" b="1" dirty="0">
                <a:solidFill>
                  <a:srgbClr val="FF0000"/>
                </a:solidFill>
                <a:ea typeface="Roboto Condensed"/>
              </a:rPr>
              <a:t> </a:t>
            </a:r>
            <a:r>
              <a:rPr lang="it-IT" b="1" dirty="0" err="1">
                <a:solidFill>
                  <a:srgbClr val="FF0000"/>
                </a:solidFill>
                <a:ea typeface="Roboto Condensed"/>
              </a:rPr>
              <a:t>Analyse</a:t>
            </a:r>
            <a:r>
              <a:rPr lang="it-IT" b="1" dirty="0">
                <a:solidFill>
                  <a:srgbClr val="FF0000"/>
                </a:solidFill>
                <a:ea typeface="Roboto Condensed"/>
              </a:rPr>
              <a:t> der </a:t>
            </a:r>
            <a:r>
              <a:rPr lang="it-IT" b="1" dirty="0" err="1">
                <a:solidFill>
                  <a:srgbClr val="FF0000"/>
                </a:solidFill>
                <a:ea typeface="Roboto Condensed"/>
              </a:rPr>
              <a:t>Fokusgruppen</a:t>
            </a:r>
            <a:r>
              <a:rPr lang="it-IT" b="1" dirty="0">
                <a:solidFill>
                  <a:srgbClr val="FF0000"/>
                </a:solidFill>
                <a:ea typeface="Roboto Condensed"/>
              </a:rPr>
              <a:t> (Museum) (2 </a:t>
            </a:r>
            <a:r>
              <a:rPr lang="it-IT" b="1" dirty="0" err="1">
                <a:solidFill>
                  <a:srgbClr val="FF0000"/>
                </a:solidFill>
                <a:ea typeface="Roboto Condensed"/>
              </a:rPr>
              <a:t>Gruppen</a:t>
            </a:r>
            <a:r>
              <a:rPr lang="it-IT" b="1" dirty="0">
                <a:solidFill>
                  <a:srgbClr val="FF0000"/>
                </a:solidFill>
                <a:ea typeface="Roboto Condensed"/>
              </a:rPr>
              <a:t>/ n=11)</a:t>
            </a:r>
          </a:p>
          <a:p>
            <a:endParaRPr lang="de-DE" dirty="0">
              <a:ea typeface="Roboto Condensed"/>
            </a:endParaRPr>
          </a:p>
        </p:txBody>
      </p:sp>
      <p:pic>
        <p:nvPicPr>
          <p:cNvPr id="5" name="Picture 2" descr="Ein Bild, das Text, ClipArt enthält.&#10;&#10;Beschreibung automatisch generiert.">
            <a:extLst>
              <a:ext uri="{FF2B5EF4-FFF2-40B4-BE49-F238E27FC236}">
                <a16:creationId xmlns:a16="http://schemas.microsoft.com/office/drawing/2014/main" id="{35157851-065E-D956-60FD-F3B375EB39EA}"/>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156804" y="228035"/>
            <a:ext cx="732275" cy="7425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5">
            <a:extLst>
              <a:ext uri="{FF2B5EF4-FFF2-40B4-BE49-F238E27FC236}">
                <a16:creationId xmlns:a16="http://schemas.microsoft.com/office/drawing/2014/main" id="{D0A87097-05D3-1D36-5024-5CFF8A8CAD9A}"/>
              </a:ext>
            </a:extLst>
          </p:cNvPr>
          <p:cNvPicPr>
            <a:picLocks noChangeAspect="1"/>
          </p:cNvPicPr>
          <p:nvPr/>
        </p:nvPicPr>
        <p:blipFill>
          <a:blip r:embed="rId4"/>
          <a:stretch>
            <a:fillRect/>
          </a:stretch>
        </p:blipFill>
        <p:spPr>
          <a:xfrm>
            <a:off x="1215189" y="4673679"/>
            <a:ext cx="7435515" cy="458379"/>
          </a:xfrm>
          <a:prstGeom prst="rect">
            <a:avLst/>
          </a:prstGeom>
        </p:spPr>
      </p:pic>
    </p:spTree>
    <p:extLst>
      <p:ext uri="{BB962C8B-B14F-4D97-AF65-F5344CB8AC3E}">
        <p14:creationId xmlns:p14="http://schemas.microsoft.com/office/powerpoint/2010/main" val="8931944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F5287E8-2514-4D81-6EDA-CF78246C0A54}"/>
              </a:ext>
            </a:extLst>
          </p:cNvPr>
          <p:cNvSpPr>
            <a:spLocks noGrp="1"/>
          </p:cNvSpPr>
          <p:nvPr>
            <p:ph type="title"/>
          </p:nvPr>
        </p:nvSpPr>
        <p:spPr/>
        <p:txBody>
          <a:bodyPr/>
          <a:lstStyle/>
          <a:p>
            <a:r>
              <a:rPr lang="de-DE" sz="3300" b="1" dirty="0">
                <a:solidFill>
                  <a:srgbClr val="000000"/>
                </a:solidFill>
                <a:latin typeface="Arial"/>
                <a:ea typeface="+mj-ea"/>
                <a:cs typeface="Arial"/>
              </a:rPr>
              <a:t>Phase 2: Methode</a:t>
            </a:r>
          </a:p>
        </p:txBody>
      </p:sp>
      <p:sp>
        <p:nvSpPr>
          <p:cNvPr id="3" name="Inhaltsplatzhalter 2">
            <a:extLst>
              <a:ext uri="{FF2B5EF4-FFF2-40B4-BE49-F238E27FC236}">
                <a16:creationId xmlns:a16="http://schemas.microsoft.com/office/drawing/2014/main" id="{06CDE512-31EA-1849-9708-6572C7FCA78C}"/>
              </a:ext>
            </a:extLst>
          </p:cNvPr>
          <p:cNvSpPr>
            <a:spLocks noGrp="1"/>
          </p:cNvSpPr>
          <p:nvPr>
            <p:ph idx="1"/>
          </p:nvPr>
        </p:nvSpPr>
        <p:spPr/>
        <p:txBody>
          <a:bodyPr vert="horz" lIns="91440" tIns="45720" rIns="91440" bIns="45720" rtlCol="0" anchor="t">
            <a:normAutofit lnSpcReduction="10000"/>
          </a:bodyPr>
          <a:lstStyle/>
          <a:p>
            <a:r>
              <a:rPr lang="de-DE" dirty="0">
                <a:ea typeface="+mj-lt"/>
                <a:cs typeface="+mj-lt"/>
              </a:rPr>
              <a:t>Zwei Erhebungsschritte</a:t>
            </a:r>
          </a:p>
          <a:p>
            <a:pPr lvl="1"/>
            <a:r>
              <a:rPr lang="de-DE" dirty="0">
                <a:ea typeface="+mj-lt"/>
                <a:cs typeface="+mj-lt"/>
              </a:rPr>
              <a:t>Rückmeldungen (Interviewleitfaden) bei Museumsbesuchen (Okt-Nov 2021) mit Gruppen mit Menschen mit und ohne Behinderungen als Expert*innen in eigner Sache (Interviews, Film). </a:t>
            </a:r>
          </a:p>
          <a:p>
            <a:pPr lvl="1"/>
            <a:r>
              <a:rPr lang="de-DE" dirty="0">
                <a:ea typeface="+mj-lt"/>
                <a:cs typeface="+mj-lt"/>
              </a:rPr>
              <a:t>Die Ergebnisse aus den Besuchen werden im Dez 2021 mit den Museumsmitarbeiter*innen diskutiert (Fokusgruppen).</a:t>
            </a:r>
            <a:endParaRPr lang="de-DE" dirty="0">
              <a:ea typeface="Roboto Condensed"/>
            </a:endParaRPr>
          </a:p>
          <a:p>
            <a:endParaRPr lang="de-DE" dirty="0">
              <a:ea typeface="Roboto Condensed"/>
            </a:endParaRPr>
          </a:p>
          <a:p>
            <a:pPr marL="0" indent="0">
              <a:buNone/>
            </a:pPr>
            <a:endParaRPr lang="de-DE" dirty="0">
              <a:ea typeface="Roboto Condensed"/>
            </a:endParaRPr>
          </a:p>
        </p:txBody>
      </p:sp>
      <p:pic>
        <p:nvPicPr>
          <p:cNvPr id="5" name="Picture 2" descr="Ein Bild, das Text, ClipArt enthält.&#10;&#10;Beschreibung automatisch generiert.">
            <a:extLst>
              <a:ext uri="{FF2B5EF4-FFF2-40B4-BE49-F238E27FC236}">
                <a16:creationId xmlns:a16="http://schemas.microsoft.com/office/drawing/2014/main" id="{770FAF98-386B-CFDC-B329-C62BD096B8C5}"/>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8156804" y="228035"/>
            <a:ext cx="732275" cy="7425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5">
            <a:extLst>
              <a:ext uri="{FF2B5EF4-FFF2-40B4-BE49-F238E27FC236}">
                <a16:creationId xmlns:a16="http://schemas.microsoft.com/office/drawing/2014/main" id="{991A2996-A84F-B59A-98CB-344A590387F2}"/>
              </a:ext>
            </a:extLst>
          </p:cNvPr>
          <p:cNvPicPr>
            <a:picLocks noChangeAspect="1"/>
          </p:cNvPicPr>
          <p:nvPr/>
        </p:nvPicPr>
        <p:blipFill>
          <a:blip r:embed="rId3"/>
          <a:stretch>
            <a:fillRect/>
          </a:stretch>
        </p:blipFill>
        <p:spPr>
          <a:xfrm>
            <a:off x="1215189" y="4673679"/>
            <a:ext cx="7435515" cy="458379"/>
          </a:xfrm>
          <a:prstGeom prst="rect">
            <a:avLst/>
          </a:prstGeom>
        </p:spPr>
      </p:pic>
    </p:spTree>
    <p:extLst>
      <p:ext uri="{BB962C8B-B14F-4D97-AF65-F5344CB8AC3E}">
        <p14:creationId xmlns:p14="http://schemas.microsoft.com/office/powerpoint/2010/main" val="268903882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B1F1AF4-BF70-11D5-5B5D-FEBAAE37226F}"/>
              </a:ext>
            </a:extLst>
          </p:cNvPr>
          <p:cNvSpPr>
            <a:spLocks noGrp="1"/>
          </p:cNvSpPr>
          <p:nvPr>
            <p:ph type="title"/>
          </p:nvPr>
        </p:nvSpPr>
        <p:spPr/>
        <p:txBody>
          <a:bodyPr/>
          <a:lstStyle/>
          <a:p>
            <a:pPr algn="l"/>
            <a:r>
              <a:rPr lang="de-DE" sz="3300" b="1" dirty="0">
                <a:solidFill>
                  <a:srgbClr val="000000"/>
                </a:solidFill>
                <a:latin typeface="Arial"/>
                <a:ea typeface="+mj-ea"/>
                <a:cs typeface="Arial"/>
              </a:rPr>
              <a:t>Besuchte Museen / Ausstellungen</a:t>
            </a:r>
          </a:p>
        </p:txBody>
      </p:sp>
      <p:pic>
        <p:nvPicPr>
          <p:cNvPr id="4" name="Picture 2" descr="Ein Bild, das Text, ClipArt enthält.&#10;&#10;Beschreibung automatisch generiert.">
            <a:extLst>
              <a:ext uri="{FF2B5EF4-FFF2-40B4-BE49-F238E27FC236}">
                <a16:creationId xmlns:a16="http://schemas.microsoft.com/office/drawing/2014/main" id="{E242A543-A011-96AD-DF35-CF37DA92043C}"/>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156804" y="228035"/>
            <a:ext cx="732275" cy="742500"/>
          </a:xfrm>
          <a:prstGeom prst="rect">
            <a:avLst/>
          </a:prstGeom>
          <a:noFill/>
          <a:extLst>
            <a:ext uri="{909E8E84-426E-40DD-AFC4-6F175D3DCCD1}">
              <a14:hiddenFill xmlns:a14="http://schemas.microsoft.com/office/drawing/2010/main">
                <a:solidFill>
                  <a:srgbClr val="FFFFFF"/>
                </a:solidFill>
              </a14:hiddenFill>
            </a:ext>
          </a:extLst>
        </p:spPr>
      </p:pic>
      <p:pic>
        <p:nvPicPr>
          <p:cNvPr id="5" name="Grafik 5" descr="Ein Bild, das Text, schwarz enthält.&#10;&#10;Beschreibung automatisch generiert.">
            <a:extLst>
              <a:ext uri="{FF2B5EF4-FFF2-40B4-BE49-F238E27FC236}">
                <a16:creationId xmlns:a16="http://schemas.microsoft.com/office/drawing/2014/main" id="{93ED609B-3E09-0A70-2751-16AF01CCB76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00138" y="1276978"/>
            <a:ext cx="2085975" cy="2732033"/>
          </a:xfrm>
          <a:prstGeom prst="rect">
            <a:avLst/>
          </a:prstGeom>
        </p:spPr>
      </p:pic>
      <p:sp>
        <p:nvSpPr>
          <p:cNvPr id="6" name="Textfeld 5">
            <a:extLst>
              <a:ext uri="{FF2B5EF4-FFF2-40B4-BE49-F238E27FC236}">
                <a16:creationId xmlns:a16="http://schemas.microsoft.com/office/drawing/2014/main" id="{0AA13D75-4C77-5C18-968C-D7C734EC62F1}"/>
              </a:ext>
            </a:extLst>
          </p:cNvPr>
          <p:cNvSpPr txBox="1"/>
          <p:nvPr/>
        </p:nvSpPr>
        <p:spPr>
          <a:xfrm>
            <a:off x="991244" y="3968450"/>
            <a:ext cx="2743200"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a:latin typeface="Arial"/>
                <a:cs typeface="Arial"/>
              </a:rPr>
              <a:t>Neue Galerie:</a:t>
            </a:r>
            <a:r>
              <a:rPr lang="en-US" sz="1400">
                <a:latin typeface="Arial"/>
                <a:cs typeface="Arial"/>
              </a:rPr>
              <a:t> </a:t>
            </a:r>
            <a:r>
              <a:rPr lang="en-US" sz="1400" b="1">
                <a:latin typeface="Arial"/>
                <a:cs typeface="Arial"/>
              </a:rPr>
              <a:t>"Ladies and Gentlemen. Das fragile </a:t>
            </a:r>
            <a:r>
              <a:rPr lang="en-US" sz="1400" b="1" err="1">
                <a:latin typeface="Arial"/>
                <a:cs typeface="Arial"/>
              </a:rPr>
              <a:t>feministische</a:t>
            </a:r>
            <a:r>
              <a:rPr lang="en-US" sz="1400" b="1">
                <a:latin typeface="Arial"/>
                <a:cs typeface="Arial"/>
              </a:rPr>
              <a:t> Wir"</a:t>
            </a:r>
          </a:p>
        </p:txBody>
      </p:sp>
      <p:pic>
        <p:nvPicPr>
          <p:cNvPr id="7" name="Grafik 7" descr="Ein Bild, das Text, Boden, drinnen, mehrere enthält.&#10;&#10;Beschreibung automatisch generiert.">
            <a:extLst>
              <a:ext uri="{FF2B5EF4-FFF2-40B4-BE49-F238E27FC236}">
                <a16:creationId xmlns:a16="http://schemas.microsoft.com/office/drawing/2014/main" id="{07729762-EEBD-369D-A597-F254908BC5AD}"/>
              </a:ext>
            </a:extLst>
          </p:cNvPr>
          <p:cNvPicPr>
            <a:picLocks noChangeAspect="1"/>
          </p:cNvPicPr>
          <p:nvPr/>
        </p:nvPicPr>
        <p:blipFill>
          <a:blip r:embed="rId5" cstate="screen">
            <a:extLst>
              <a:ext uri="{BEBA8EAE-BF5A-486C-A8C5-ECC9F3942E4B}">
                <a14:imgProps xmlns:a14="http://schemas.microsoft.com/office/drawing/2010/main">
                  <a14:imgLayer r:embed="rId6">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3564731" y="1277919"/>
            <a:ext cx="4129087" cy="2730151"/>
          </a:xfrm>
          <a:prstGeom prst="rect">
            <a:avLst/>
          </a:prstGeom>
        </p:spPr>
      </p:pic>
      <p:sp>
        <p:nvSpPr>
          <p:cNvPr id="9" name="Textfeld 8">
            <a:extLst>
              <a:ext uri="{FF2B5EF4-FFF2-40B4-BE49-F238E27FC236}">
                <a16:creationId xmlns:a16="http://schemas.microsoft.com/office/drawing/2014/main" id="{7691D9F1-8883-5B50-2DC4-7EBB3502CF8A}"/>
              </a:ext>
            </a:extLst>
          </p:cNvPr>
          <p:cNvSpPr txBox="1"/>
          <p:nvPr/>
        </p:nvSpPr>
        <p:spPr>
          <a:xfrm>
            <a:off x="3541562" y="3968257"/>
            <a:ext cx="4136231"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err="1">
                <a:latin typeface="Arial"/>
                <a:cs typeface="Arial"/>
              </a:rPr>
              <a:t>Kunsthaus</a:t>
            </a:r>
            <a:r>
              <a:rPr lang="en-US" sz="1400" b="1">
                <a:latin typeface="Arial"/>
                <a:cs typeface="Arial"/>
              </a:rPr>
              <a:t> Graz: "Was sein </a:t>
            </a:r>
            <a:r>
              <a:rPr lang="en-US" sz="1400" b="1" err="1">
                <a:latin typeface="Arial"/>
                <a:cs typeface="Arial"/>
              </a:rPr>
              <a:t>wird</a:t>
            </a:r>
            <a:r>
              <a:rPr lang="en-US" sz="1400" b="1">
                <a:latin typeface="Arial"/>
                <a:cs typeface="Arial"/>
              </a:rPr>
              <a:t> - </a:t>
            </a:r>
          </a:p>
          <a:p>
            <a:r>
              <a:rPr lang="en-US" sz="1400" b="1">
                <a:latin typeface="Arial"/>
                <a:cs typeface="Arial"/>
              </a:rPr>
              <a:t>Von der Zukunft </a:t>
            </a:r>
            <a:r>
              <a:rPr lang="en-US" sz="1400" b="1" err="1">
                <a:latin typeface="Arial"/>
                <a:cs typeface="Arial"/>
              </a:rPr>
              <a:t>zu</a:t>
            </a:r>
            <a:r>
              <a:rPr lang="en-US" sz="1400" b="1">
                <a:latin typeface="Arial"/>
                <a:cs typeface="Arial"/>
              </a:rPr>
              <a:t> den </a:t>
            </a:r>
            <a:r>
              <a:rPr lang="en-US" sz="1400" b="1" err="1">
                <a:latin typeface="Arial"/>
                <a:cs typeface="Arial"/>
              </a:rPr>
              <a:t>Zukünften</a:t>
            </a:r>
            <a:r>
              <a:rPr lang="en-US" sz="1400" b="1">
                <a:latin typeface="Arial"/>
                <a:cs typeface="Arial"/>
              </a:rPr>
              <a:t>"</a:t>
            </a:r>
          </a:p>
        </p:txBody>
      </p:sp>
      <p:pic>
        <p:nvPicPr>
          <p:cNvPr id="3" name="Picture 5">
            <a:extLst>
              <a:ext uri="{FF2B5EF4-FFF2-40B4-BE49-F238E27FC236}">
                <a16:creationId xmlns:a16="http://schemas.microsoft.com/office/drawing/2014/main" id="{239847B5-A903-C1B6-F138-8F0122564308}"/>
              </a:ext>
            </a:extLst>
          </p:cNvPr>
          <p:cNvPicPr>
            <a:picLocks noChangeAspect="1"/>
          </p:cNvPicPr>
          <p:nvPr/>
        </p:nvPicPr>
        <p:blipFill>
          <a:blip r:embed="rId7"/>
          <a:stretch>
            <a:fillRect/>
          </a:stretch>
        </p:blipFill>
        <p:spPr>
          <a:xfrm>
            <a:off x="1215189" y="4673679"/>
            <a:ext cx="7435515" cy="458379"/>
          </a:xfrm>
          <a:prstGeom prst="rect">
            <a:avLst/>
          </a:prstGeom>
        </p:spPr>
      </p:pic>
    </p:spTree>
    <p:extLst>
      <p:ext uri="{BB962C8B-B14F-4D97-AF65-F5344CB8AC3E}">
        <p14:creationId xmlns:p14="http://schemas.microsoft.com/office/powerpoint/2010/main" val="127782947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6A612D-68EF-52DB-E9BE-4CFE9E5DD246}"/>
              </a:ext>
            </a:extLst>
          </p:cNvPr>
          <p:cNvSpPr>
            <a:spLocks noGrp="1"/>
          </p:cNvSpPr>
          <p:nvPr>
            <p:ph type="title"/>
          </p:nvPr>
        </p:nvSpPr>
        <p:spPr/>
        <p:txBody>
          <a:bodyPr/>
          <a:lstStyle/>
          <a:p>
            <a:r>
              <a:rPr lang="de-DE" sz="3300" b="1" dirty="0">
                <a:solidFill>
                  <a:srgbClr val="000000"/>
                </a:solidFill>
                <a:latin typeface="Arial"/>
                <a:ea typeface="+mj-ea"/>
                <a:cs typeface="Arial"/>
              </a:rPr>
              <a:t>Besucher*innengruppen</a:t>
            </a:r>
          </a:p>
        </p:txBody>
      </p:sp>
      <p:pic>
        <p:nvPicPr>
          <p:cNvPr id="4" name="Grafik 3" descr="Ein Bild, das Person, Gruppe, draußen, stehend enthält.&#10;&#10;Automatisch generierte Beschreibung">
            <a:extLst>
              <a:ext uri="{FF2B5EF4-FFF2-40B4-BE49-F238E27FC236}">
                <a16:creationId xmlns:a16="http://schemas.microsoft.com/office/drawing/2014/main" id="{AFA9C9A3-5494-5989-6478-5F745F9B697E}"/>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a:ext>
            </a:extLst>
          </a:blip>
          <a:srcRect/>
          <a:stretch/>
        </p:blipFill>
        <p:spPr>
          <a:xfrm>
            <a:off x="5940152" y="1362713"/>
            <a:ext cx="3168352" cy="2658887"/>
          </a:xfrm>
          <a:prstGeom prst="rect">
            <a:avLst/>
          </a:prstGeom>
          <a:ln>
            <a:noFill/>
          </a:ln>
          <a:effectLst>
            <a:outerShdw blurRad="292100" dist="139700" dir="2700000" algn="tl" rotWithShape="0">
              <a:srgbClr val="333333">
                <a:alpha val="65000"/>
              </a:srgbClr>
            </a:outerShdw>
          </a:effectLst>
        </p:spPr>
      </p:pic>
      <p:pic>
        <p:nvPicPr>
          <p:cNvPr id="6" name="Grafik 5" descr="Ein Bild, das Person, drinnen, stehend enthält.&#10;&#10;Automatisch generierte Beschreibung">
            <a:extLst>
              <a:ext uri="{FF2B5EF4-FFF2-40B4-BE49-F238E27FC236}">
                <a16:creationId xmlns:a16="http://schemas.microsoft.com/office/drawing/2014/main" id="{93455366-D49E-0ED4-3B5B-A4DEF4BAD26D}"/>
              </a:ext>
            </a:extLst>
          </p:cNvPr>
          <p:cNvPicPr>
            <a:picLocks noChangeAspect="1"/>
          </p:cNvPicPr>
          <p:nvPr/>
        </p:nvPicPr>
        <p:blipFill rotWithShape="1">
          <a:blip r:embed="rId5" cstate="screen">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a:ext>
            </a:extLst>
          </a:blip>
          <a:srcRect/>
          <a:stretch/>
        </p:blipFill>
        <p:spPr>
          <a:xfrm>
            <a:off x="588829" y="1369703"/>
            <a:ext cx="3263091" cy="2689620"/>
          </a:xfrm>
          <a:prstGeom prst="rect">
            <a:avLst/>
          </a:prstGeom>
          <a:ln>
            <a:noFill/>
          </a:ln>
          <a:effectLst>
            <a:outerShdw blurRad="292100" dist="139700" dir="2700000" algn="tl" rotWithShape="0">
              <a:srgbClr val="333333">
                <a:alpha val="65000"/>
              </a:srgbClr>
            </a:outerShdw>
          </a:effectLst>
        </p:spPr>
      </p:pic>
      <p:pic>
        <p:nvPicPr>
          <p:cNvPr id="8" name="Grafik 7" descr="Ein Bild, das Text, drinnen enthält.&#10;&#10;Automatisch generierte Beschreibung">
            <a:extLst>
              <a:ext uri="{FF2B5EF4-FFF2-40B4-BE49-F238E27FC236}">
                <a16:creationId xmlns:a16="http://schemas.microsoft.com/office/drawing/2014/main" id="{17F113B2-22BB-2027-28AF-461AA543B576}"/>
              </a:ext>
            </a:extLst>
          </p:cNvPr>
          <p:cNvPicPr>
            <a:picLocks noChangeAspect="1"/>
          </p:cNvPicPr>
          <p:nvPr/>
        </p:nvPicPr>
        <p:blipFill>
          <a:blip r:embed="rId7" cstate="screen">
            <a:extLst>
              <a:ext uri="{BEBA8EAE-BF5A-486C-A8C5-ECC9F3942E4B}">
                <a14:imgProps xmlns:a14="http://schemas.microsoft.com/office/drawing/2010/main">
                  <a14:imgLayer r:embed="rId8">
                    <a14:imgEffect>
                      <a14:brightnessContrast bright="20000"/>
                    </a14:imgEffect>
                  </a14:imgLayer>
                </a14:imgProps>
              </a:ext>
              <a:ext uri="{28A0092B-C50C-407E-A947-70E740481C1C}">
                <a14:useLocalDpi xmlns:a14="http://schemas.microsoft.com/office/drawing/2010/main"/>
              </a:ext>
            </a:extLst>
          </a:blip>
          <a:stretch>
            <a:fillRect/>
          </a:stretch>
        </p:blipFill>
        <p:spPr>
          <a:xfrm rot="5400000">
            <a:off x="3550894" y="1818082"/>
            <a:ext cx="2670252" cy="1780168"/>
          </a:xfrm>
          <a:prstGeom prst="rect">
            <a:avLst/>
          </a:prstGeom>
          <a:ln>
            <a:noFill/>
          </a:ln>
          <a:effectLst>
            <a:outerShdw blurRad="292100" dist="139700" dir="2700000" algn="tl" rotWithShape="0">
              <a:srgbClr val="333333">
                <a:alpha val="65000"/>
              </a:srgbClr>
            </a:outerShdw>
          </a:effectLst>
        </p:spPr>
      </p:pic>
      <p:sp>
        <p:nvSpPr>
          <p:cNvPr id="16" name="Textfeld 15">
            <a:extLst>
              <a:ext uri="{FF2B5EF4-FFF2-40B4-BE49-F238E27FC236}">
                <a16:creationId xmlns:a16="http://schemas.microsoft.com/office/drawing/2014/main" id="{22A66BB0-C47B-1B3F-D2F9-7C2F9359B5D5}"/>
              </a:ext>
            </a:extLst>
          </p:cNvPr>
          <p:cNvSpPr txBox="1"/>
          <p:nvPr/>
        </p:nvSpPr>
        <p:spPr>
          <a:xfrm>
            <a:off x="1963155" y="4228304"/>
            <a:ext cx="6586435" cy="284693"/>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de-DE" sz="1400"/>
              <a:t>Privatgruppe  //  Praxisvolkschule (4. </a:t>
            </a:r>
            <a:r>
              <a:rPr lang="de-DE" sz="1400" err="1"/>
              <a:t>Kl</a:t>
            </a:r>
            <a:r>
              <a:rPr lang="de-DE" sz="1400"/>
              <a:t>, Prim.)  //  Praxismittelschule (2. </a:t>
            </a:r>
            <a:r>
              <a:rPr lang="de-DE" sz="1400" err="1"/>
              <a:t>Kl</a:t>
            </a:r>
            <a:r>
              <a:rPr lang="de-DE" sz="1400"/>
              <a:t>, Sec.) </a:t>
            </a:r>
          </a:p>
        </p:txBody>
      </p:sp>
      <p:pic>
        <p:nvPicPr>
          <p:cNvPr id="5" name="Picture 2" descr="Ein Bild, das Text, ClipArt enthält.&#10;&#10;Beschreibung automatisch generiert.">
            <a:extLst>
              <a:ext uri="{FF2B5EF4-FFF2-40B4-BE49-F238E27FC236}">
                <a16:creationId xmlns:a16="http://schemas.microsoft.com/office/drawing/2014/main" id="{EE0E8630-F335-A942-6D77-9AD112555AF4}"/>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8156804" y="228035"/>
            <a:ext cx="732275" cy="7425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5">
            <a:extLst>
              <a:ext uri="{FF2B5EF4-FFF2-40B4-BE49-F238E27FC236}">
                <a16:creationId xmlns:a16="http://schemas.microsoft.com/office/drawing/2014/main" id="{F02257EC-C052-7A48-C264-50F8491B2E68}"/>
              </a:ext>
            </a:extLst>
          </p:cNvPr>
          <p:cNvPicPr>
            <a:picLocks noChangeAspect="1"/>
          </p:cNvPicPr>
          <p:nvPr/>
        </p:nvPicPr>
        <p:blipFill>
          <a:blip r:embed="rId10"/>
          <a:stretch>
            <a:fillRect/>
          </a:stretch>
        </p:blipFill>
        <p:spPr>
          <a:xfrm>
            <a:off x="1215189" y="4673679"/>
            <a:ext cx="7435515" cy="458379"/>
          </a:xfrm>
          <a:prstGeom prst="rect">
            <a:avLst/>
          </a:prstGeom>
        </p:spPr>
      </p:pic>
    </p:spTree>
    <p:extLst>
      <p:ext uri="{BB962C8B-B14F-4D97-AF65-F5344CB8AC3E}">
        <p14:creationId xmlns:p14="http://schemas.microsoft.com/office/powerpoint/2010/main" val="389195530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E9C7783-D8C7-73FF-C04E-1AD853385329}"/>
              </a:ext>
            </a:extLst>
          </p:cNvPr>
          <p:cNvSpPr>
            <a:spLocks noGrp="1"/>
          </p:cNvSpPr>
          <p:nvPr>
            <p:ph type="title"/>
          </p:nvPr>
        </p:nvSpPr>
        <p:spPr/>
        <p:txBody>
          <a:bodyPr/>
          <a:lstStyle/>
          <a:p>
            <a:r>
              <a:rPr lang="de-DE" sz="3300" b="1" dirty="0">
                <a:solidFill>
                  <a:srgbClr val="000000"/>
                </a:solidFill>
                <a:latin typeface="Arial"/>
                <a:ea typeface="+mj-ea"/>
                <a:cs typeface="Arial"/>
              </a:rPr>
              <a:t>Film – Museumsbesuche</a:t>
            </a:r>
          </a:p>
        </p:txBody>
      </p:sp>
      <p:pic>
        <p:nvPicPr>
          <p:cNvPr id="4" name="Picture 2" descr="Ein Bild, das Text, ClipArt enthält.&#10;&#10;Beschreibung automatisch generiert.">
            <a:extLst>
              <a:ext uri="{FF2B5EF4-FFF2-40B4-BE49-F238E27FC236}">
                <a16:creationId xmlns:a16="http://schemas.microsoft.com/office/drawing/2014/main" id="{E4051F81-21B1-EA7B-BC69-FCD7A1E5DAF5}"/>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8156804" y="228035"/>
            <a:ext cx="732275" cy="742500"/>
          </a:xfrm>
          <a:prstGeom prst="rect">
            <a:avLst/>
          </a:prstGeom>
          <a:noFill/>
          <a:extLst>
            <a:ext uri="{909E8E84-426E-40DD-AFC4-6F175D3DCCD1}">
              <a14:hiddenFill xmlns:a14="http://schemas.microsoft.com/office/drawing/2010/main">
                <a:solidFill>
                  <a:srgbClr val="FFFFFF"/>
                </a:solidFill>
              </a14:hiddenFill>
            </a:ext>
          </a:extLst>
        </p:spPr>
      </p:pic>
      <p:pic>
        <p:nvPicPr>
          <p:cNvPr id="5" name="Grafik 5" descr="Ein Bild, das Person, draußen, Gruppe enthält.&#10;&#10;Beschreibung automatisch generiert.">
            <a:extLst>
              <a:ext uri="{FF2B5EF4-FFF2-40B4-BE49-F238E27FC236}">
                <a16:creationId xmlns:a16="http://schemas.microsoft.com/office/drawing/2014/main" id="{318F3E91-0210-2203-6CDA-5E3C8E7546A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457450" y="1164964"/>
            <a:ext cx="5086350" cy="3385073"/>
          </a:xfrm>
          <a:prstGeom prst="rect">
            <a:avLst/>
          </a:prstGeom>
        </p:spPr>
      </p:pic>
      <p:pic>
        <p:nvPicPr>
          <p:cNvPr id="3" name="Picture 5">
            <a:extLst>
              <a:ext uri="{FF2B5EF4-FFF2-40B4-BE49-F238E27FC236}">
                <a16:creationId xmlns:a16="http://schemas.microsoft.com/office/drawing/2014/main" id="{C1B09958-AE93-396E-8013-715E335C2DA5}"/>
              </a:ext>
            </a:extLst>
          </p:cNvPr>
          <p:cNvPicPr>
            <a:picLocks noChangeAspect="1"/>
          </p:cNvPicPr>
          <p:nvPr/>
        </p:nvPicPr>
        <p:blipFill>
          <a:blip r:embed="rId4"/>
          <a:stretch>
            <a:fillRect/>
          </a:stretch>
        </p:blipFill>
        <p:spPr>
          <a:xfrm>
            <a:off x="1215189" y="4673679"/>
            <a:ext cx="7435515" cy="458379"/>
          </a:xfrm>
          <a:prstGeom prst="rect">
            <a:avLst/>
          </a:prstGeom>
        </p:spPr>
      </p:pic>
    </p:spTree>
    <p:extLst>
      <p:ext uri="{BB962C8B-B14F-4D97-AF65-F5344CB8AC3E}">
        <p14:creationId xmlns:p14="http://schemas.microsoft.com/office/powerpoint/2010/main" val="221972836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FF63814-D00A-1583-3F35-DB25FA185A31}"/>
              </a:ext>
            </a:extLst>
          </p:cNvPr>
          <p:cNvSpPr>
            <a:spLocks noGrp="1"/>
          </p:cNvSpPr>
          <p:nvPr>
            <p:ph type="title"/>
          </p:nvPr>
        </p:nvSpPr>
        <p:spPr/>
        <p:txBody>
          <a:bodyPr/>
          <a:lstStyle/>
          <a:p>
            <a:r>
              <a:rPr lang="de-DE" sz="3300" b="1" dirty="0">
                <a:solidFill>
                  <a:srgbClr val="000000"/>
                </a:solidFill>
                <a:latin typeface="Arial"/>
                <a:ea typeface="+mj-ea"/>
                <a:cs typeface="Arial"/>
              </a:rPr>
              <a:t>Anreise, erster Eindruck, Begrüßung </a:t>
            </a:r>
          </a:p>
        </p:txBody>
      </p:sp>
      <p:sp>
        <p:nvSpPr>
          <p:cNvPr id="7" name="Textplatzhalter 6">
            <a:extLst>
              <a:ext uri="{FF2B5EF4-FFF2-40B4-BE49-F238E27FC236}">
                <a16:creationId xmlns:a16="http://schemas.microsoft.com/office/drawing/2014/main" id="{4DB99C47-0C46-6433-A2D3-18F6A23C4670}"/>
              </a:ext>
            </a:extLst>
          </p:cNvPr>
          <p:cNvSpPr>
            <a:spLocks noGrp="1"/>
          </p:cNvSpPr>
          <p:nvPr>
            <p:ph type="body" sz="quarter" idx="3"/>
          </p:nvPr>
        </p:nvSpPr>
        <p:spPr/>
        <p:txBody>
          <a:bodyPr/>
          <a:lstStyle/>
          <a:p>
            <a:r>
              <a:rPr lang="de-DE">
                <a:ea typeface="Roboto Condensed"/>
              </a:rPr>
              <a:t>Negativ/Wünsche</a:t>
            </a:r>
            <a:endParaRPr lang="de-DE"/>
          </a:p>
        </p:txBody>
      </p:sp>
      <p:sp>
        <p:nvSpPr>
          <p:cNvPr id="6" name="Inhaltsplatzhalter 5">
            <a:extLst>
              <a:ext uri="{FF2B5EF4-FFF2-40B4-BE49-F238E27FC236}">
                <a16:creationId xmlns:a16="http://schemas.microsoft.com/office/drawing/2014/main" id="{BFB5E5BD-E23E-DD5F-FC1A-A4CE6BD8C571}"/>
              </a:ext>
            </a:extLst>
          </p:cNvPr>
          <p:cNvSpPr>
            <a:spLocks noGrp="1"/>
          </p:cNvSpPr>
          <p:nvPr>
            <p:ph sz="quarter" idx="4"/>
          </p:nvPr>
        </p:nvSpPr>
        <p:spPr/>
        <p:txBody>
          <a:bodyPr vert="horz" lIns="91440" tIns="45720" rIns="91440" bIns="45720" rtlCol="0" anchor="t">
            <a:normAutofit/>
          </a:bodyPr>
          <a:lstStyle/>
          <a:p>
            <a:pPr>
              <a:lnSpc>
                <a:spcPct val="90000"/>
              </a:lnSpc>
            </a:pPr>
            <a:r>
              <a:rPr lang="de-DE" sz="1900">
                <a:ea typeface="Roboto Condensed"/>
              </a:rPr>
              <a:t>Untergrund zum Erreichen nicht optimal für Rollstuhl</a:t>
            </a:r>
          </a:p>
          <a:p>
            <a:pPr>
              <a:lnSpc>
                <a:spcPct val="90000"/>
              </a:lnSpc>
            </a:pPr>
            <a:r>
              <a:rPr lang="de-DE" sz="1900">
                <a:ea typeface="Roboto Condensed"/>
              </a:rPr>
              <a:t>Mehr Beschilderung im Eingangsbereich und Angabe der Laufrichtung, Pfeile </a:t>
            </a:r>
          </a:p>
        </p:txBody>
      </p:sp>
      <p:sp>
        <p:nvSpPr>
          <p:cNvPr id="8" name="Textplatzhalter 7">
            <a:extLst>
              <a:ext uri="{FF2B5EF4-FFF2-40B4-BE49-F238E27FC236}">
                <a16:creationId xmlns:a16="http://schemas.microsoft.com/office/drawing/2014/main" id="{2F1FA183-022F-9DE4-420C-3CD02CBAC3C0}"/>
              </a:ext>
            </a:extLst>
          </p:cNvPr>
          <p:cNvSpPr>
            <a:spLocks noGrp="1"/>
          </p:cNvSpPr>
          <p:nvPr>
            <p:ph type="body" sz="quarter" idx="13"/>
          </p:nvPr>
        </p:nvSpPr>
        <p:spPr/>
        <p:txBody>
          <a:bodyPr/>
          <a:lstStyle/>
          <a:p>
            <a:r>
              <a:rPr lang="de-DE">
                <a:ea typeface="Roboto Condensed"/>
              </a:rPr>
              <a:t>Positiv</a:t>
            </a:r>
            <a:endParaRPr lang="de-DE"/>
          </a:p>
        </p:txBody>
      </p:sp>
      <p:sp>
        <p:nvSpPr>
          <p:cNvPr id="9" name="Inhaltsplatzhalter 8">
            <a:extLst>
              <a:ext uri="{FF2B5EF4-FFF2-40B4-BE49-F238E27FC236}">
                <a16:creationId xmlns:a16="http://schemas.microsoft.com/office/drawing/2014/main" id="{81734027-CEB9-5608-7259-D40B1C9DAEBB}"/>
              </a:ext>
            </a:extLst>
          </p:cNvPr>
          <p:cNvSpPr>
            <a:spLocks noGrp="1"/>
          </p:cNvSpPr>
          <p:nvPr>
            <p:ph sz="quarter" idx="14"/>
          </p:nvPr>
        </p:nvSpPr>
        <p:spPr/>
        <p:txBody>
          <a:bodyPr vert="horz" lIns="91440" tIns="45720" rIns="91440" bIns="45720" rtlCol="0" anchor="t">
            <a:normAutofit/>
          </a:bodyPr>
          <a:lstStyle/>
          <a:p>
            <a:pPr marL="342900" lvl="1" indent="-342900">
              <a:lnSpc>
                <a:spcPct val="90000"/>
              </a:lnSpc>
              <a:buFont typeface="Arial" panose="020B0604020202020204" pitchFamily="34" charset="0"/>
              <a:buChar char="•"/>
            </a:pPr>
            <a:r>
              <a:rPr lang="de-DE" sz="1900">
                <a:latin typeface="+mj-lt"/>
                <a:ea typeface="Roboto Condensed"/>
              </a:rPr>
              <a:t>Gute Beschilderung des barrierefreien Zugangs</a:t>
            </a:r>
          </a:p>
          <a:p>
            <a:pPr marL="342900" lvl="1" indent="-342900">
              <a:lnSpc>
                <a:spcPct val="90000"/>
              </a:lnSpc>
              <a:buFont typeface="Arial" panose="020B0604020202020204" pitchFamily="34" charset="0"/>
              <a:buChar char="•"/>
            </a:pPr>
            <a:r>
              <a:rPr lang="de-DE" sz="1900">
                <a:latin typeface="+mj-lt"/>
                <a:ea typeface="Roboto Condensed"/>
              </a:rPr>
              <a:t>Sitzgelegenheiten vor den Museen</a:t>
            </a:r>
          </a:p>
        </p:txBody>
      </p:sp>
      <p:pic>
        <p:nvPicPr>
          <p:cNvPr id="4" name="Picture 2" descr="Ein Bild, das Text, ClipArt enthält.&#10;&#10;Beschreibung automatisch generiert.">
            <a:extLst>
              <a:ext uri="{FF2B5EF4-FFF2-40B4-BE49-F238E27FC236}">
                <a16:creationId xmlns:a16="http://schemas.microsoft.com/office/drawing/2014/main" id="{248F2FA2-5F01-FE2B-F680-088940D02914}"/>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156804" y="228035"/>
            <a:ext cx="732275" cy="7425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5">
            <a:extLst>
              <a:ext uri="{FF2B5EF4-FFF2-40B4-BE49-F238E27FC236}">
                <a16:creationId xmlns:a16="http://schemas.microsoft.com/office/drawing/2014/main" id="{21691586-DF37-1505-A5B1-458A9A4EE048}"/>
              </a:ext>
            </a:extLst>
          </p:cNvPr>
          <p:cNvPicPr>
            <a:picLocks noChangeAspect="1"/>
          </p:cNvPicPr>
          <p:nvPr/>
        </p:nvPicPr>
        <p:blipFill>
          <a:blip r:embed="rId4"/>
          <a:stretch>
            <a:fillRect/>
          </a:stretch>
        </p:blipFill>
        <p:spPr>
          <a:xfrm>
            <a:off x="1215189" y="4673679"/>
            <a:ext cx="7435515" cy="458379"/>
          </a:xfrm>
          <a:prstGeom prst="rect">
            <a:avLst/>
          </a:prstGeom>
        </p:spPr>
      </p:pic>
    </p:spTree>
    <p:extLst>
      <p:ext uri="{BB962C8B-B14F-4D97-AF65-F5344CB8AC3E}">
        <p14:creationId xmlns:p14="http://schemas.microsoft.com/office/powerpoint/2010/main" val="228108677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2">
            <a:extLst>
              <a:ext uri="{FF2B5EF4-FFF2-40B4-BE49-F238E27FC236}">
                <a16:creationId xmlns:a16="http://schemas.microsoft.com/office/drawing/2014/main" id="{60D9DCE3-359A-165F-8A6E-B8CC745DA28D}"/>
              </a:ext>
            </a:extLst>
          </p:cNvPr>
          <p:cNvSpPr>
            <a:spLocks noGrp="1"/>
          </p:cNvSpPr>
          <p:nvPr>
            <p:ph type="body" sz="quarter" idx="3"/>
          </p:nvPr>
        </p:nvSpPr>
        <p:spPr>
          <a:xfrm>
            <a:off x="5076056" y="1151335"/>
            <a:ext cx="3816424" cy="479822"/>
          </a:xfrm>
        </p:spPr>
        <p:txBody>
          <a:bodyPr>
            <a:normAutofit/>
          </a:bodyPr>
          <a:lstStyle/>
          <a:p>
            <a:r>
              <a:rPr lang="de-DE" dirty="0">
                <a:ea typeface="+mj-lt"/>
                <a:cs typeface="+mj-lt"/>
              </a:rPr>
              <a:t>Negativ/Wünsche</a:t>
            </a:r>
            <a:endParaRPr lang="de-DE" dirty="0"/>
          </a:p>
        </p:txBody>
      </p:sp>
      <p:sp>
        <p:nvSpPr>
          <p:cNvPr id="11" name="Text Placeholder 4">
            <a:extLst>
              <a:ext uri="{FF2B5EF4-FFF2-40B4-BE49-F238E27FC236}">
                <a16:creationId xmlns:a16="http://schemas.microsoft.com/office/drawing/2014/main" id="{CA4EA660-E9DC-DAE4-3343-B57F884F1CBA}"/>
              </a:ext>
            </a:extLst>
          </p:cNvPr>
          <p:cNvSpPr>
            <a:spLocks noGrp="1"/>
          </p:cNvSpPr>
          <p:nvPr>
            <p:ph type="body" sz="quarter" idx="13"/>
          </p:nvPr>
        </p:nvSpPr>
        <p:spPr>
          <a:xfrm>
            <a:off x="971600" y="1144687"/>
            <a:ext cx="3816424" cy="479822"/>
          </a:xfrm>
        </p:spPr>
        <p:txBody>
          <a:bodyPr vert="horz" lIns="91440" tIns="45720" rIns="91440" bIns="45720" rtlCol="0" anchor="b">
            <a:normAutofit/>
          </a:bodyPr>
          <a:lstStyle/>
          <a:p>
            <a:r>
              <a:rPr lang="de-DE" dirty="0">
                <a:ea typeface="+mj-lt"/>
                <a:cs typeface="+mj-lt"/>
              </a:rPr>
              <a:t>Positiv</a:t>
            </a:r>
          </a:p>
        </p:txBody>
      </p:sp>
      <p:sp>
        <p:nvSpPr>
          <p:cNvPr id="3" name="Inhaltsplatzhalter 2">
            <a:extLst>
              <a:ext uri="{FF2B5EF4-FFF2-40B4-BE49-F238E27FC236}">
                <a16:creationId xmlns:a16="http://schemas.microsoft.com/office/drawing/2014/main" id="{AFE3119D-5472-AFE2-43E5-295F4D7F0C87}"/>
              </a:ext>
            </a:extLst>
          </p:cNvPr>
          <p:cNvSpPr>
            <a:spLocks noGrp="1"/>
          </p:cNvSpPr>
          <p:nvPr>
            <p:ph sz="quarter" idx="14"/>
          </p:nvPr>
        </p:nvSpPr>
        <p:spPr>
          <a:xfrm>
            <a:off x="971600" y="1624508"/>
            <a:ext cx="3816424" cy="2963466"/>
          </a:xfrm>
        </p:spPr>
        <p:txBody>
          <a:bodyPr vert="horz" lIns="91440" tIns="45720" rIns="91440" bIns="45720" rtlCol="0" anchor="t">
            <a:normAutofit/>
          </a:bodyPr>
          <a:lstStyle/>
          <a:p>
            <a:pPr>
              <a:lnSpc>
                <a:spcPct val="90000"/>
              </a:lnSpc>
            </a:pPr>
            <a:r>
              <a:rPr lang="de-DE" sz="1900"/>
              <a:t>(Eingangs) Gutes Blindenleitsystem, Farbleitsystem </a:t>
            </a:r>
            <a:endParaRPr lang="de-DE" sz="1900">
              <a:ea typeface="Roboto Condensed"/>
            </a:endParaRPr>
          </a:p>
          <a:p>
            <a:pPr>
              <a:lnSpc>
                <a:spcPct val="90000"/>
              </a:lnSpc>
            </a:pPr>
            <a:r>
              <a:rPr lang="de-DE" sz="1900"/>
              <a:t>Barrierefreie WC-Anlagen</a:t>
            </a:r>
            <a:endParaRPr lang="de-DE" sz="1900">
              <a:ea typeface="Roboto Condensed"/>
            </a:endParaRPr>
          </a:p>
          <a:p>
            <a:pPr>
              <a:lnSpc>
                <a:spcPct val="90000"/>
              </a:lnSpc>
            </a:pPr>
            <a:r>
              <a:rPr lang="de-DE" sz="1900"/>
              <a:t>Lift mit ausreichendem Platz für 1 Person</a:t>
            </a:r>
            <a:endParaRPr lang="de-DE" sz="1900">
              <a:ea typeface="Roboto Condensed"/>
            </a:endParaRPr>
          </a:p>
          <a:p>
            <a:pPr>
              <a:lnSpc>
                <a:spcPct val="90000"/>
              </a:lnSpc>
            </a:pPr>
            <a:r>
              <a:rPr lang="de-DE" sz="1900"/>
              <a:t>Genügend Platz in den Ausstellungsräumen</a:t>
            </a:r>
            <a:endParaRPr lang="de-DE" sz="1900">
              <a:ea typeface="Roboto Condensed"/>
            </a:endParaRPr>
          </a:p>
          <a:p>
            <a:pPr lvl="1">
              <a:lnSpc>
                <a:spcPct val="90000"/>
              </a:lnSpc>
            </a:pPr>
            <a:endParaRPr lang="de-DE" sz="1900"/>
          </a:p>
        </p:txBody>
      </p:sp>
      <p:sp>
        <p:nvSpPr>
          <p:cNvPr id="8" name="Titel 1">
            <a:extLst>
              <a:ext uri="{FF2B5EF4-FFF2-40B4-BE49-F238E27FC236}">
                <a16:creationId xmlns:a16="http://schemas.microsoft.com/office/drawing/2014/main" id="{F791F235-EED9-5620-0E8A-E7409C1B8033}"/>
              </a:ext>
            </a:extLst>
          </p:cNvPr>
          <p:cNvSpPr txBox="1">
            <a:spLocks/>
          </p:cNvSpPr>
          <p:nvPr/>
        </p:nvSpPr>
        <p:spPr>
          <a:xfrm>
            <a:off x="538212" y="294086"/>
            <a:ext cx="7920880" cy="8572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200" kern="1200">
                <a:solidFill>
                  <a:srgbClr val="DC9E00"/>
                </a:solidFill>
                <a:latin typeface="Roboto Condensed" panose="02000000000000000000" pitchFamily="2" charset="0"/>
                <a:ea typeface="Roboto Condensed" panose="02000000000000000000" pitchFamily="2" charset="0"/>
                <a:cs typeface="+mj-cs"/>
              </a:defRPr>
            </a:lvl1pPr>
          </a:lstStyle>
          <a:p>
            <a:r>
              <a:rPr lang="de-DE" sz="3300" b="1" dirty="0">
                <a:solidFill>
                  <a:srgbClr val="000000"/>
                </a:solidFill>
                <a:latin typeface="Arial"/>
                <a:ea typeface="+mj-ea"/>
                <a:cs typeface="Arial"/>
              </a:rPr>
              <a:t>Physische Zugänglichkeit </a:t>
            </a:r>
          </a:p>
        </p:txBody>
      </p:sp>
      <p:pic>
        <p:nvPicPr>
          <p:cNvPr id="12" name="Picture 2" descr="Ein Bild, das Text, ClipArt enthält.&#10;&#10;Beschreibung automatisch generiert.">
            <a:extLst>
              <a:ext uri="{FF2B5EF4-FFF2-40B4-BE49-F238E27FC236}">
                <a16:creationId xmlns:a16="http://schemas.microsoft.com/office/drawing/2014/main" id="{808DF8CC-E729-B926-DA4B-2467EFADE4D2}"/>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156804" y="228035"/>
            <a:ext cx="732275" cy="742500"/>
          </a:xfrm>
          <a:prstGeom prst="rect">
            <a:avLst/>
          </a:prstGeom>
          <a:noFill/>
          <a:extLst>
            <a:ext uri="{909E8E84-426E-40DD-AFC4-6F175D3DCCD1}">
              <a14:hiddenFill xmlns:a14="http://schemas.microsoft.com/office/drawing/2010/main">
                <a:solidFill>
                  <a:srgbClr val="FFFFFF"/>
                </a:solidFill>
              </a14:hiddenFill>
            </a:ext>
          </a:extLst>
        </p:spPr>
      </p:pic>
      <p:sp>
        <p:nvSpPr>
          <p:cNvPr id="14" name="Inhaltsplatzhalter 2">
            <a:extLst>
              <a:ext uri="{FF2B5EF4-FFF2-40B4-BE49-F238E27FC236}">
                <a16:creationId xmlns:a16="http://schemas.microsoft.com/office/drawing/2014/main" id="{AF73179B-703B-4D3E-E411-20B59156E3E0}"/>
              </a:ext>
            </a:extLst>
          </p:cNvPr>
          <p:cNvSpPr txBox="1">
            <a:spLocks/>
          </p:cNvSpPr>
          <p:nvPr/>
        </p:nvSpPr>
        <p:spPr>
          <a:xfrm>
            <a:off x="4788744" y="1626889"/>
            <a:ext cx="3816424" cy="2963466"/>
          </a:xfrm>
          <a:prstGeom prst="rect">
            <a:avLst/>
          </a:prstGeom>
        </p:spPr>
        <p:txBody>
          <a:bodyPr vert="horz" lIns="91440" tIns="45720" rIns="91440" bIns="45720" rtlCol="0" anchor="t">
            <a:normAutofit/>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mj-lt"/>
                <a:ea typeface="+mn-ea"/>
                <a:cs typeface="+mn-cs"/>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solidFill>
                <a:latin typeface="+mj-lt"/>
                <a:ea typeface="+mn-ea"/>
                <a:cs typeface="+mn-cs"/>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tx1"/>
                </a:solidFill>
                <a:latin typeface="+mj-lt"/>
                <a:ea typeface="+mn-ea"/>
                <a:cs typeface="+mn-cs"/>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tx1"/>
                </a:solidFill>
                <a:latin typeface="+mj-lt"/>
                <a:ea typeface="+mn-ea"/>
                <a:cs typeface="+mn-cs"/>
              </a:defRPr>
            </a:lvl5pPr>
            <a:lvl6pPr marL="25146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9pPr>
          </a:lstStyle>
          <a:p>
            <a:pPr>
              <a:lnSpc>
                <a:spcPct val="90000"/>
              </a:lnSpc>
            </a:pPr>
            <a:r>
              <a:rPr lang="de-DE" sz="1900">
                <a:ea typeface="Roboto Condensed"/>
              </a:rPr>
              <a:t>Hohe Treppen </a:t>
            </a:r>
          </a:p>
          <a:p>
            <a:pPr>
              <a:lnSpc>
                <a:spcPct val="90000"/>
              </a:lnSpc>
            </a:pPr>
            <a:r>
              <a:rPr lang="de-DE" sz="1900"/>
              <a:t>Sofas, Bänke, Möglichkeiten zum Rasten fehlen </a:t>
            </a:r>
            <a:endParaRPr lang="de-DE" sz="1900">
              <a:ea typeface="Roboto Condensed"/>
            </a:endParaRPr>
          </a:p>
          <a:p>
            <a:pPr>
              <a:lnSpc>
                <a:spcPct val="90000"/>
              </a:lnSpc>
            </a:pPr>
            <a:r>
              <a:rPr lang="de-DE" sz="1900"/>
              <a:t>Durchgängige Wegweiser, Schilder und Pfeile</a:t>
            </a:r>
            <a:endParaRPr lang="de-DE" sz="1900">
              <a:ea typeface="Roboto Condensed"/>
            </a:endParaRPr>
          </a:p>
          <a:p>
            <a:pPr>
              <a:lnSpc>
                <a:spcPct val="90000"/>
              </a:lnSpc>
            </a:pPr>
            <a:r>
              <a:rPr lang="de-DE" sz="1900"/>
              <a:t>Rast-, Spiel-, Wühlplatz für Kinder</a:t>
            </a:r>
            <a:endParaRPr lang="de-DE" sz="1900">
              <a:ea typeface="Roboto Condensed"/>
            </a:endParaRPr>
          </a:p>
          <a:p>
            <a:pPr lvl="1">
              <a:lnSpc>
                <a:spcPct val="90000"/>
              </a:lnSpc>
            </a:pPr>
            <a:endParaRPr lang="de-DE" sz="1900"/>
          </a:p>
        </p:txBody>
      </p:sp>
      <p:pic>
        <p:nvPicPr>
          <p:cNvPr id="2" name="Picture 5">
            <a:extLst>
              <a:ext uri="{FF2B5EF4-FFF2-40B4-BE49-F238E27FC236}">
                <a16:creationId xmlns:a16="http://schemas.microsoft.com/office/drawing/2014/main" id="{C7131EF2-03B9-64A2-045D-629CB26B7BA8}"/>
              </a:ext>
            </a:extLst>
          </p:cNvPr>
          <p:cNvPicPr>
            <a:picLocks noChangeAspect="1"/>
          </p:cNvPicPr>
          <p:nvPr/>
        </p:nvPicPr>
        <p:blipFill>
          <a:blip r:embed="rId4"/>
          <a:stretch>
            <a:fillRect/>
          </a:stretch>
        </p:blipFill>
        <p:spPr>
          <a:xfrm>
            <a:off x="1215189" y="4673679"/>
            <a:ext cx="7435515" cy="458379"/>
          </a:xfrm>
          <a:prstGeom prst="rect">
            <a:avLst/>
          </a:prstGeom>
        </p:spPr>
      </p:pic>
    </p:spTree>
    <p:extLst>
      <p:ext uri="{BB962C8B-B14F-4D97-AF65-F5344CB8AC3E}">
        <p14:creationId xmlns:p14="http://schemas.microsoft.com/office/powerpoint/2010/main" val="420410849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FF63814-D00A-1583-3F35-DB25FA185A31}"/>
              </a:ext>
            </a:extLst>
          </p:cNvPr>
          <p:cNvSpPr>
            <a:spLocks noGrp="1"/>
          </p:cNvSpPr>
          <p:nvPr>
            <p:ph type="title"/>
          </p:nvPr>
        </p:nvSpPr>
        <p:spPr/>
        <p:txBody>
          <a:bodyPr/>
          <a:lstStyle/>
          <a:p>
            <a:r>
              <a:rPr lang="de-DE" sz="3300" b="1" dirty="0">
                <a:solidFill>
                  <a:srgbClr val="000000"/>
                </a:solidFill>
                <a:latin typeface="Arial"/>
                <a:ea typeface="+mj-ea"/>
                <a:cs typeface="Arial"/>
              </a:rPr>
              <a:t>Zugang zu Informationen</a:t>
            </a:r>
          </a:p>
          <a:p>
            <a:endParaRPr lang="de-DE" sz="1800" dirty="0"/>
          </a:p>
        </p:txBody>
      </p:sp>
      <p:sp>
        <p:nvSpPr>
          <p:cNvPr id="5" name="Textplatzhalter 4">
            <a:extLst>
              <a:ext uri="{FF2B5EF4-FFF2-40B4-BE49-F238E27FC236}">
                <a16:creationId xmlns:a16="http://schemas.microsoft.com/office/drawing/2014/main" id="{3D438E41-71F7-4E6F-2714-5BF65CB60C65}"/>
              </a:ext>
            </a:extLst>
          </p:cNvPr>
          <p:cNvSpPr>
            <a:spLocks noGrp="1"/>
          </p:cNvSpPr>
          <p:nvPr>
            <p:ph type="body" sz="quarter" idx="3"/>
          </p:nvPr>
        </p:nvSpPr>
        <p:spPr/>
        <p:txBody>
          <a:bodyPr/>
          <a:lstStyle/>
          <a:p>
            <a:r>
              <a:rPr lang="de-DE">
                <a:ea typeface="Roboto Condensed"/>
              </a:rPr>
              <a:t>Negativ/Wunsch</a:t>
            </a:r>
            <a:endParaRPr lang="de-DE"/>
          </a:p>
        </p:txBody>
      </p:sp>
      <p:sp>
        <p:nvSpPr>
          <p:cNvPr id="3" name="Inhaltsplatzhalter 2">
            <a:extLst>
              <a:ext uri="{FF2B5EF4-FFF2-40B4-BE49-F238E27FC236}">
                <a16:creationId xmlns:a16="http://schemas.microsoft.com/office/drawing/2014/main" id="{65BA5271-3E52-9AF8-B093-3A6124E1EA47}"/>
              </a:ext>
            </a:extLst>
          </p:cNvPr>
          <p:cNvSpPr>
            <a:spLocks noGrp="1"/>
          </p:cNvSpPr>
          <p:nvPr>
            <p:ph sz="quarter" idx="4"/>
          </p:nvPr>
        </p:nvSpPr>
        <p:spPr/>
        <p:txBody>
          <a:bodyPr vert="horz" lIns="91440" tIns="45720" rIns="91440" bIns="45720" rtlCol="0" anchor="t">
            <a:normAutofit/>
          </a:bodyPr>
          <a:lstStyle/>
          <a:p>
            <a:r>
              <a:rPr lang="de-DE">
                <a:ea typeface="Roboto Condensed"/>
              </a:rPr>
              <a:t>Informationen waren teilweise nicht zu finden</a:t>
            </a:r>
          </a:p>
          <a:p>
            <a:r>
              <a:rPr lang="de-DE">
                <a:ea typeface="Roboto Condensed"/>
              </a:rPr>
              <a:t>Zu lange Texte und schwer lesbar (Schriftgröße, Höhe der Texte und Komplexität)</a:t>
            </a:r>
          </a:p>
          <a:p>
            <a:r>
              <a:rPr lang="de-DE">
                <a:ea typeface="Roboto Condensed"/>
              </a:rPr>
              <a:t>Audioguides (bereits umgesetzt)</a:t>
            </a:r>
          </a:p>
          <a:p>
            <a:endParaRPr lang="de-DE">
              <a:ea typeface="Roboto Condensed"/>
            </a:endParaRPr>
          </a:p>
        </p:txBody>
      </p:sp>
      <p:sp>
        <p:nvSpPr>
          <p:cNvPr id="6" name="Textplatzhalter 5">
            <a:extLst>
              <a:ext uri="{FF2B5EF4-FFF2-40B4-BE49-F238E27FC236}">
                <a16:creationId xmlns:a16="http://schemas.microsoft.com/office/drawing/2014/main" id="{55741645-88E2-018E-2A34-B8108DD02D7B}"/>
              </a:ext>
            </a:extLst>
          </p:cNvPr>
          <p:cNvSpPr>
            <a:spLocks noGrp="1"/>
          </p:cNvSpPr>
          <p:nvPr>
            <p:ph type="body" sz="quarter" idx="13"/>
          </p:nvPr>
        </p:nvSpPr>
        <p:spPr/>
        <p:txBody>
          <a:bodyPr/>
          <a:lstStyle/>
          <a:p>
            <a:r>
              <a:rPr lang="de-DE">
                <a:ea typeface="Roboto Condensed"/>
              </a:rPr>
              <a:t>Positiv</a:t>
            </a:r>
            <a:endParaRPr lang="de-DE"/>
          </a:p>
        </p:txBody>
      </p:sp>
      <p:sp>
        <p:nvSpPr>
          <p:cNvPr id="7" name="Inhaltsplatzhalter 6">
            <a:extLst>
              <a:ext uri="{FF2B5EF4-FFF2-40B4-BE49-F238E27FC236}">
                <a16:creationId xmlns:a16="http://schemas.microsoft.com/office/drawing/2014/main" id="{25542D84-CB06-5941-E3BC-01EE01061455}"/>
              </a:ext>
            </a:extLst>
          </p:cNvPr>
          <p:cNvSpPr>
            <a:spLocks noGrp="1"/>
          </p:cNvSpPr>
          <p:nvPr>
            <p:ph sz="quarter" idx="14"/>
          </p:nvPr>
        </p:nvSpPr>
        <p:spPr/>
        <p:txBody>
          <a:bodyPr vert="horz" lIns="91440" tIns="45720" rIns="91440" bIns="45720" rtlCol="0" anchor="t">
            <a:normAutofit/>
          </a:bodyPr>
          <a:lstStyle/>
          <a:p>
            <a:r>
              <a:rPr lang="de-DE">
                <a:ea typeface="Roboto Condensed"/>
              </a:rPr>
              <a:t>Vorinformationen im Internet (Videos und Audioguides)</a:t>
            </a:r>
          </a:p>
          <a:p>
            <a:r>
              <a:rPr lang="de-DE">
                <a:ea typeface="Roboto Condensed"/>
              </a:rPr>
              <a:t>Zusatzinformationen in den Räumen trugen zum besseren Verständnis bei</a:t>
            </a:r>
          </a:p>
        </p:txBody>
      </p:sp>
      <p:pic>
        <p:nvPicPr>
          <p:cNvPr id="4" name="Picture 2" descr="Ein Bild, das Text, ClipArt enthält.&#10;&#10;Beschreibung automatisch generiert.">
            <a:extLst>
              <a:ext uri="{FF2B5EF4-FFF2-40B4-BE49-F238E27FC236}">
                <a16:creationId xmlns:a16="http://schemas.microsoft.com/office/drawing/2014/main" id="{248F2FA2-5F01-FE2B-F680-088940D02914}"/>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156804" y="228035"/>
            <a:ext cx="732275" cy="7425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5">
            <a:extLst>
              <a:ext uri="{FF2B5EF4-FFF2-40B4-BE49-F238E27FC236}">
                <a16:creationId xmlns:a16="http://schemas.microsoft.com/office/drawing/2014/main" id="{9050548C-E796-03E0-CBB2-02D8C31A0EE8}"/>
              </a:ext>
            </a:extLst>
          </p:cNvPr>
          <p:cNvPicPr>
            <a:picLocks noChangeAspect="1"/>
          </p:cNvPicPr>
          <p:nvPr/>
        </p:nvPicPr>
        <p:blipFill>
          <a:blip r:embed="rId4"/>
          <a:stretch>
            <a:fillRect/>
          </a:stretch>
        </p:blipFill>
        <p:spPr>
          <a:xfrm>
            <a:off x="1215189" y="4673679"/>
            <a:ext cx="7435515" cy="458379"/>
          </a:xfrm>
          <a:prstGeom prst="rect">
            <a:avLst/>
          </a:prstGeom>
        </p:spPr>
      </p:pic>
    </p:spTree>
    <p:extLst>
      <p:ext uri="{BB962C8B-B14F-4D97-AF65-F5344CB8AC3E}">
        <p14:creationId xmlns:p14="http://schemas.microsoft.com/office/powerpoint/2010/main" val="266600122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FF63814-D00A-1583-3F35-DB25FA185A31}"/>
              </a:ext>
            </a:extLst>
          </p:cNvPr>
          <p:cNvSpPr>
            <a:spLocks noGrp="1"/>
          </p:cNvSpPr>
          <p:nvPr>
            <p:ph type="title"/>
          </p:nvPr>
        </p:nvSpPr>
        <p:spPr/>
        <p:txBody>
          <a:bodyPr/>
          <a:lstStyle/>
          <a:p>
            <a:r>
              <a:rPr lang="de-DE" sz="3300" b="1" dirty="0">
                <a:solidFill>
                  <a:srgbClr val="000000"/>
                </a:solidFill>
                <a:latin typeface="Arial"/>
                <a:ea typeface="+mj-ea"/>
                <a:cs typeface="Arial"/>
              </a:rPr>
              <a:t>Zugang zu Inhalten</a:t>
            </a:r>
          </a:p>
          <a:p>
            <a:endParaRPr lang="de-DE" sz="1800" dirty="0"/>
          </a:p>
        </p:txBody>
      </p:sp>
      <p:sp>
        <p:nvSpPr>
          <p:cNvPr id="5" name="Textplatzhalter 4">
            <a:extLst>
              <a:ext uri="{FF2B5EF4-FFF2-40B4-BE49-F238E27FC236}">
                <a16:creationId xmlns:a16="http://schemas.microsoft.com/office/drawing/2014/main" id="{C435613F-DCB9-C3FC-C414-0CE76A9A4671}"/>
              </a:ext>
            </a:extLst>
          </p:cNvPr>
          <p:cNvSpPr>
            <a:spLocks noGrp="1"/>
          </p:cNvSpPr>
          <p:nvPr>
            <p:ph type="body" sz="quarter" idx="3"/>
          </p:nvPr>
        </p:nvSpPr>
        <p:spPr/>
        <p:txBody>
          <a:bodyPr/>
          <a:lstStyle/>
          <a:p>
            <a:r>
              <a:rPr lang="de-DE">
                <a:ea typeface="Roboto Condensed"/>
              </a:rPr>
              <a:t>Negativ/Wunsch</a:t>
            </a:r>
            <a:endParaRPr lang="de-DE"/>
          </a:p>
        </p:txBody>
      </p:sp>
      <p:sp>
        <p:nvSpPr>
          <p:cNvPr id="3" name="Inhaltsplatzhalter 2">
            <a:extLst>
              <a:ext uri="{FF2B5EF4-FFF2-40B4-BE49-F238E27FC236}">
                <a16:creationId xmlns:a16="http://schemas.microsoft.com/office/drawing/2014/main" id="{65BA5271-3E52-9AF8-B093-3A6124E1EA47}"/>
              </a:ext>
            </a:extLst>
          </p:cNvPr>
          <p:cNvSpPr>
            <a:spLocks noGrp="1"/>
          </p:cNvSpPr>
          <p:nvPr>
            <p:ph sz="quarter" idx="4"/>
          </p:nvPr>
        </p:nvSpPr>
        <p:spPr/>
        <p:txBody>
          <a:bodyPr vert="horz" lIns="91440" tIns="45720" rIns="91440" bIns="45720" rtlCol="0" anchor="t">
            <a:normAutofit fontScale="62500" lnSpcReduction="20000"/>
          </a:bodyPr>
          <a:lstStyle/>
          <a:p>
            <a:r>
              <a:rPr lang="de-DE">
                <a:ea typeface="Roboto Condensed"/>
              </a:rPr>
              <a:t>Einzelne Objekte nur in englischer Sprache &gt; weitere Sprachen</a:t>
            </a:r>
          </a:p>
          <a:p>
            <a:r>
              <a:rPr lang="de-DE">
                <a:ea typeface="Roboto Condensed"/>
              </a:rPr>
              <a:t>Mehr Objekte zum Anfassen, Wühlen, Erfahren</a:t>
            </a:r>
          </a:p>
          <a:p>
            <a:r>
              <a:rPr lang="de-DE">
                <a:ea typeface="Roboto Condensed"/>
              </a:rPr>
              <a:t>Bibliothek für nähere Informationen</a:t>
            </a:r>
          </a:p>
          <a:p>
            <a:r>
              <a:rPr lang="de-DE">
                <a:ea typeface="Roboto Condensed"/>
              </a:rPr>
              <a:t>Selbstständiges Erfassen ohne Führung teilweise unmöglich (Lesekompetenz)</a:t>
            </a:r>
          </a:p>
          <a:p>
            <a:r>
              <a:rPr lang="de-DE">
                <a:ea typeface="Roboto Condensed"/>
              </a:rPr>
              <a:t>Texte zu klein</a:t>
            </a:r>
          </a:p>
          <a:p>
            <a:r>
              <a:rPr lang="de-DE">
                <a:ea typeface="Roboto Condensed"/>
              </a:rPr>
              <a:t>Bewegliche/kippbare Objekte</a:t>
            </a:r>
          </a:p>
          <a:p>
            <a:r>
              <a:rPr lang="de-DE">
                <a:ea typeface="Roboto Condensed"/>
              </a:rPr>
              <a:t>Mehr Diversität bei abgebildeten Personen</a:t>
            </a:r>
          </a:p>
          <a:p>
            <a:r>
              <a:rPr lang="de-DE">
                <a:ea typeface="Roboto Condensed"/>
              </a:rPr>
              <a:t>Mehr Zeit und Möglichkeit zum Pausieren und Rasten</a:t>
            </a:r>
          </a:p>
          <a:p>
            <a:endParaRPr lang="de-DE">
              <a:ea typeface="Roboto Condensed"/>
            </a:endParaRPr>
          </a:p>
        </p:txBody>
      </p:sp>
      <p:sp>
        <p:nvSpPr>
          <p:cNvPr id="6" name="Textplatzhalter 5">
            <a:extLst>
              <a:ext uri="{FF2B5EF4-FFF2-40B4-BE49-F238E27FC236}">
                <a16:creationId xmlns:a16="http://schemas.microsoft.com/office/drawing/2014/main" id="{BB184CA5-6016-E974-D282-B270169BAEA4}"/>
              </a:ext>
            </a:extLst>
          </p:cNvPr>
          <p:cNvSpPr>
            <a:spLocks noGrp="1"/>
          </p:cNvSpPr>
          <p:nvPr>
            <p:ph type="body" sz="quarter" idx="13"/>
          </p:nvPr>
        </p:nvSpPr>
        <p:spPr/>
        <p:txBody>
          <a:bodyPr/>
          <a:lstStyle/>
          <a:p>
            <a:r>
              <a:rPr lang="de-DE">
                <a:ea typeface="Roboto Condensed"/>
              </a:rPr>
              <a:t>Positiv</a:t>
            </a:r>
            <a:endParaRPr lang="de-DE"/>
          </a:p>
        </p:txBody>
      </p:sp>
      <p:sp>
        <p:nvSpPr>
          <p:cNvPr id="7" name="Inhaltsplatzhalter 6">
            <a:extLst>
              <a:ext uri="{FF2B5EF4-FFF2-40B4-BE49-F238E27FC236}">
                <a16:creationId xmlns:a16="http://schemas.microsoft.com/office/drawing/2014/main" id="{141D978D-110A-C38C-B658-8600185A190D}"/>
              </a:ext>
            </a:extLst>
          </p:cNvPr>
          <p:cNvSpPr>
            <a:spLocks noGrp="1"/>
          </p:cNvSpPr>
          <p:nvPr>
            <p:ph sz="quarter" idx="14"/>
          </p:nvPr>
        </p:nvSpPr>
        <p:spPr/>
        <p:txBody>
          <a:bodyPr vert="horz" lIns="91440" tIns="45720" rIns="91440" bIns="45720" rtlCol="0" anchor="t">
            <a:normAutofit/>
          </a:bodyPr>
          <a:lstStyle/>
          <a:p>
            <a:r>
              <a:rPr lang="de-DE">
                <a:ea typeface="Roboto Condensed"/>
              </a:rPr>
              <a:t>Führungen</a:t>
            </a:r>
          </a:p>
          <a:p>
            <a:r>
              <a:rPr lang="de-DE">
                <a:ea typeface="Roboto Condensed"/>
              </a:rPr>
              <a:t>Objekte zum Anfassen, Bewegen im Kunstwerk</a:t>
            </a:r>
          </a:p>
          <a:p>
            <a:r>
              <a:rPr lang="de-DE">
                <a:ea typeface="Roboto Condensed"/>
              </a:rPr>
              <a:t>Videoinstallationen, Werke zum Anhören</a:t>
            </a:r>
          </a:p>
        </p:txBody>
      </p:sp>
      <p:pic>
        <p:nvPicPr>
          <p:cNvPr id="4" name="Picture 2" descr="Ein Bild, das Text, ClipArt enthält.&#10;&#10;Beschreibung automatisch generiert.">
            <a:extLst>
              <a:ext uri="{FF2B5EF4-FFF2-40B4-BE49-F238E27FC236}">
                <a16:creationId xmlns:a16="http://schemas.microsoft.com/office/drawing/2014/main" id="{248F2FA2-5F01-FE2B-F680-088940D02914}"/>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156804" y="228035"/>
            <a:ext cx="732275" cy="7425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5">
            <a:extLst>
              <a:ext uri="{FF2B5EF4-FFF2-40B4-BE49-F238E27FC236}">
                <a16:creationId xmlns:a16="http://schemas.microsoft.com/office/drawing/2014/main" id="{98ED99A3-7807-E330-9E24-11CEC1342664}"/>
              </a:ext>
            </a:extLst>
          </p:cNvPr>
          <p:cNvPicPr>
            <a:picLocks noChangeAspect="1"/>
          </p:cNvPicPr>
          <p:nvPr/>
        </p:nvPicPr>
        <p:blipFill>
          <a:blip r:embed="rId4"/>
          <a:stretch>
            <a:fillRect/>
          </a:stretch>
        </p:blipFill>
        <p:spPr>
          <a:xfrm>
            <a:off x="1215189" y="4673679"/>
            <a:ext cx="7435515" cy="458379"/>
          </a:xfrm>
          <a:prstGeom prst="rect">
            <a:avLst/>
          </a:prstGeom>
        </p:spPr>
      </p:pic>
    </p:spTree>
    <p:extLst>
      <p:ext uri="{BB962C8B-B14F-4D97-AF65-F5344CB8AC3E}">
        <p14:creationId xmlns:p14="http://schemas.microsoft.com/office/powerpoint/2010/main" val="386822556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FF63814-D00A-1583-3F35-DB25FA185A31}"/>
              </a:ext>
            </a:extLst>
          </p:cNvPr>
          <p:cNvSpPr>
            <a:spLocks noGrp="1"/>
          </p:cNvSpPr>
          <p:nvPr>
            <p:ph type="title"/>
          </p:nvPr>
        </p:nvSpPr>
        <p:spPr>
          <a:xfrm>
            <a:off x="339436" y="220266"/>
            <a:ext cx="8553044" cy="842963"/>
          </a:xfrm>
        </p:spPr>
        <p:txBody>
          <a:bodyPr/>
          <a:lstStyle/>
          <a:p>
            <a:r>
              <a:rPr lang="de-DE" sz="3300" b="1" dirty="0">
                <a:solidFill>
                  <a:srgbClr val="000000"/>
                </a:solidFill>
                <a:latin typeface="Arial"/>
                <a:ea typeface="+mj-ea"/>
                <a:cs typeface="Arial"/>
              </a:rPr>
              <a:t>Pädagogische Aktivitäten</a:t>
            </a:r>
          </a:p>
          <a:p>
            <a:endParaRPr lang="de-DE" sz="1800" dirty="0"/>
          </a:p>
        </p:txBody>
      </p:sp>
      <p:sp>
        <p:nvSpPr>
          <p:cNvPr id="5" name="Textplatzhalter 4">
            <a:extLst>
              <a:ext uri="{FF2B5EF4-FFF2-40B4-BE49-F238E27FC236}">
                <a16:creationId xmlns:a16="http://schemas.microsoft.com/office/drawing/2014/main" id="{146AB682-8F00-9374-2CA7-1B9A7B4BA256}"/>
              </a:ext>
            </a:extLst>
          </p:cNvPr>
          <p:cNvSpPr>
            <a:spLocks noGrp="1"/>
          </p:cNvSpPr>
          <p:nvPr>
            <p:ph type="body" sz="quarter" idx="3"/>
          </p:nvPr>
        </p:nvSpPr>
        <p:spPr>
          <a:xfrm>
            <a:off x="5076056" y="1237060"/>
            <a:ext cx="3816424" cy="479822"/>
          </a:xfrm>
        </p:spPr>
        <p:txBody>
          <a:bodyPr/>
          <a:lstStyle/>
          <a:p>
            <a:r>
              <a:rPr lang="de-DE">
                <a:ea typeface="Roboto Condensed"/>
              </a:rPr>
              <a:t>Negativ/Wunsch</a:t>
            </a:r>
            <a:endParaRPr lang="de-DE"/>
          </a:p>
        </p:txBody>
      </p:sp>
      <p:sp>
        <p:nvSpPr>
          <p:cNvPr id="3" name="Inhaltsplatzhalter 2">
            <a:extLst>
              <a:ext uri="{FF2B5EF4-FFF2-40B4-BE49-F238E27FC236}">
                <a16:creationId xmlns:a16="http://schemas.microsoft.com/office/drawing/2014/main" id="{65BA5271-3E52-9AF8-B093-3A6124E1EA47}"/>
              </a:ext>
            </a:extLst>
          </p:cNvPr>
          <p:cNvSpPr>
            <a:spLocks noGrp="1"/>
          </p:cNvSpPr>
          <p:nvPr>
            <p:ph sz="quarter" idx="4"/>
          </p:nvPr>
        </p:nvSpPr>
        <p:spPr/>
        <p:txBody>
          <a:bodyPr vert="horz" lIns="91440" tIns="45720" rIns="91440" bIns="45720" rtlCol="0" anchor="t">
            <a:normAutofit/>
          </a:bodyPr>
          <a:lstStyle/>
          <a:p>
            <a:r>
              <a:rPr lang="de-DE">
                <a:ea typeface="Roboto Condensed"/>
              </a:rPr>
              <a:t>Führung war zu leise &gt; Mikrophon</a:t>
            </a:r>
          </a:p>
          <a:p>
            <a:r>
              <a:rPr lang="de-DE">
                <a:ea typeface="Roboto Condensed"/>
              </a:rPr>
              <a:t>Zu lange Führungen</a:t>
            </a:r>
          </a:p>
          <a:p>
            <a:r>
              <a:rPr lang="de-DE">
                <a:ea typeface="Roboto Condensed"/>
              </a:rPr>
              <a:t>Inhalte zu relevanten und aktuellen Themen (Umweltschutz)</a:t>
            </a:r>
          </a:p>
        </p:txBody>
      </p:sp>
      <p:sp>
        <p:nvSpPr>
          <p:cNvPr id="6" name="Textplatzhalter 5">
            <a:extLst>
              <a:ext uri="{FF2B5EF4-FFF2-40B4-BE49-F238E27FC236}">
                <a16:creationId xmlns:a16="http://schemas.microsoft.com/office/drawing/2014/main" id="{752FFF17-CA27-5BCD-D698-54BD81917FC9}"/>
              </a:ext>
            </a:extLst>
          </p:cNvPr>
          <p:cNvSpPr>
            <a:spLocks noGrp="1"/>
          </p:cNvSpPr>
          <p:nvPr>
            <p:ph type="body" sz="quarter" idx="13"/>
          </p:nvPr>
        </p:nvSpPr>
        <p:spPr/>
        <p:txBody>
          <a:bodyPr/>
          <a:lstStyle/>
          <a:p>
            <a:r>
              <a:rPr lang="de-DE">
                <a:ea typeface="Roboto Condensed"/>
              </a:rPr>
              <a:t>Positiv</a:t>
            </a:r>
            <a:endParaRPr lang="de-DE"/>
          </a:p>
        </p:txBody>
      </p:sp>
      <p:sp>
        <p:nvSpPr>
          <p:cNvPr id="7" name="Inhaltsplatzhalter 6">
            <a:extLst>
              <a:ext uri="{FF2B5EF4-FFF2-40B4-BE49-F238E27FC236}">
                <a16:creationId xmlns:a16="http://schemas.microsoft.com/office/drawing/2014/main" id="{4532B0C2-02A6-A5CA-6A51-78BE6AF65F7F}"/>
              </a:ext>
            </a:extLst>
          </p:cNvPr>
          <p:cNvSpPr>
            <a:spLocks noGrp="1"/>
          </p:cNvSpPr>
          <p:nvPr>
            <p:ph sz="quarter" idx="14"/>
          </p:nvPr>
        </p:nvSpPr>
        <p:spPr/>
        <p:txBody>
          <a:bodyPr vert="horz" lIns="91440" tIns="45720" rIns="91440" bIns="45720" rtlCol="0" anchor="t">
            <a:normAutofit fontScale="92500" lnSpcReduction="20000"/>
          </a:bodyPr>
          <a:lstStyle/>
          <a:p>
            <a:r>
              <a:rPr lang="de-DE">
                <a:ea typeface="Roboto Condensed"/>
              </a:rPr>
              <a:t>Qualität der Interaktion (Dialogisch, Anknüpfung an die Lebenswelt der Kinder)</a:t>
            </a:r>
          </a:p>
          <a:p>
            <a:r>
              <a:rPr lang="de-DE">
                <a:ea typeface="Roboto Condensed"/>
              </a:rPr>
              <a:t>Tastobjekte und </a:t>
            </a:r>
            <a:r>
              <a:rPr lang="de-DE" err="1">
                <a:ea typeface="Roboto Condensed"/>
              </a:rPr>
              <a:t>IPads</a:t>
            </a:r>
            <a:r>
              <a:rPr lang="de-DE">
                <a:ea typeface="Roboto Condensed"/>
              </a:rPr>
              <a:t> unterstützten die Führung</a:t>
            </a:r>
          </a:p>
          <a:p>
            <a:r>
              <a:rPr lang="de-DE">
                <a:ea typeface="Roboto Condensed"/>
              </a:rPr>
              <a:t>Führung brachte Mehrwert</a:t>
            </a:r>
          </a:p>
          <a:p>
            <a:r>
              <a:rPr lang="de-DE">
                <a:ea typeface="+mj-lt"/>
                <a:cs typeface="+mj-lt"/>
              </a:rPr>
              <a:t>Interaktives Raumerlebnis, Space 03-Kunsthaus, Ateliers, Kreativräume</a:t>
            </a:r>
            <a:endParaRPr lang="de-DE">
              <a:ea typeface="Roboto Condensed"/>
            </a:endParaRPr>
          </a:p>
          <a:p>
            <a:endParaRPr lang="de-DE">
              <a:ea typeface="Roboto Condensed"/>
            </a:endParaRPr>
          </a:p>
        </p:txBody>
      </p:sp>
      <p:pic>
        <p:nvPicPr>
          <p:cNvPr id="4" name="Picture 2" descr="Ein Bild, das Text, ClipArt enthält.&#10;&#10;Beschreibung automatisch generiert.">
            <a:extLst>
              <a:ext uri="{FF2B5EF4-FFF2-40B4-BE49-F238E27FC236}">
                <a16:creationId xmlns:a16="http://schemas.microsoft.com/office/drawing/2014/main" id="{248F2FA2-5F01-FE2B-F680-088940D02914}"/>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8156804" y="228035"/>
            <a:ext cx="732275" cy="7425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5">
            <a:extLst>
              <a:ext uri="{FF2B5EF4-FFF2-40B4-BE49-F238E27FC236}">
                <a16:creationId xmlns:a16="http://schemas.microsoft.com/office/drawing/2014/main" id="{CED727C3-7856-F30A-0767-16932CB9FAB5}"/>
              </a:ext>
            </a:extLst>
          </p:cNvPr>
          <p:cNvPicPr>
            <a:picLocks noChangeAspect="1"/>
          </p:cNvPicPr>
          <p:nvPr/>
        </p:nvPicPr>
        <p:blipFill>
          <a:blip r:embed="rId3"/>
          <a:stretch>
            <a:fillRect/>
          </a:stretch>
        </p:blipFill>
        <p:spPr>
          <a:xfrm>
            <a:off x="1215189" y="4673679"/>
            <a:ext cx="7435515" cy="458379"/>
          </a:xfrm>
          <a:prstGeom prst="rect">
            <a:avLst/>
          </a:prstGeom>
        </p:spPr>
      </p:pic>
    </p:spTree>
    <p:extLst>
      <p:ext uri="{BB962C8B-B14F-4D97-AF65-F5344CB8AC3E}">
        <p14:creationId xmlns:p14="http://schemas.microsoft.com/office/powerpoint/2010/main" val="35322139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a:extLst>
              <a:ext uri="{FF2B5EF4-FFF2-40B4-BE49-F238E27FC236}">
                <a16:creationId xmlns:a16="http://schemas.microsoft.com/office/drawing/2014/main" id="{F685625C-1BED-4BB0-81EA-61CB7A5111CF}"/>
              </a:ext>
            </a:extLst>
          </p:cNvPr>
          <p:cNvSpPr>
            <a:spLocks noGrp="1"/>
          </p:cNvSpPr>
          <p:nvPr>
            <p:ph type="subTitle" idx="1"/>
          </p:nvPr>
        </p:nvSpPr>
        <p:spPr>
          <a:xfrm>
            <a:off x="1002379" y="4383936"/>
            <a:ext cx="7886699" cy="491090"/>
          </a:xfrm>
        </p:spPr>
        <p:txBody>
          <a:bodyPr vert="horz" lIns="91440" tIns="45720" rIns="91440" bIns="45720" rtlCol="0" anchor="t">
            <a:noAutofit/>
          </a:bodyPr>
          <a:lstStyle/>
          <a:p>
            <a:r>
              <a:rPr lang="it-IT" sz="1600" dirty="0" err="1">
                <a:solidFill>
                  <a:schemeClr val="tx1"/>
                </a:solidFill>
              </a:rPr>
              <a:t>Prof.</a:t>
            </a:r>
            <a:r>
              <a:rPr lang="it-IT" sz="1600" baseline="30000" dirty="0" err="1">
                <a:solidFill>
                  <a:schemeClr val="tx1"/>
                </a:solidFill>
              </a:rPr>
              <a:t>in</a:t>
            </a:r>
            <a:r>
              <a:rPr lang="it-IT" sz="1600" dirty="0">
                <a:solidFill>
                  <a:schemeClr val="tx1"/>
                </a:solidFill>
              </a:rPr>
              <a:t> </a:t>
            </a:r>
            <a:r>
              <a:rPr lang="it-IT" sz="1600" dirty="0" err="1">
                <a:solidFill>
                  <a:schemeClr val="tx1"/>
                </a:solidFill>
              </a:rPr>
              <a:t>Dr.</a:t>
            </a:r>
            <a:r>
              <a:rPr lang="it-IT" sz="1600" baseline="30000" dirty="0" err="1">
                <a:solidFill>
                  <a:schemeClr val="tx1"/>
                </a:solidFill>
              </a:rPr>
              <a:t>in</a:t>
            </a:r>
            <a:r>
              <a:rPr lang="it-IT" sz="1600" dirty="0">
                <a:solidFill>
                  <a:schemeClr val="tx1"/>
                </a:solidFill>
              </a:rPr>
              <a:t> Monika Gigerl</a:t>
            </a:r>
            <a:endParaRPr lang="it-IT" sz="1600" dirty="0">
              <a:solidFill>
                <a:schemeClr val="tx1"/>
              </a:solidFill>
              <a:ea typeface="Roboto Condensed"/>
            </a:endParaRPr>
          </a:p>
        </p:txBody>
      </p:sp>
      <p:sp>
        <p:nvSpPr>
          <p:cNvPr id="4" name="Titolo 1">
            <a:extLst>
              <a:ext uri="{FF2B5EF4-FFF2-40B4-BE49-F238E27FC236}">
                <a16:creationId xmlns:a16="http://schemas.microsoft.com/office/drawing/2014/main" id="{AB6972E4-C4F6-4D07-85A4-3E149C911AB0}"/>
              </a:ext>
            </a:extLst>
          </p:cNvPr>
          <p:cNvSpPr txBox="1">
            <a:spLocks/>
          </p:cNvSpPr>
          <p:nvPr/>
        </p:nvSpPr>
        <p:spPr>
          <a:xfrm>
            <a:off x="986692" y="114297"/>
            <a:ext cx="7416090" cy="2042855"/>
          </a:xfrm>
          <a:prstGeom prst="rect">
            <a:avLst/>
          </a:prstGeom>
        </p:spPr>
        <p:txBody>
          <a:bodyPr vert="horz" lIns="68580" tIns="34290" rIns="68580" bIns="3429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2300" b="1" dirty="0">
              <a:latin typeface="Arial"/>
              <a:cs typeface="Arial"/>
            </a:endParaRPr>
          </a:p>
          <a:p>
            <a:r>
              <a:rPr lang="en-US" sz="3600" b="1" dirty="0">
                <a:solidFill>
                  <a:srgbClr val="DC9E00"/>
                </a:solidFill>
                <a:ea typeface="Roboto Condensed"/>
              </a:rPr>
              <a:t>TEIL 1: </a:t>
            </a:r>
            <a:r>
              <a:rPr lang="de-DE" sz="3600" b="1" dirty="0">
                <a:solidFill>
                  <a:srgbClr val="DC9E00"/>
                </a:solidFill>
                <a:ea typeface="Roboto Condensed"/>
              </a:rPr>
              <a:t>Teilhabe im Kulturbereich für alle</a:t>
            </a:r>
            <a:br>
              <a:rPr lang="en-US" sz="1200" b="1" dirty="0">
                <a:latin typeface="Arial" pitchFamily="34" charset="0"/>
                <a:cs typeface="Arial" pitchFamily="34" charset="0"/>
              </a:rPr>
            </a:br>
            <a:r>
              <a:rPr lang="en-US" sz="2400" b="1" dirty="0" err="1">
                <a:latin typeface="Arial"/>
                <a:cs typeface="Arial"/>
              </a:rPr>
              <a:t>Grundlagen</a:t>
            </a:r>
            <a:r>
              <a:rPr lang="en-US" sz="2400" b="1" dirty="0">
                <a:latin typeface="Arial"/>
                <a:cs typeface="Arial"/>
              </a:rPr>
              <a:t> und </a:t>
            </a:r>
            <a:r>
              <a:rPr lang="en-US" sz="2400" b="1" dirty="0" err="1">
                <a:latin typeface="Arial"/>
                <a:cs typeface="Arial"/>
              </a:rPr>
              <a:t>Befunde</a:t>
            </a:r>
            <a:endParaRPr lang="en-US" sz="2400" b="1" dirty="0">
              <a:latin typeface="Arial"/>
              <a:cs typeface="Arial"/>
            </a:endParaRPr>
          </a:p>
        </p:txBody>
      </p:sp>
      <p:pic>
        <p:nvPicPr>
          <p:cNvPr id="7" name="Picture 5" descr="Erasmus+ Logo.jpg">
            <a:extLst>
              <a:ext uri="{FF2B5EF4-FFF2-40B4-BE49-F238E27FC236}">
                <a16:creationId xmlns:a16="http://schemas.microsoft.com/office/drawing/2014/main" id="{1CD179EE-00FC-48EB-A298-7E63A19BE01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581979" y="3839634"/>
            <a:ext cx="1384556" cy="544302"/>
          </a:xfrm>
          <a:prstGeom prst="rect">
            <a:avLst/>
          </a:prstGeom>
        </p:spPr>
      </p:pic>
      <p:pic>
        <p:nvPicPr>
          <p:cNvPr id="2" name="Grafik 7" descr="Ein Bild, das Text enthält.&#10;&#10;Beschreibung automatisch generiert.">
            <a:extLst>
              <a:ext uri="{FF2B5EF4-FFF2-40B4-BE49-F238E27FC236}">
                <a16:creationId xmlns:a16="http://schemas.microsoft.com/office/drawing/2014/main" id="{EAA576CA-AC7B-4B23-AB60-43EB68BB962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151901" y="2404643"/>
            <a:ext cx="2990825" cy="1821855"/>
          </a:xfrm>
          <a:prstGeom prst="rect">
            <a:avLst/>
          </a:prstGeom>
        </p:spPr>
      </p:pic>
      <p:pic>
        <p:nvPicPr>
          <p:cNvPr id="8" name="Picture 2">
            <a:extLst>
              <a:ext uri="{FF2B5EF4-FFF2-40B4-BE49-F238E27FC236}">
                <a16:creationId xmlns:a16="http://schemas.microsoft.com/office/drawing/2014/main" id="{D32B093C-1EB2-4745-9463-25B9E0549313}"/>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156804" y="228035"/>
            <a:ext cx="732275" cy="7425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D81C72F0-FBCB-4A5B-8CD1-059B5AD3ABAD}"/>
              </a:ext>
            </a:extLst>
          </p:cNvPr>
          <p:cNvSpPr txBox="1"/>
          <p:nvPr/>
        </p:nvSpPr>
        <p:spPr>
          <a:xfrm>
            <a:off x="2275114" y="4647572"/>
            <a:ext cx="4593771"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err="1"/>
              <a:t>Pädagogische</a:t>
            </a:r>
            <a:r>
              <a:rPr lang="en-US" sz="1200"/>
              <a:t> Hochschule </a:t>
            </a:r>
            <a:r>
              <a:rPr lang="en-US" sz="1200" err="1"/>
              <a:t>Steiermark</a:t>
            </a:r>
            <a:r>
              <a:rPr lang="en-US" sz="1200"/>
              <a:t> (PHSt), </a:t>
            </a:r>
            <a:r>
              <a:rPr lang="en-US" sz="1200" err="1"/>
              <a:t>Österreich</a:t>
            </a:r>
            <a:endParaRPr lang="en-US" sz="1200"/>
          </a:p>
        </p:txBody>
      </p:sp>
      <p:sp>
        <p:nvSpPr>
          <p:cNvPr id="9" name="Textfeld 8">
            <a:extLst>
              <a:ext uri="{FF2B5EF4-FFF2-40B4-BE49-F238E27FC236}">
                <a16:creationId xmlns:a16="http://schemas.microsoft.com/office/drawing/2014/main" id="{6EE41DA9-C454-482C-892C-D6EA932451AD}"/>
              </a:ext>
            </a:extLst>
          </p:cNvPr>
          <p:cNvSpPr txBox="1"/>
          <p:nvPr/>
        </p:nvSpPr>
        <p:spPr>
          <a:xfrm>
            <a:off x="7314508" y="4855302"/>
            <a:ext cx="1384556" cy="230832"/>
          </a:xfrm>
          <a:prstGeom prst="rect">
            <a:avLst/>
          </a:prstGeom>
          <a:noFill/>
        </p:spPr>
        <p:txBody>
          <a:bodyPr wrap="square" rtlCol="0">
            <a:spAutoFit/>
          </a:bodyPr>
          <a:lstStyle/>
          <a:p>
            <a:pPr algn="r"/>
            <a:r>
              <a:rPr lang="en-GB" sz="900" dirty="0"/>
              <a:t>ZfIB 2022</a:t>
            </a:r>
          </a:p>
        </p:txBody>
      </p:sp>
    </p:spTree>
    <p:extLst>
      <p:ext uri="{BB962C8B-B14F-4D97-AF65-F5344CB8AC3E}">
        <p14:creationId xmlns:p14="http://schemas.microsoft.com/office/powerpoint/2010/main" val="373247783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8ACBEBC9-FAB4-745C-4164-D0F69A5AB7B6}"/>
              </a:ext>
            </a:extLst>
          </p:cNvPr>
          <p:cNvSpPr>
            <a:spLocks noGrp="1"/>
          </p:cNvSpPr>
          <p:nvPr>
            <p:ph idx="1"/>
          </p:nvPr>
        </p:nvSpPr>
        <p:spPr>
          <a:xfrm>
            <a:off x="971600" y="1465490"/>
            <a:ext cx="7920880" cy="3394472"/>
          </a:xfrm>
        </p:spPr>
        <p:txBody>
          <a:bodyPr vert="horz" lIns="91440" tIns="45720" rIns="91440" bIns="45720" rtlCol="0" anchor="t">
            <a:normAutofit fontScale="62500" lnSpcReduction="20000"/>
          </a:bodyPr>
          <a:lstStyle/>
          <a:p>
            <a:r>
              <a:rPr lang="de-DE" dirty="0">
                <a:ea typeface="+mj-lt"/>
                <a:cs typeface="+mj-lt"/>
              </a:rPr>
              <a:t>Schüler*innen wünschen bzw. schätzen </a:t>
            </a:r>
          </a:p>
          <a:p>
            <a:pPr lvl="1"/>
            <a:r>
              <a:rPr lang="de-DE" dirty="0">
                <a:ea typeface="+mj-lt"/>
                <a:cs typeface="+mj-lt"/>
              </a:rPr>
              <a:t>Räume zur Beteiligung; aktiv zu sein; Räume zum Laufen, zum laut sein, zum Entspannen; "eine Stimme zu geben und sie auf verschiedene Weise auszudrücken ...".</a:t>
            </a:r>
            <a:endParaRPr lang="de-DE" dirty="0">
              <a:ea typeface="Roboto Condensed"/>
            </a:endParaRPr>
          </a:p>
          <a:p>
            <a:r>
              <a:rPr lang="de-DE" dirty="0">
                <a:ea typeface="Roboto Condensed"/>
              </a:rPr>
              <a:t>Alle brauchen:</a:t>
            </a:r>
          </a:p>
          <a:p>
            <a:pPr lvl="1"/>
            <a:r>
              <a:rPr lang="de-DE" dirty="0">
                <a:ea typeface="+mj-lt"/>
                <a:cs typeface="+mj-lt"/>
              </a:rPr>
              <a:t>Geeignete Kommunikationssysteme für alle Nutzer (Audioguide, taktile Modelle...)</a:t>
            </a:r>
          </a:p>
          <a:p>
            <a:pPr lvl="1"/>
            <a:r>
              <a:rPr lang="de-DE" dirty="0">
                <a:ea typeface="+mj-lt"/>
                <a:cs typeface="+mj-lt"/>
              </a:rPr>
              <a:t>Inklusive, einfache Sprache</a:t>
            </a:r>
          </a:p>
          <a:p>
            <a:pPr lvl="1"/>
            <a:r>
              <a:rPr lang="de-DE" dirty="0">
                <a:ea typeface="+mj-lt"/>
                <a:cs typeface="+mj-lt"/>
              </a:rPr>
              <a:t>Partizipative methodische Strategien für die Arbeit mit Besucher*innen</a:t>
            </a:r>
          </a:p>
          <a:p>
            <a:pPr lvl="1"/>
            <a:r>
              <a:rPr lang="de-DE" dirty="0">
                <a:ea typeface="+mj-lt"/>
                <a:cs typeface="+mj-lt"/>
              </a:rPr>
              <a:t>Einsatz von Techniken zur Selbstdarstellung, um den Zugang zu Kultur und Kunst zu ermöglichen</a:t>
            </a:r>
            <a:endParaRPr lang="de-DE" dirty="0">
              <a:ea typeface="Roboto Condensed"/>
            </a:endParaRPr>
          </a:p>
          <a:p>
            <a:endParaRPr lang="de-DE" dirty="0">
              <a:ea typeface="Roboto Condensed"/>
            </a:endParaRPr>
          </a:p>
        </p:txBody>
      </p:sp>
      <p:sp>
        <p:nvSpPr>
          <p:cNvPr id="5" name="Titel 1">
            <a:extLst>
              <a:ext uri="{FF2B5EF4-FFF2-40B4-BE49-F238E27FC236}">
                <a16:creationId xmlns:a16="http://schemas.microsoft.com/office/drawing/2014/main" id="{5FB1B686-DCE4-382F-1286-77429E660872}"/>
              </a:ext>
            </a:extLst>
          </p:cNvPr>
          <p:cNvSpPr txBox="1">
            <a:spLocks/>
          </p:cNvSpPr>
          <p:nvPr/>
        </p:nvSpPr>
        <p:spPr>
          <a:xfrm>
            <a:off x="971600" y="358379"/>
            <a:ext cx="8073280" cy="8572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200" kern="1200">
                <a:solidFill>
                  <a:srgbClr val="DC9E00"/>
                </a:solidFill>
                <a:latin typeface="+mj-lt"/>
                <a:ea typeface="Roboto Condensed" panose="02000000000000000000" pitchFamily="2" charset="0"/>
                <a:cs typeface="+mj-cs"/>
              </a:defRPr>
            </a:lvl1pPr>
          </a:lstStyle>
          <a:p>
            <a:pPr algn="l"/>
            <a:r>
              <a:rPr lang="de-DE" sz="3100" b="1" dirty="0">
                <a:solidFill>
                  <a:srgbClr val="000000"/>
                </a:solidFill>
                <a:latin typeface="Arial"/>
                <a:ea typeface="+mj-ea"/>
                <a:cs typeface="Arial"/>
              </a:rPr>
              <a:t>Zusammenfassung Museumsbesuche </a:t>
            </a:r>
            <a:br>
              <a:rPr lang="de-DE" sz="3100" b="1" dirty="0">
                <a:solidFill>
                  <a:srgbClr val="000000"/>
                </a:solidFill>
                <a:latin typeface="Arial"/>
                <a:ea typeface="+mj-ea"/>
                <a:cs typeface="Arial"/>
              </a:rPr>
            </a:br>
            <a:r>
              <a:rPr lang="de-DE" sz="1800" dirty="0">
                <a:latin typeface="Roboto Condensed"/>
                <a:ea typeface="Roboto Condensed"/>
              </a:rPr>
              <a:t>(Okt – Nov 2021)</a:t>
            </a:r>
            <a:endParaRPr lang="de-DE" sz="1800" dirty="0"/>
          </a:p>
        </p:txBody>
      </p:sp>
      <p:pic>
        <p:nvPicPr>
          <p:cNvPr id="7" name="Picture 2" descr="Ein Bild, das Text, ClipArt enthält.&#10;&#10;Beschreibung automatisch generiert.">
            <a:extLst>
              <a:ext uri="{FF2B5EF4-FFF2-40B4-BE49-F238E27FC236}">
                <a16:creationId xmlns:a16="http://schemas.microsoft.com/office/drawing/2014/main" id="{2CFDCBCC-7DEB-C9BF-59F3-666A2D534054}"/>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156804" y="228035"/>
            <a:ext cx="732275" cy="7425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5">
            <a:extLst>
              <a:ext uri="{FF2B5EF4-FFF2-40B4-BE49-F238E27FC236}">
                <a16:creationId xmlns:a16="http://schemas.microsoft.com/office/drawing/2014/main" id="{C256332B-2A22-94D4-6868-E346E704A12C}"/>
              </a:ext>
            </a:extLst>
          </p:cNvPr>
          <p:cNvPicPr>
            <a:picLocks noChangeAspect="1"/>
          </p:cNvPicPr>
          <p:nvPr/>
        </p:nvPicPr>
        <p:blipFill>
          <a:blip r:embed="rId4"/>
          <a:stretch>
            <a:fillRect/>
          </a:stretch>
        </p:blipFill>
        <p:spPr>
          <a:xfrm>
            <a:off x="1215189" y="4673679"/>
            <a:ext cx="7435515" cy="458379"/>
          </a:xfrm>
          <a:prstGeom prst="rect">
            <a:avLst/>
          </a:prstGeom>
        </p:spPr>
      </p:pic>
    </p:spTree>
    <p:extLst>
      <p:ext uri="{BB962C8B-B14F-4D97-AF65-F5344CB8AC3E}">
        <p14:creationId xmlns:p14="http://schemas.microsoft.com/office/powerpoint/2010/main" val="358365977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6" name="PlaceHolder 1"/>
          <p:cNvSpPr>
            <a:spLocks noGrp="1"/>
          </p:cNvSpPr>
          <p:nvPr>
            <p:ph type="title"/>
          </p:nvPr>
        </p:nvSpPr>
        <p:spPr>
          <a:xfrm>
            <a:off x="971640" y="268200"/>
            <a:ext cx="8102880" cy="1880280"/>
          </a:xfrm>
          <a:prstGeom prst="rect">
            <a:avLst/>
          </a:prstGeom>
          <a:noFill/>
          <a:ln w="0">
            <a:noFill/>
          </a:ln>
        </p:spPr>
        <p:txBody>
          <a:bodyPr anchor="ctr">
            <a:noAutofit/>
          </a:bodyPr>
          <a:lstStyle/>
          <a:p>
            <a:pPr algn="ctr">
              <a:lnSpc>
                <a:spcPct val="100000"/>
              </a:lnSpc>
              <a:buNone/>
            </a:pPr>
            <a:r>
              <a:rPr lang="en-US" sz="4400" b="1" strike="noStrike" spc="-1">
                <a:solidFill>
                  <a:srgbClr val="DC9E00"/>
                </a:solidFill>
                <a:latin typeface="Roboto Condensed"/>
                <a:ea typeface="Roboto Condensed"/>
              </a:rPr>
              <a:t>TEIL 4:</a:t>
            </a:r>
            <a:r>
              <a:rPr lang="en-US" sz="3600" b="1" strike="noStrike" spc="-1">
                <a:solidFill>
                  <a:srgbClr val="DC9E00"/>
                </a:solidFill>
                <a:latin typeface="Roboto Condensed"/>
                <a:ea typeface="Roboto Condensed"/>
              </a:rPr>
              <a:t> </a:t>
            </a:r>
            <a:br/>
            <a:r>
              <a:rPr lang="de-DE" sz="3600" b="1" strike="noStrike" spc="-1">
                <a:solidFill>
                  <a:srgbClr val="DC9E00"/>
                </a:solidFill>
                <a:latin typeface="Roboto Condensed"/>
                <a:ea typeface="Roboto Condensed"/>
              </a:rPr>
              <a:t>Praktische, inklusive künstlerische Arbeit in Berlin-Neukölln</a:t>
            </a:r>
            <a:endParaRPr lang="de-DE" sz="3600" b="0" strike="noStrike" spc="-1">
              <a:solidFill>
                <a:srgbClr val="000000"/>
              </a:solidFill>
              <a:latin typeface="Roboto Condensed"/>
            </a:endParaRPr>
          </a:p>
        </p:txBody>
      </p:sp>
      <p:pic>
        <p:nvPicPr>
          <p:cNvPr id="647" name="Picture 2"/>
          <p:cNvPicPr/>
          <p:nvPr/>
        </p:nvPicPr>
        <p:blipFill>
          <a:blip r:embed="rId3"/>
          <a:stretch/>
        </p:blipFill>
        <p:spPr>
          <a:xfrm>
            <a:off x="8149320" y="326520"/>
            <a:ext cx="731880" cy="742320"/>
          </a:xfrm>
          <a:prstGeom prst="rect">
            <a:avLst/>
          </a:prstGeom>
          <a:ln w="0">
            <a:noFill/>
          </a:ln>
        </p:spPr>
      </p:pic>
      <p:pic>
        <p:nvPicPr>
          <p:cNvPr id="648" name="Imagen 8"/>
          <p:cNvPicPr/>
          <p:nvPr/>
        </p:nvPicPr>
        <p:blipFill>
          <a:blip r:embed="rId4" cstate="screen">
            <a:extLst>
              <a:ext uri="{28A0092B-C50C-407E-A947-70E740481C1C}">
                <a14:useLocalDpi xmlns:a14="http://schemas.microsoft.com/office/drawing/2010/main"/>
              </a:ext>
            </a:extLst>
          </a:blip>
          <a:stretch/>
        </p:blipFill>
        <p:spPr>
          <a:xfrm>
            <a:off x="1800000" y="4288320"/>
            <a:ext cx="2202480" cy="751680"/>
          </a:xfrm>
          <a:prstGeom prst="rect">
            <a:avLst/>
          </a:prstGeom>
          <a:ln w="0">
            <a:noFill/>
          </a:ln>
        </p:spPr>
      </p:pic>
      <p:pic>
        <p:nvPicPr>
          <p:cNvPr id="649" name="Grafik 648"/>
          <p:cNvPicPr/>
          <p:nvPr/>
        </p:nvPicPr>
        <p:blipFill>
          <a:blip r:embed="rId5" cstate="screen">
            <a:extLst>
              <a:ext uri="{28A0092B-C50C-407E-A947-70E740481C1C}">
                <a14:useLocalDpi xmlns:a14="http://schemas.microsoft.com/office/drawing/2010/main"/>
              </a:ext>
            </a:extLst>
          </a:blip>
          <a:stretch/>
        </p:blipFill>
        <p:spPr>
          <a:xfrm>
            <a:off x="1620000" y="2088000"/>
            <a:ext cx="6714720" cy="2246760"/>
          </a:xfrm>
          <a:prstGeom prst="rect">
            <a:avLst/>
          </a:prstGeom>
          <a:ln w="0">
            <a:noFill/>
          </a:ln>
        </p:spPr>
      </p:pic>
      <p:pic>
        <p:nvPicPr>
          <p:cNvPr id="650" name="Grafik 649"/>
          <p:cNvPicPr/>
          <p:nvPr/>
        </p:nvPicPr>
        <p:blipFill>
          <a:blip r:embed="rId6" cstate="screen">
            <a:extLst>
              <a:ext uri="{28A0092B-C50C-407E-A947-70E740481C1C}">
                <a14:useLocalDpi xmlns:a14="http://schemas.microsoft.com/office/drawing/2010/main"/>
              </a:ext>
            </a:extLst>
          </a:blip>
          <a:stretch/>
        </p:blipFill>
        <p:spPr>
          <a:xfrm>
            <a:off x="4392000" y="4334760"/>
            <a:ext cx="648000" cy="648000"/>
          </a:xfrm>
          <a:prstGeom prst="rect">
            <a:avLst/>
          </a:prstGeom>
          <a:ln w="0">
            <a:noFill/>
          </a:ln>
        </p:spPr>
      </p:pic>
      <p:pic>
        <p:nvPicPr>
          <p:cNvPr id="651" name="Grafik 650"/>
          <p:cNvPicPr/>
          <p:nvPr/>
        </p:nvPicPr>
        <p:blipFill>
          <a:blip r:embed="rId7" cstate="screen">
            <a:extLst>
              <a:ext uri="{28A0092B-C50C-407E-A947-70E740481C1C}">
                <a14:useLocalDpi xmlns:a14="http://schemas.microsoft.com/office/drawing/2010/main"/>
              </a:ext>
            </a:extLst>
          </a:blip>
          <a:srcRect r="-2905"/>
          <a:stretch/>
        </p:blipFill>
        <p:spPr>
          <a:xfrm>
            <a:off x="5400360" y="4400640"/>
            <a:ext cx="1799640" cy="743040"/>
          </a:xfrm>
          <a:prstGeom prst="rect">
            <a:avLst/>
          </a:prstGeom>
          <a:ln w="0">
            <a:noFill/>
          </a:ln>
        </p:spPr>
      </p:pic>
      <p:pic>
        <p:nvPicPr>
          <p:cNvPr id="652" name="Grafik 651"/>
          <p:cNvPicPr/>
          <p:nvPr/>
        </p:nvPicPr>
        <p:blipFill>
          <a:blip r:embed="rId8" cstate="screen">
            <a:extLst>
              <a:ext uri="{28A0092B-C50C-407E-A947-70E740481C1C}">
                <a14:useLocalDpi xmlns:a14="http://schemas.microsoft.com/office/drawing/2010/main"/>
              </a:ext>
            </a:extLst>
          </a:blip>
          <a:stretch/>
        </p:blipFill>
        <p:spPr>
          <a:xfrm>
            <a:off x="7294680" y="4379400"/>
            <a:ext cx="949320" cy="552600"/>
          </a:xfrm>
          <a:prstGeom prst="rect">
            <a:avLst/>
          </a:prstGeom>
          <a:ln w="0">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3" name="Grafik 652"/>
          <p:cNvPicPr/>
          <p:nvPr/>
        </p:nvPicPr>
        <p:blipFill>
          <a:blip r:embed="rId3" cstate="screen">
            <a:extLst>
              <a:ext uri="{28A0092B-C50C-407E-A947-70E740481C1C}">
                <a14:useLocalDpi xmlns:a14="http://schemas.microsoft.com/office/drawing/2010/main"/>
              </a:ext>
            </a:extLst>
          </a:blip>
          <a:stretch/>
        </p:blipFill>
        <p:spPr>
          <a:xfrm>
            <a:off x="1800000" y="3034080"/>
            <a:ext cx="2265120" cy="2109600"/>
          </a:xfrm>
          <a:prstGeom prst="rect">
            <a:avLst/>
          </a:prstGeom>
          <a:ln w="0">
            <a:noFill/>
          </a:ln>
        </p:spPr>
      </p:pic>
      <p:pic>
        <p:nvPicPr>
          <p:cNvPr id="654" name="Grafik 653"/>
          <p:cNvPicPr/>
          <p:nvPr/>
        </p:nvPicPr>
        <p:blipFill>
          <a:blip r:embed="rId4" cstate="screen">
            <a:extLst>
              <a:ext uri="{28A0092B-C50C-407E-A947-70E740481C1C}">
                <a14:useLocalDpi xmlns:a14="http://schemas.microsoft.com/office/drawing/2010/main"/>
              </a:ext>
            </a:extLst>
          </a:blip>
          <a:stretch/>
        </p:blipFill>
        <p:spPr>
          <a:xfrm>
            <a:off x="6023520" y="3130560"/>
            <a:ext cx="1536480" cy="1954800"/>
          </a:xfrm>
          <a:prstGeom prst="rect">
            <a:avLst/>
          </a:prstGeom>
          <a:ln w="0">
            <a:noFill/>
          </a:ln>
        </p:spPr>
      </p:pic>
      <p:pic>
        <p:nvPicPr>
          <p:cNvPr id="655" name="Picture 5" descr="Erasmus+ Logo.jpg"/>
          <p:cNvPicPr/>
          <p:nvPr/>
        </p:nvPicPr>
        <p:blipFill>
          <a:blip r:embed="rId5"/>
          <a:stretch/>
        </p:blipFill>
        <p:spPr>
          <a:xfrm>
            <a:off x="7581960" y="3839760"/>
            <a:ext cx="1384200" cy="543960"/>
          </a:xfrm>
          <a:prstGeom prst="rect">
            <a:avLst/>
          </a:prstGeom>
          <a:ln w="0">
            <a:noFill/>
          </a:ln>
        </p:spPr>
      </p:pic>
      <p:pic>
        <p:nvPicPr>
          <p:cNvPr id="656" name="Picture 2"/>
          <p:cNvPicPr/>
          <p:nvPr/>
        </p:nvPicPr>
        <p:blipFill>
          <a:blip r:embed="rId6"/>
          <a:stretch/>
        </p:blipFill>
        <p:spPr>
          <a:xfrm>
            <a:off x="8156880" y="227880"/>
            <a:ext cx="731880" cy="742320"/>
          </a:xfrm>
          <a:prstGeom prst="rect">
            <a:avLst/>
          </a:prstGeom>
          <a:ln w="0">
            <a:noFill/>
          </a:ln>
        </p:spPr>
      </p:pic>
      <p:sp>
        <p:nvSpPr>
          <p:cNvPr id="657" name="Textfeld 8"/>
          <p:cNvSpPr/>
          <p:nvPr/>
        </p:nvSpPr>
        <p:spPr>
          <a:xfrm>
            <a:off x="7314480" y="4855320"/>
            <a:ext cx="1384200" cy="2275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r">
              <a:lnSpc>
                <a:spcPct val="100000"/>
              </a:lnSpc>
              <a:buNone/>
            </a:pPr>
            <a:r>
              <a:rPr lang="en-GB" sz="900" b="0" strike="noStrike" spc="-1">
                <a:solidFill>
                  <a:srgbClr val="000000"/>
                </a:solidFill>
                <a:latin typeface="Roboto Condensed"/>
              </a:rPr>
              <a:t>ZfIB 2022</a:t>
            </a:r>
            <a:endParaRPr lang="de-DE" sz="900" b="0" strike="noStrike" spc="-1">
              <a:latin typeface="Arial"/>
            </a:endParaRPr>
          </a:p>
        </p:txBody>
      </p:sp>
      <p:sp>
        <p:nvSpPr>
          <p:cNvPr id="658" name="PlaceHolder 1"/>
          <p:cNvSpPr>
            <a:spLocks noGrp="1"/>
          </p:cNvSpPr>
          <p:nvPr>
            <p:ph type="title"/>
          </p:nvPr>
        </p:nvSpPr>
        <p:spPr>
          <a:xfrm>
            <a:off x="971640" y="205920"/>
            <a:ext cx="7920360" cy="1414800"/>
          </a:xfrm>
          <a:prstGeom prst="rect">
            <a:avLst/>
          </a:prstGeom>
          <a:noFill/>
          <a:ln w="0">
            <a:noFill/>
          </a:ln>
        </p:spPr>
        <p:txBody>
          <a:bodyPr anchor="ctr">
            <a:noAutofit/>
          </a:bodyPr>
          <a:lstStyle/>
          <a:p>
            <a:pPr>
              <a:lnSpc>
                <a:spcPct val="100000"/>
              </a:lnSpc>
              <a:buNone/>
            </a:pPr>
            <a:r>
              <a:rPr lang="de-DE" sz="4000" b="1" strike="noStrike" spc="-1">
                <a:solidFill>
                  <a:srgbClr val="DC9E00"/>
                </a:solidFill>
                <a:latin typeface="Roboto Condensed"/>
                <a:ea typeface="Roboto Condensed"/>
              </a:rPr>
              <a:t>Praktische, inklusive künstlerische Arbeit in Berlin-Neukölln</a:t>
            </a:r>
            <a:endParaRPr lang="de-DE" sz="4000" b="0" strike="noStrike" spc="-1">
              <a:solidFill>
                <a:srgbClr val="000000"/>
              </a:solidFill>
              <a:latin typeface="Roboto Condensed"/>
            </a:endParaRPr>
          </a:p>
        </p:txBody>
      </p:sp>
      <p:sp>
        <p:nvSpPr>
          <p:cNvPr id="659" name="PlaceHolder 2"/>
          <p:cNvSpPr>
            <a:spLocks noGrp="1"/>
          </p:cNvSpPr>
          <p:nvPr>
            <p:ph/>
          </p:nvPr>
        </p:nvSpPr>
        <p:spPr>
          <a:xfrm>
            <a:off x="968040" y="1691280"/>
            <a:ext cx="7920360" cy="3394080"/>
          </a:xfrm>
          <a:prstGeom prst="rect">
            <a:avLst/>
          </a:prstGeom>
          <a:noFill/>
          <a:ln w="0">
            <a:noFill/>
          </a:ln>
        </p:spPr>
        <p:txBody>
          <a:bodyPr anchor="t">
            <a:noAutofit/>
          </a:bodyPr>
          <a:lstStyle/>
          <a:p>
            <a:pPr marL="343080" indent="-343080">
              <a:lnSpc>
                <a:spcPct val="100000"/>
              </a:lnSpc>
              <a:spcBef>
                <a:spcPts val="641"/>
              </a:spcBef>
              <a:buClr>
                <a:srgbClr val="000000"/>
              </a:buClr>
              <a:buFont typeface="Arial"/>
              <a:buChar char="•"/>
            </a:pPr>
            <a:r>
              <a:rPr lang="de-DE" sz="3200" b="0" strike="noStrike" spc="-1" dirty="0">
                <a:solidFill>
                  <a:srgbClr val="000000"/>
                </a:solidFill>
                <a:latin typeface="Roboto Condensed"/>
              </a:rPr>
              <a:t>Freiraumlabor</a:t>
            </a:r>
          </a:p>
          <a:p>
            <a:pPr marL="343080" indent="-343080">
              <a:lnSpc>
                <a:spcPct val="100000"/>
              </a:lnSpc>
              <a:spcBef>
                <a:spcPts val="641"/>
              </a:spcBef>
              <a:buClr>
                <a:srgbClr val="000000"/>
              </a:buClr>
              <a:buFont typeface="Arial"/>
              <a:buChar char="•"/>
            </a:pPr>
            <a:r>
              <a:rPr lang="de-DE" sz="3200" b="0" strike="noStrike" spc="-1" dirty="0">
                <a:solidFill>
                  <a:srgbClr val="000000"/>
                </a:solidFill>
                <a:latin typeface="Roboto Condensed"/>
              </a:rPr>
              <a:t>Workshop: Das Museum der lebendige Dinge </a:t>
            </a:r>
          </a:p>
          <a:p>
            <a:pPr marL="343080" indent="-343080">
              <a:lnSpc>
                <a:spcPct val="100000"/>
              </a:lnSpc>
              <a:spcBef>
                <a:spcPts val="641"/>
              </a:spcBef>
              <a:buClr>
                <a:srgbClr val="000000"/>
              </a:buClr>
              <a:buFont typeface="Arial"/>
              <a:buChar char="•"/>
            </a:pPr>
            <a:r>
              <a:rPr lang="de-DE" sz="3200" b="0" strike="noStrike" spc="-1" dirty="0">
                <a:solidFill>
                  <a:srgbClr val="000000"/>
                </a:solidFill>
                <a:latin typeface="Roboto Condensed"/>
              </a:rPr>
              <a:t>Seminar: Inklusive Grüne Kulturräume</a:t>
            </a:r>
          </a:p>
        </p:txBody>
      </p:sp>
      <p:pic>
        <p:nvPicPr>
          <p:cNvPr id="660" name="Grafik 659"/>
          <p:cNvPicPr/>
          <p:nvPr/>
        </p:nvPicPr>
        <p:blipFill>
          <a:blip r:embed="rId7" cstate="screen">
            <a:extLst>
              <a:ext uri="{28A0092B-C50C-407E-A947-70E740481C1C}">
                <a14:useLocalDpi xmlns:a14="http://schemas.microsoft.com/office/drawing/2010/main"/>
              </a:ext>
            </a:extLst>
          </a:blip>
          <a:stretch/>
        </p:blipFill>
        <p:spPr>
          <a:xfrm>
            <a:off x="4140000" y="3724560"/>
            <a:ext cx="1636920" cy="1135440"/>
          </a:xfrm>
          <a:prstGeom prst="rect">
            <a:avLst/>
          </a:prstGeom>
          <a:ln w="0">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1" name="Grafik 660"/>
          <p:cNvPicPr/>
          <p:nvPr/>
        </p:nvPicPr>
        <p:blipFill>
          <a:blip r:embed="rId3" cstate="screen">
            <a:extLst>
              <a:ext uri="{28A0092B-C50C-407E-A947-70E740481C1C}">
                <a14:useLocalDpi xmlns:a14="http://schemas.microsoft.com/office/drawing/2010/main"/>
              </a:ext>
            </a:extLst>
          </a:blip>
          <a:stretch/>
        </p:blipFill>
        <p:spPr>
          <a:xfrm>
            <a:off x="4008600" y="1476000"/>
            <a:ext cx="5171400" cy="3593520"/>
          </a:xfrm>
          <a:prstGeom prst="rect">
            <a:avLst/>
          </a:prstGeom>
          <a:ln w="0">
            <a:noFill/>
          </a:ln>
        </p:spPr>
      </p:pic>
      <p:pic>
        <p:nvPicPr>
          <p:cNvPr id="662" name="Picture 13" descr="Erasmus+ Logo.jpg"/>
          <p:cNvPicPr/>
          <p:nvPr/>
        </p:nvPicPr>
        <p:blipFill>
          <a:blip r:embed="rId4"/>
          <a:stretch/>
        </p:blipFill>
        <p:spPr>
          <a:xfrm>
            <a:off x="7579800" y="4388040"/>
            <a:ext cx="1384200" cy="543960"/>
          </a:xfrm>
          <a:prstGeom prst="rect">
            <a:avLst/>
          </a:prstGeom>
          <a:ln w="0">
            <a:noFill/>
          </a:ln>
        </p:spPr>
      </p:pic>
      <p:pic>
        <p:nvPicPr>
          <p:cNvPr id="663" name="Picture 14"/>
          <p:cNvPicPr/>
          <p:nvPr/>
        </p:nvPicPr>
        <p:blipFill>
          <a:blip r:embed="rId5"/>
          <a:stretch/>
        </p:blipFill>
        <p:spPr>
          <a:xfrm>
            <a:off x="8156880" y="227880"/>
            <a:ext cx="731880" cy="742320"/>
          </a:xfrm>
          <a:prstGeom prst="rect">
            <a:avLst/>
          </a:prstGeom>
          <a:ln w="0">
            <a:noFill/>
          </a:ln>
        </p:spPr>
      </p:pic>
      <p:sp>
        <p:nvSpPr>
          <p:cNvPr id="664" name="Textfeld 6"/>
          <p:cNvSpPr/>
          <p:nvPr/>
        </p:nvSpPr>
        <p:spPr>
          <a:xfrm>
            <a:off x="7314480" y="4855320"/>
            <a:ext cx="1384200" cy="2275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r">
              <a:lnSpc>
                <a:spcPct val="100000"/>
              </a:lnSpc>
              <a:buNone/>
            </a:pPr>
            <a:r>
              <a:rPr lang="en-GB" sz="900" b="0" strike="noStrike" spc="-1">
                <a:solidFill>
                  <a:srgbClr val="000000"/>
                </a:solidFill>
                <a:latin typeface="Roboto Condensed"/>
              </a:rPr>
              <a:t>ZfIB 2022</a:t>
            </a:r>
            <a:endParaRPr lang="de-DE" sz="900" b="0" strike="noStrike" spc="-1">
              <a:latin typeface="Arial"/>
            </a:endParaRPr>
          </a:p>
        </p:txBody>
      </p:sp>
      <p:sp>
        <p:nvSpPr>
          <p:cNvPr id="665" name="PlaceHolder 1"/>
          <p:cNvSpPr>
            <a:spLocks noGrp="1"/>
          </p:cNvSpPr>
          <p:nvPr>
            <p:ph type="title"/>
          </p:nvPr>
        </p:nvSpPr>
        <p:spPr>
          <a:xfrm>
            <a:off x="957600" y="-154080"/>
            <a:ext cx="7920360" cy="1414800"/>
          </a:xfrm>
          <a:prstGeom prst="rect">
            <a:avLst/>
          </a:prstGeom>
          <a:noFill/>
          <a:ln w="0">
            <a:noFill/>
          </a:ln>
        </p:spPr>
        <p:txBody>
          <a:bodyPr anchor="ctr">
            <a:noAutofit/>
          </a:bodyPr>
          <a:lstStyle/>
          <a:p>
            <a:pPr>
              <a:lnSpc>
                <a:spcPct val="100000"/>
              </a:lnSpc>
              <a:buNone/>
            </a:pPr>
            <a:r>
              <a:rPr lang="de-DE" sz="2000" b="1" strike="noStrike" spc="-1">
                <a:solidFill>
                  <a:srgbClr val="DC9E00"/>
                </a:solidFill>
                <a:latin typeface="Roboto Condensed"/>
                <a:ea typeface="Roboto Condensed"/>
              </a:rPr>
              <a:t>Praktische, inklusive künstlerische Arbeit in Berlin-Neukölln</a:t>
            </a:r>
            <a:endParaRPr lang="de-DE" sz="2000" b="0" strike="noStrike" spc="-1">
              <a:solidFill>
                <a:srgbClr val="000000"/>
              </a:solidFill>
              <a:latin typeface="Roboto Condensed"/>
            </a:endParaRPr>
          </a:p>
        </p:txBody>
      </p:sp>
      <p:sp>
        <p:nvSpPr>
          <p:cNvPr id="666" name="Textfeld 665"/>
          <p:cNvSpPr txBox="1"/>
          <p:nvPr/>
        </p:nvSpPr>
        <p:spPr>
          <a:xfrm>
            <a:off x="4104000" y="917640"/>
            <a:ext cx="3210480" cy="558360"/>
          </a:xfrm>
          <a:prstGeom prst="rect">
            <a:avLst/>
          </a:prstGeom>
          <a:noFill/>
          <a:ln w="0">
            <a:noFill/>
          </a:ln>
        </p:spPr>
        <p:txBody>
          <a:bodyPr lIns="90000" tIns="45000" rIns="90000" bIns="45000" anchor="t">
            <a:noAutofit/>
          </a:bodyPr>
          <a:lstStyle/>
          <a:p>
            <a:r>
              <a:rPr lang="de-DE" sz="3200" b="0" strike="noStrike" spc="-1" dirty="0">
                <a:solidFill>
                  <a:srgbClr val="000000"/>
                </a:solidFill>
                <a:latin typeface="Roboto Condensed"/>
              </a:rPr>
              <a:t>Freiraumlabor</a:t>
            </a:r>
            <a:endParaRPr lang="de-DE" sz="3200" b="0" strike="noStrike" spc="-1" dirty="0">
              <a:latin typeface="Arial"/>
            </a:endParaRPr>
          </a:p>
        </p:txBody>
      </p:sp>
      <p:sp>
        <p:nvSpPr>
          <p:cNvPr id="667" name="Textfeld 666"/>
          <p:cNvSpPr txBox="1"/>
          <p:nvPr/>
        </p:nvSpPr>
        <p:spPr>
          <a:xfrm>
            <a:off x="4104000" y="1368000"/>
            <a:ext cx="3547080" cy="993240"/>
          </a:xfrm>
          <a:prstGeom prst="rect">
            <a:avLst/>
          </a:prstGeom>
          <a:noFill/>
          <a:ln w="0">
            <a:noFill/>
          </a:ln>
        </p:spPr>
        <p:txBody>
          <a:bodyPr lIns="90000" tIns="45000" rIns="90000" bIns="45000" anchor="t">
            <a:noAutofit/>
          </a:bodyPr>
          <a:lstStyle/>
          <a:p>
            <a:r>
              <a:rPr lang="de-DE" sz="1600" b="0" strike="noStrike" spc="-1" dirty="0">
                <a:latin typeface="Arial"/>
              </a:rPr>
              <a:t>Das Freiraumlabor beschäftigt sich dabei mit Fragen der kulturellen und sozialen Teilhabe im Garten und der Zugänglichkeit von Naturerlebnissen</a:t>
            </a:r>
          </a:p>
        </p:txBody>
      </p:sp>
      <p:pic>
        <p:nvPicPr>
          <p:cNvPr id="668" name="Grafik 667"/>
          <p:cNvPicPr/>
          <p:nvPr/>
        </p:nvPicPr>
        <p:blipFill>
          <a:blip r:embed="rId6" cstate="screen">
            <a:extLst>
              <a:ext uri="{28A0092B-C50C-407E-A947-70E740481C1C}">
                <a14:useLocalDpi xmlns:a14="http://schemas.microsoft.com/office/drawing/2010/main"/>
              </a:ext>
            </a:extLst>
          </a:blip>
          <a:stretch/>
        </p:blipFill>
        <p:spPr>
          <a:xfrm>
            <a:off x="1181160" y="1044000"/>
            <a:ext cx="2827440" cy="3780000"/>
          </a:xfrm>
          <a:prstGeom prst="rect">
            <a:avLst/>
          </a:prstGeom>
          <a:ln w="0">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9" name="Picture 25" descr="Erasmus+ Logo.jpg"/>
          <p:cNvPicPr/>
          <p:nvPr/>
        </p:nvPicPr>
        <p:blipFill>
          <a:blip r:embed="rId3"/>
          <a:stretch/>
        </p:blipFill>
        <p:spPr>
          <a:xfrm>
            <a:off x="7579800" y="4388040"/>
            <a:ext cx="1384200" cy="543960"/>
          </a:xfrm>
          <a:prstGeom prst="rect">
            <a:avLst/>
          </a:prstGeom>
          <a:ln w="0">
            <a:noFill/>
          </a:ln>
        </p:spPr>
      </p:pic>
      <p:pic>
        <p:nvPicPr>
          <p:cNvPr id="670" name="Picture 26"/>
          <p:cNvPicPr/>
          <p:nvPr/>
        </p:nvPicPr>
        <p:blipFill>
          <a:blip r:embed="rId4"/>
          <a:stretch/>
        </p:blipFill>
        <p:spPr>
          <a:xfrm>
            <a:off x="8156880" y="227880"/>
            <a:ext cx="731880" cy="742320"/>
          </a:xfrm>
          <a:prstGeom prst="rect">
            <a:avLst/>
          </a:prstGeom>
          <a:ln w="0">
            <a:noFill/>
          </a:ln>
        </p:spPr>
      </p:pic>
      <p:sp>
        <p:nvSpPr>
          <p:cNvPr id="671" name="Textfeld 16"/>
          <p:cNvSpPr/>
          <p:nvPr/>
        </p:nvSpPr>
        <p:spPr>
          <a:xfrm>
            <a:off x="7314480" y="4855320"/>
            <a:ext cx="1384200" cy="2275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r">
              <a:lnSpc>
                <a:spcPct val="100000"/>
              </a:lnSpc>
              <a:buNone/>
            </a:pPr>
            <a:r>
              <a:rPr lang="en-GB" sz="900" b="0" strike="noStrike" spc="-1">
                <a:solidFill>
                  <a:srgbClr val="000000"/>
                </a:solidFill>
                <a:latin typeface="Roboto Condensed"/>
              </a:rPr>
              <a:t>ZfIB 2022</a:t>
            </a:r>
            <a:endParaRPr lang="de-DE" sz="900" b="0" strike="noStrike" spc="-1">
              <a:latin typeface="Arial"/>
            </a:endParaRPr>
          </a:p>
        </p:txBody>
      </p:sp>
      <p:sp>
        <p:nvSpPr>
          <p:cNvPr id="672" name="PlaceHolder 1"/>
          <p:cNvSpPr>
            <a:spLocks noGrp="1"/>
          </p:cNvSpPr>
          <p:nvPr>
            <p:ph type="title"/>
          </p:nvPr>
        </p:nvSpPr>
        <p:spPr>
          <a:xfrm>
            <a:off x="957600" y="-154080"/>
            <a:ext cx="7920360" cy="1414800"/>
          </a:xfrm>
          <a:prstGeom prst="rect">
            <a:avLst/>
          </a:prstGeom>
          <a:noFill/>
          <a:ln w="0">
            <a:noFill/>
          </a:ln>
        </p:spPr>
        <p:txBody>
          <a:bodyPr anchor="ctr">
            <a:noAutofit/>
          </a:bodyPr>
          <a:lstStyle/>
          <a:p>
            <a:pPr>
              <a:lnSpc>
                <a:spcPct val="100000"/>
              </a:lnSpc>
              <a:buNone/>
            </a:pPr>
            <a:r>
              <a:rPr lang="de-DE" sz="2000" b="1" strike="noStrike" spc="-1">
                <a:solidFill>
                  <a:srgbClr val="DC9E00"/>
                </a:solidFill>
                <a:latin typeface="Roboto Condensed"/>
                <a:ea typeface="Roboto Condensed"/>
              </a:rPr>
              <a:t>Praktische, inklusive künstlerische Arbeit in Berlin-Neukölln</a:t>
            </a:r>
            <a:endParaRPr lang="de-DE" sz="2000" b="0" strike="noStrike" spc="-1">
              <a:solidFill>
                <a:srgbClr val="000000"/>
              </a:solidFill>
              <a:latin typeface="Roboto Condensed"/>
            </a:endParaRPr>
          </a:p>
        </p:txBody>
      </p:sp>
      <p:pic>
        <p:nvPicPr>
          <p:cNvPr id="673" name="Grafik 672"/>
          <p:cNvPicPr/>
          <p:nvPr/>
        </p:nvPicPr>
        <p:blipFill>
          <a:blip r:embed="rId5" cstate="screen">
            <a:extLst>
              <a:ext uri="{28A0092B-C50C-407E-A947-70E740481C1C}">
                <a14:useLocalDpi xmlns:a14="http://schemas.microsoft.com/office/drawing/2010/main"/>
              </a:ext>
            </a:extLst>
          </a:blip>
          <a:stretch/>
        </p:blipFill>
        <p:spPr>
          <a:xfrm>
            <a:off x="1065600" y="1051920"/>
            <a:ext cx="4743720" cy="3548520"/>
          </a:xfrm>
          <a:prstGeom prst="rect">
            <a:avLst/>
          </a:prstGeom>
          <a:ln w="0">
            <a:noFill/>
          </a:ln>
        </p:spPr>
      </p:pic>
      <p:pic>
        <p:nvPicPr>
          <p:cNvPr id="674" name="Grafik 673"/>
          <p:cNvPicPr/>
          <p:nvPr/>
        </p:nvPicPr>
        <p:blipFill>
          <a:blip r:embed="rId6" cstate="screen">
            <a:extLst>
              <a:ext uri="{28A0092B-C50C-407E-A947-70E740481C1C}">
                <a14:useLocalDpi xmlns:a14="http://schemas.microsoft.com/office/drawing/2010/main"/>
              </a:ext>
            </a:extLst>
          </a:blip>
          <a:stretch/>
        </p:blipFill>
        <p:spPr>
          <a:xfrm>
            <a:off x="5976000" y="1044000"/>
            <a:ext cx="1764000" cy="3136320"/>
          </a:xfrm>
          <a:prstGeom prst="rect">
            <a:avLst/>
          </a:prstGeom>
          <a:ln w="0">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 name="Picture 19" descr="Erasmus+ Logo.jpg"/>
          <p:cNvPicPr/>
          <p:nvPr/>
        </p:nvPicPr>
        <p:blipFill>
          <a:blip r:embed="rId3"/>
          <a:stretch/>
        </p:blipFill>
        <p:spPr>
          <a:xfrm>
            <a:off x="7579800" y="4388040"/>
            <a:ext cx="1384200" cy="543960"/>
          </a:xfrm>
          <a:prstGeom prst="rect">
            <a:avLst/>
          </a:prstGeom>
          <a:ln w="0">
            <a:noFill/>
          </a:ln>
        </p:spPr>
      </p:pic>
      <p:pic>
        <p:nvPicPr>
          <p:cNvPr id="676" name="Picture 20"/>
          <p:cNvPicPr/>
          <p:nvPr/>
        </p:nvPicPr>
        <p:blipFill>
          <a:blip r:embed="rId4"/>
          <a:stretch/>
        </p:blipFill>
        <p:spPr>
          <a:xfrm>
            <a:off x="8156880" y="227880"/>
            <a:ext cx="731880" cy="742320"/>
          </a:xfrm>
          <a:prstGeom prst="rect">
            <a:avLst/>
          </a:prstGeom>
          <a:ln w="0">
            <a:noFill/>
          </a:ln>
        </p:spPr>
      </p:pic>
      <p:sp>
        <p:nvSpPr>
          <p:cNvPr id="677" name="Textfeld 12"/>
          <p:cNvSpPr/>
          <p:nvPr/>
        </p:nvSpPr>
        <p:spPr>
          <a:xfrm>
            <a:off x="7314480" y="4855320"/>
            <a:ext cx="1384200" cy="2275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r">
              <a:lnSpc>
                <a:spcPct val="100000"/>
              </a:lnSpc>
              <a:buNone/>
            </a:pPr>
            <a:r>
              <a:rPr lang="en-GB" sz="900" b="0" strike="noStrike" spc="-1">
                <a:solidFill>
                  <a:srgbClr val="000000"/>
                </a:solidFill>
                <a:latin typeface="Roboto Condensed"/>
              </a:rPr>
              <a:t>ZfIB 2022</a:t>
            </a:r>
            <a:endParaRPr lang="de-DE" sz="900" b="0" strike="noStrike" spc="-1">
              <a:latin typeface="Arial"/>
            </a:endParaRPr>
          </a:p>
        </p:txBody>
      </p:sp>
      <p:sp>
        <p:nvSpPr>
          <p:cNvPr id="678" name="PlaceHolder 1"/>
          <p:cNvSpPr>
            <a:spLocks noGrp="1"/>
          </p:cNvSpPr>
          <p:nvPr>
            <p:ph type="title"/>
          </p:nvPr>
        </p:nvSpPr>
        <p:spPr>
          <a:xfrm>
            <a:off x="957600" y="-154080"/>
            <a:ext cx="7920360" cy="1414800"/>
          </a:xfrm>
          <a:prstGeom prst="rect">
            <a:avLst/>
          </a:prstGeom>
          <a:noFill/>
          <a:ln w="0">
            <a:noFill/>
          </a:ln>
        </p:spPr>
        <p:txBody>
          <a:bodyPr anchor="ctr">
            <a:noAutofit/>
          </a:bodyPr>
          <a:lstStyle/>
          <a:p>
            <a:pPr>
              <a:lnSpc>
                <a:spcPct val="100000"/>
              </a:lnSpc>
              <a:buNone/>
            </a:pPr>
            <a:r>
              <a:rPr lang="de-DE" sz="2000" b="1" strike="noStrike" spc="-1">
                <a:solidFill>
                  <a:srgbClr val="DC9E00"/>
                </a:solidFill>
                <a:latin typeface="Roboto Condensed"/>
                <a:ea typeface="Roboto Condensed"/>
              </a:rPr>
              <a:t>Praktische, inklusive künstlerische Arbeit in Berlin-Neukölln</a:t>
            </a:r>
            <a:endParaRPr lang="de-DE" sz="2000" b="0" strike="noStrike" spc="-1">
              <a:solidFill>
                <a:srgbClr val="000000"/>
              </a:solidFill>
              <a:latin typeface="Roboto Condensed"/>
            </a:endParaRPr>
          </a:p>
        </p:txBody>
      </p:sp>
      <p:sp>
        <p:nvSpPr>
          <p:cNvPr id="679" name="Textfeld 678"/>
          <p:cNvSpPr txBox="1"/>
          <p:nvPr/>
        </p:nvSpPr>
        <p:spPr>
          <a:xfrm>
            <a:off x="5766839" y="1025640"/>
            <a:ext cx="2737823" cy="558360"/>
          </a:xfrm>
          <a:prstGeom prst="rect">
            <a:avLst/>
          </a:prstGeom>
          <a:noFill/>
          <a:ln w="0">
            <a:noFill/>
          </a:ln>
        </p:spPr>
        <p:txBody>
          <a:bodyPr lIns="90000" tIns="45000" rIns="90000" bIns="45000" anchor="t">
            <a:noAutofit/>
          </a:bodyPr>
          <a:lstStyle/>
          <a:p>
            <a:r>
              <a:rPr lang="de-DE" sz="3200" b="0" strike="noStrike" spc="-1" dirty="0">
                <a:solidFill>
                  <a:srgbClr val="000000"/>
                </a:solidFill>
                <a:latin typeface="Roboto Condensed"/>
              </a:rPr>
              <a:t>Freiraumlabor</a:t>
            </a:r>
            <a:endParaRPr lang="de-DE" sz="3200" b="0" strike="noStrike" spc="-1" dirty="0">
              <a:latin typeface="Arial"/>
            </a:endParaRPr>
          </a:p>
        </p:txBody>
      </p:sp>
      <p:sp>
        <p:nvSpPr>
          <p:cNvPr id="680" name="Textfeld 679"/>
          <p:cNvSpPr txBox="1"/>
          <p:nvPr/>
        </p:nvSpPr>
        <p:spPr>
          <a:xfrm>
            <a:off x="5751720" y="1584000"/>
            <a:ext cx="3032280" cy="2799000"/>
          </a:xfrm>
          <a:prstGeom prst="rect">
            <a:avLst/>
          </a:prstGeom>
          <a:noFill/>
          <a:ln w="0">
            <a:noFill/>
          </a:ln>
        </p:spPr>
        <p:txBody>
          <a:bodyPr lIns="90000" tIns="45000" rIns="90000" bIns="45000" anchor="t">
            <a:noAutofit/>
          </a:bodyPr>
          <a:lstStyle/>
          <a:p>
            <a:r>
              <a:rPr lang="de-DE" sz="1600" b="0" strike="noStrike" spc="-1" dirty="0">
                <a:latin typeface="Arial"/>
              </a:rPr>
              <a:t>Das Freiraumlabor versteht den Garten als ein Labor für kreatives Lernen durch künstlerische Praktiken in der Natur. Als Herzstück des Labors wurde eine</a:t>
            </a:r>
          </a:p>
          <a:p>
            <a:r>
              <a:rPr lang="de-DE" sz="1600" b="0" strike="noStrike" spc="-1" dirty="0">
                <a:latin typeface="Arial"/>
              </a:rPr>
              <a:t>multisensorische Bibliothek geschaffen, die als Raum für künstlerische Workshops, Archivierung und Dokumentation der Erfahrungen dient.</a:t>
            </a:r>
          </a:p>
        </p:txBody>
      </p:sp>
      <p:pic>
        <p:nvPicPr>
          <p:cNvPr id="681" name="Grafik 680"/>
          <p:cNvPicPr/>
          <p:nvPr/>
        </p:nvPicPr>
        <p:blipFill>
          <a:blip r:embed="rId5" cstate="screen">
            <a:extLst>
              <a:ext uri="{28A0092B-C50C-407E-A947-70E740481C1C}">
                <a14:useLocalDpi xmlns:a14="http://schemas.microsoft.com/office/drawing/2010/main"/>
              </a:ext>
            </a:extLst>
          </a:blip>
          <a:stretch/>
        </p:blipFill>
        <p:spPr>
          <a:xfrm>
            <a:off x="1062360" y="1080000"/>
            <a:ext cx="4517640" cy="3388320"/>
          </a:xfrm>
          <a:prstGeom prst="rect">
            <a:avLst/>
          </a:prstGeom>
          <a:ln w="0">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2" name="Picture 17" descr="Erasmus+ Logo.jpg"/>
          <p:cNvPicPr/>
          <p:nvPr/>
        </p:nvPicPr>
        <p:blipFill>
          <a:blip r:embed="rId3"/>
          <a:stretch/>
        </p:blipFill>
        <p:spPr>
          <a:xfrm>
            <a:off x="7579800" y="4388040"/>
            <a:ext cx="1384200" cy="543960"/>
          </a:xfrm>
          <a:prstGeom prst="rect">
            <a:avLst/>
          </a:prstGeom>
          <a:ln w="0">
            <a:noFill/>
          </a:ln>
        </p:spPr>
      </p:pic>
      <p:pic>
        <p:nvPicPr>
          <p:cNvPr id="683" name="Picture 18"/>
          <p:cNvPicPr/>
          <p:nvPr/>
        </p:nvPicPr>
        <p:blipFill>
          <a:blip r:embed="rId4"/>
          <a:stretch/>
        </p:blipFill>
        <p:spPr>
          <a:xfrm>
            <a:off x="8156880" y="227880"/>
            <a:ext cx="731880" cy="742320"/>
          </a:xfrm>
          <a:prstGeom prst="rect">
            <a:avLst/>
          </a:prstGeom>
          <a:ln w="0">
            <a:noFill/>
          </a:ln>
        </p:spPr>
      </p:pic>
      <p:sp>
        <p:nvSpPr>
          <p:cNvPr id="684" name="Textfeld 11"/>
          <p:cNvSpPr/>
          <p:nvPr/>
        </p:nvSpPr>
        <p:spPr>
          <a:xfrm>
            <a:off x="7314480" y="4855320"/>
            <a:ext cx="1384200" cy="2275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r">
              <a:lnSpc>
                <a:spcPct val="100000"/>
              </a:lnSpc>
              <a:buNone/>
            </a:pPr>
            <a:r>
              <a:rPr lang="en-GB" sz="900" b="0" strike="noStrike" spc="-1">
                <a:solidFill>
                  <a:srgbClr val="000000"/>
                </a:solidFill>
                <a:latin typeface="Roboto Condensed"/>
              </a:rPr>
              <a:t>ZfIB 2022</a:t>
            </a:r>
            <a:endParaRPr lang="de-DE" sz="900" b="0" strike="noStrike" spc="-1">
              <a:latin typeface="Arial"/>
            </a:endParaRPr>
          </a:p>
        </p:txBody>
      </p:sp>
      <p:sp>
        <p:nvSpPr>
          <p:cNvPr id="685" name="PlaceHolder 1"/>
          <p:cNvSpPr>
            <a:spLocks noGrp="1"/>
          </p:cNvSpPr>
          <p:nvPr>
            <p:ph type="title"/>
          </p:nvPr>
        </p:nvSpPr>
        <p:spPr>
          <a:xfrm>
            <a:off x="957600" y="-154080"/>
            <a:ext cx="7920360" cy="1414800"/>
          </a:xfrm>
          <a:prstGeom prst="rect">
            <a:avLst/>
          </a:prstGeom>
          <a:noFill/>
          <a:ln w="0">
            <a:noFill/>
          </a:ln>
        </p:spPr>
        <p:txBody>
          <a:bodyPr anchor="ctr">
            <a:noAutofit/>
          </a:bodyPr>
          <a:lstStyle/>
          <a:p>
            <a:pPr>
              <a:lnSpc>
                <a:spcPct val="100000"/>
              </a:lnSpc>
              <a:buNone/>
            </a:pPr>
            <a:r>
              <a:rPr lang="de-DE" sz="2000" b="1" strike="noStrike" spc="-1">
                <a:solidFill>
                  <a:srgbClr val="DC9E00"/>
                </a:solidFill>
                <a:latin typeface="Roboto Condensed"/>
                <a:ea typeface="Roboto Condensed"/>
              </a:rPr>
              <a:t>Praktische, inklusive künstlerische Arbeit in Berlin-Neukölln</a:t>
            </a:r>
            <a:endParaRPr lang="de-DE" sz="2000" b="0" strike="noStrike" spc="-1">
              <a:solidFill>
                <a:srgbClr val="000000"/>
              </a:solidFill>
              <a:latin typeface="Roboto Condensed"/>
            </a:endParaRPr>
          </a:p>
        </p:txBody>
      </p:sp>
      <p:pic>
        <p:nvPicPr>
          <p:cNvPr id="686" name="Grafik 685"/>
          <p:cNvPicPr/>
          <p:nvPr/>
        </p:nvPicPr>
        <p:blipFill>
          <a:blip r:embed="rId5" cstate="screen">
            <a:extLst>
              <a:ext uri="{28A0092B-C50C-407E-A947-70E740481C1C}">
                <a14:useLocalDpi xmlns:a14="http://schemas.microsoft.com/office/drawing/2010/main"/>
              </a:ext>
            </a:extLst>
          </a:blip>
          <a:srcRect/>
          <a:stretch/>
        </p:blipFill>
        <p:spPr>
          <a:xfrm>
            <a:off x="1080000" y="1075320"/>
            <a:ext cx="2700000" cy="1840680"/>
          </a:xfrm>
          <a:prstGeom prst="rect">
            <a:avLst/>
          </a:prstGeom>
          <a:ln w="0">
            <a:noFill/>
          </a:ln>
        </p:spPr>
      </p:pic>
      <p:pic>
        <p:nvPicPr>
          <p:cNvPr id="687" name="Grafik 686"/>
          <p:cNvPicPr/>
          <p:nvPr/>
        </p:nvPicPr>
        <p:blipFill>
          <a:blip r:embed="rId6" cstate="screen">
            <a:extLst>
              <a:ext uri="{28A0092B-C50C-407E-A947-70E740481C1C}">
                <a14:useLocalDpi xmlns:a14="http://schemas.microsoft.com/office/drawing/2010/main"/>
              </a:ext>
            </a:extLst>
          </a:blip>
          <a:stretch/>
        </p:blipFill>
        <p:spPr>
          <a:xfrm>
            <a:off x="3913920" y="1080000"/>
            <a:ext cx="2566080" cy="3429720"/>
          </a:xfrm>
          <a:prstGeom prst="rect">
            <a:avLst/>
          </a:prstGeom>
          <a:ln w="0">
            <a:noFill/>
          </a:ln>
        </p:spPr>
      </p:pic>
      <p:pic>
        <p:nvPicPr>
          <p:cNvPr id="688" name="Grafik 687"/>
          <p:cNvPicPr/>
          <p:nvPr/>
        </p:nvPicPr>
        <p:blipFill>
          <a:blip r:embed="rId7" cstate="screen">
            <a:extLst>
              <a:ext uri="{28A0092B-C50C-407E-A947-70E740481C1C}">
                <a14:useLocalDpi xmlns:a14="http://schemas.microsoft.com/office/drawing/2010/main"/>
              </a:ext>
            </a:extLst>
          </a:blip>
          <a:stretch/>
        </p:blipFill>
        <p:spPr>
          <a:xfrm>
            <a:off x="6624000" y="1116000"/>
            <a:ext cx="2319120" cy="3099240"/>
          </a:xfrm>
          <a:prstGeom prst="rect">
            <a:avLst/>
          </a:prstGeom>
          <a:ln w="0">
            <a:noFill/>
          </a:ln>
        </p:spPr>
      </p:pic>
      <p:pic>
        <p:nvPicPr>
          <p:cNvPr id="689" name="Grafik 688"/>
          <p:cNvPicPr/>
          <p:nvPr/>
        </p:nvPicPr>
        <p:blipFill>
          <a:blip r:embed="rId8" cstate="screen">
            <a:extLst>
              <a:ext uri="{28A0092B-C50C-407E-A947-70E740481C1C}">
                <a14:useLocalDpi xmlns:a14="http://schemas.microsoft.com/office/drawing/2010/main"/>
              </a:ext>
            </a:extLst>
          </a:blip>
          <a:stretch/>
        </p:blipFill>
        <p:spPr>
          <a:xfrm>
            <a:off x="1152000" y="2916720"/>
            <a:ext cx="2409840" cy="1943280"/>
          </a:xfrm>
          <a:prstGeom prst="rect">
            <a:avLst/>
          </a:prstGeom>
          <a:ln w="0">
            <a:noFill/>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0" name="Picture 4" descr="Erasmus+ Logo.jpg"/>
          <p:cNvPicPr/>
          <p:nvPr/>
        </p:nvPicPr>
        <p:blipFill>
          <a:blip r:embed="rId3"/>
          <a:stretch/>
        </p:blipFill>
        <p:spPr>
          <a:xfrm>
            <a:off x="7560000" y="4316040"/>
            <a:ext cx="1384200" cy="543960"/>
          </a:xfrm>
          <a:prstGeom prst="rect">
            <a:avLst/>
          </a:prstGeom>
          <a:ln w="0">
            <a:noFill/>
          </a:ln>
        </p:spPr>
      </p:pic>
      <p:pic>
        <p:nvPicPr>
          <p:cNvPr id="691" name="Picture 6"/>
          <p:cNvPicPr/>
          <p:nvPr/>
        </p:nvPicPr>
        <p:blipFill>
          <a:blip r:embed="rId4"/>
          <a:stretch/>
        </p:blipFill>
        <p:spPr>
          <a:xfrm>
            <a:off x="8156880" y="227880"/>
            <a:ext cx="731880" cy="742320"/>
          </a:xfrm>
          <a:prstGeom prst="rect">
            <a:avLst/>
          </a:prstGeom>
          <a:ln w="0">
            <a:noFill/>
          </a:ln>
        </p:spPr>
      </p:pic>
      <p:sp>
        <p:nvSpPr>
          <p:cNvPr id="692" name="Textfeld 2"/>
          <p:cNvSpPr/>
          <p:nvPr/>
        </p:nvSpPr>
        <p:spPr>
          <a:xfrm>
            <a:off x="7314480" y="4855320"/>
            <a:ext cx="1384200" cy="2275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r">
              <a:lnSpc>
                <a:spcPct val="100000"/>
              </a:lnSpc>
              <a:buNone/>
            </a:pPr>
            <a:r>
              <a:rPr lang="en-GB" sz="900" b="0" strike="noStrike" spc="-1">
                <a:solidFill>
                  <a:srgbClr val="000000"/>
                </a:solidFill>
                <a:latin typeface="Roboto Condensed"/>
              </a:rPr>
              <a:t>ZfIB 2022</a:t>
            </a:r>
            <a:endParaRPr lang="de-DE" sz="900" b="0" strike="noStrike" spc="-1">
              <a:latin typeface="Arial"/>
            </a:endParaRPr>
          </a:p>
        </p:txBody>
      </p:sp>
      <p:sp>
        <p:nvSpPr>
          <p:cNvPr id="693" name="PlaceHolder 1"/>
          <p:cNvSpPr>
            <a:spLocks noGrp="1"/>
          </p:cNvSpPr>
          <p:nvPr>
            <p:ph type="title"/>
          </p:nvPr>
        </p:nvSpPr>
        <p:spPr>
          <a:xfrm>
            <a:off x="971640" y="-154080"/>
            <a:ext cx="7920360" cy="1414800"/>
          </a:xfrm>
          <a:prstGeom prst="rect">
            <a:avLst/>
          </a:prstGeom>
          <a:noFill/>
          <a:ln w="0">
            <a:noFill/>
          </a:ln>
        </p:spPr>
        <p:txBody>
          <a:bodyPr anchor="ctr">
            <a:noAutofit/>
          </a:bodyPr>
          <a:lstStyle/>
          <a:p>
            <a:pPr>
              <a:lnSpc>
                <a:spcPct val="100000"/>
              </a:lnSpc>
              <a:buNone/>
            </a:pPr>
            <a:r>
              <a:rPr lang="de-DE" sz="2000" b="1" strike="noStrike" spc="-1">
                <a:solidFill>
                  <a:srgbClr val="DC9E00"/>
                </a:solidFill>
                <a:latin typeface="Roboto Condensed"/>
                <a:ea typeface="Roboto Condensed"/>
              </a:rPr>
              <a:t>Praktische, inklusive künstlerische Arbeit in Berlin-Neukölln</a:t>
            </a:r>
            <a:endParaRPr lang="de-DE" sz="2000" b="0" strike="noStrike" spc="-1">
              <a:solidFill>
                <a:srgbClr val="000000"/>
              </a:solidFill>
              <a:latin typeface="Roboto Condensed"/>
            </a:endParaRPr>
          </a:p>
        </p:txBody>
      </p:sp>
      <p:pic>
        <p:nvPicPr>
          <p:cNvPr id="694" name="Grafik 693"/>
          <p:cNvPicPr/>
          <p:nvPr/>
        </p:nvPicPr>
        <p:blipFill>
          <a:blip r:embed="rId5"/>
          <a:stretch/>
        </p:blipFill>
        <p:spPr>
          <a:xfrm>
            <a:off x="1096920" y="896760"/>
            <a:ext cx="5743080" cy="4071240"/>
          </a:xfrm>
          <a:prstGeom prst="rect">
            <a:avLst/>
          </a:prstGeom>
          <a:ln w="0">
            <a:noFill/>
          </a:ln>
        </p:spPr>
      </p:pic>
      <p:pic>
        <p:nvPicPr>
          <p:cNvPr id="695" name="Grafik 694"/>
          <p:cNvPicPr/>
          <p:nvPr/>
        </p:nvPicPr>
        <p:blipFill>
          <a:blip r:embed="rId6" cstate="screen">
            <a:extLst>
              <a:ext uri="{28A0092B-C50C-407E-A947-70E740481C1C}">
                <a14:useLocalDpi xmlns:a14="http://schemas.microsoft.com/office/drawing/2010/main"/>
              </a:ext>
            </a:extLst>
          </a:blip>
          <a:stretch/>
        </p:blipFill>
        <p:spPr>
          <a:xfrm>
            <a:off x="6702840" y="1260720"/>
            <a:ext cx="2152440" cy="2870280"/>
          </a:xfrm>
          <a:prstGeom prst="rect">
            <a:avLst/>
          </a:prstGeom>
          <a:ln w="0">
            <a:noFill/>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 name="Picture 27" descr="Erasmus+ Logo.jpg"/>
          <p:cNvPicPr/>
          <p:nvPr/>
        </p:nvPicPr>
        <p:blipFill>
          <a:blip r:embed="rId3"/>
          <a:stretch/>
        </p:blipFill>
        <p:spPr>
          <a:xfrm>
            <a:off x="7560000" y="4316040"/>
            <a:ext cx="1384200" cy="543960"/>
          </a:xfrm>
          <a:prstGeom prst="rect">
            <a:avLst/>
          </a:prstGeom>
          <a:ln w="0">
            <a:noFill/>
          </a:ln>
        </p:spPr>
      </p:pic>
      <p:pic>
        <p:nvPicPr>
          <p:cNvPr id="697" name="Picture 28"/>
          <p:cNvPicPr/>
          <p:nvPr/>
        </p:nvPicPr>
        <p:blipFill>
          <a:blip r:embed="rId4"/>
          <a:stretch/>
        </p:blipFill>
        <p:spPr>
          <a:xfrm>
            <a:off x="8156880" y="227880"/>
            <a:ext cx="731880" cy="742320"/>
          </a:xfrm>
          <a:prstGeom prst="rect">
            <a:avLst/>
          </a:prstGeom>
          <a:ln w="0">
            <a:noFill/>
          </a:ln>
        </p:spPr>
      </p:pic>
      <p:sp>
        <p:nvSpPr>
          <p:cNvPr id="698" name="Textfeld 17"/>
          <p:cNvSpPr/>
          <p:nvPr/>
        </p:nvSpPr>
        <p:spPr>
          <a:xfrm>
            <a:off x="7314480" y="4855320"/>
            <a:ext cx="1384200" cy="2275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r">
              <a:lnSpc>
                <a:spcPct val="100000"/>
              </a:lnSpc>
              <a:buNone/>
            </a:pPr>
            <a:r>
              <a:rPr lang="en-GB" sz="900" b="0" strike="noStrike" spc="-1">
                <a:solidFill>
                  <a:srgbClr val="000000"/>
                </a:solidFill>
                <a:latin typeface="Roboto Condensed"/>
              </a:rPr>
              <a:t>ZfIB 2022</a:t>
            </a:r>
            <a:endParaRPr lang="de-DE" sz="900" b="0" strike="noStrike" spc="-1">
              <a:latin typeface="Arial"/>
            </a:endParaRPr>
          </a:p>
        </p:txBody>
      </p:sp>
      <p:sp>
        <p:nvSpPr>
          <p:cNvPr id="699" name="PlaceHolder 1"/>
          <p:cNvSpPr>
            <a:spLocks noGrp="1"/>
          </p:cNvSpPr>
          <p:nvPr>
            <p:ph type="title"/>
          </p:nvPr>
        </p:nvSpPr>
        <p:spPr>
          <a:xfrm>
            <a:off x="971640" y="-154080"/>
            <a:ext cx="7920360" cy="1414800"/>
          </a:xfrm>
          <a:prstGeom prst="rect">
            <a:avLst/>
          </a:prstGeom>
          <a:noFill/>
          <a:ln w="0">
            <a:noFill/>
          </a:ln>
        </p:spPr>
        <p:txBody>
          <a:bodyPr anchor="ctr">
            <a:noAutofit/>
          </a:bodyPr>
          <a:lstStyle/>
          <a:p>
            <a:pPr>
              <a:lnSpc>
                <a:spcPct val="100000"/>
              </a:lnSpc>
              <a:buNone/>
            </a:pPr>
            <a:r>
              <a:rPr lang="de-DE" sz="2000" b="1" strike="noStrike" spc="-1">
                <a:solidFill>
                  <a:srgbClr val="DC9E00"/>
                </a:solidFill>
                <a:latin typeface="Roboto Condensed"/>
                <a:ea typeface="Roboto Condensed"/>
              </a:rPr>
              <a:t>Praktische, inklusive künstlerische Arbeit in Berlin-Neukölln</a:t>
            </a:r>
            <a:endParaRPr lang="de-DE" sz="2000" b="0" strike="noStrike" spc="-1">
              <a:solidFill>
                <a:srgbClr val="000000"/>
              </a:solidFill>
              <a:latin typeface="Roboto Condensed"/>
            </a:endParaRPr>
          </a:p>
        </p:txBody>
      </p:sp>
      <p:pic>
        <p:nvPicPr>
          <p:cNvPr id="700" name="Grafik 699"/>
          <p:cNvPicPr/>
          <p:nvPr/>
        </p:nvPicPr>
        <p:blipFill>
          <a:blip r:embed="rId5" cstate="screen">
            <a:extLst>
              <a:ext uri="{28A0092B-C50C-407E-A947-70E740481C1C}">
                <a14:useLocalDpi xmlns:a14="http://schemas.microsoft.com/office/drawing/2010/main"/>
              </a:ext>
            </a:extLst>
          </a:blip>
          <a:stretch/>
        </p:blipFill>
        <p:spPr>
          <a:xfrm>
            <a:off x="1073520" y="1080000"/>
            <a:ext cx="2886480" cy="3858120"/>
          </a:xfrm>
          <a:prstGeom prst="rect">
            <a:avLst/>
          </a:prstGeom>
          <a:ln w="0">
            <a:noFill/>
          </a:ln>
        </p:spPr>
      </p:pic>
      <p:pic>
        <p:nvPicPr>
          <p:cNvPr id="701" name="Grafik 700"/>
          <p:cNvPicPr/>
          <p:nvPr/>
        </p:nvPicPr>
        <p:blipFill>
          <a:blip r:embed="rId6" cstate="screen">
            <a:extLst>
              <a:ext uri="{28A0092B-C50C-407E-A947-70E740481C1C}">
                <a14:useLocalDpi xmlns:a14="http://schemas.microsoft.com/office/drawing/2010/main"/>
              </a:ext>
            </a:extLst>
          </a:blip>
          <a:stretch/>
        </p:blipFill>
        <p:spPr>
          <a:xfrm>
            <a:off x="7020000" y="1080000"/>
            <a:ext cx="1944000" cy="2598120"/>
          </a:xfrm>
          <a:prstGeom prst="rect">
            <a:avLst/>
          </a:prstGeom>
          <a:ln w="0">
            <a:noFill/>
          </a:ln>
        </p:spPr>
      </p:pic>
      <p:pic>
        <p:nvPicPr>
          <p:cNvPr id="702" name="Grafik 701"/>
          <p:cNvPicPr/>
          <p:nvPr/>
        </p:nvPicPr>
        <p:blipFill>
          <a:blip r:embed="rId7" cstate="screen">
            <a:extLst>
              <a:ext uri="{28A0092B-C50C-407E-A947-70E740481C1C}">
                <a14:useLocalDpi xmlns:a14="http://schemas.microsoft.com/office/drawing/2010/main"/>
              </a:ext>
            </a:extLst>
          </a:blip>
          <a:stretch/>
        </p:blipFill>
        <p:spPr>
          <a:xfrm>
            <a:off x="4068000" y="1082520"/>
            <a:ext cx="2880000" cy="3849480"/>
          </a:xfrm>
          <a:prstGeom prst="rect">
            <a:avLst/>
          </a:prstGeom>
          <a:ln w="0">
            <a:noFill/>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3" name="Picture 21" descr="Erasmus+ Logo.jpg"/>
          <p:cNvPicPr/>
          <p:nvPr/>
        </p:nvPicPr>
        <p:blipFill>
          <a:blip r:embed="rId3"/>
          <a:stretch/>
        </p:blipFill>
        <p:spPr>
          <a:xfrm>
            <a:off x="7560000" y="4316040"/>
            <a:ext cx="1384200" cy="543960"/>
          </a:xfrm>
          <a:prstGeom prst="rect">
            <a:avLst/>
          </a:prstGeom>
          <a:ln w="0">
            <a:noFill/>
          </a:ln>
        </p:spPr>
      </p:pic>
      <p:pic>
        <p:nvPicPr>
          <p:cNvPr id="704" name="Picture 22"/>
          <p:cNvPicPr/>
          <p:nvPr/>
        </p:nvPicPr>
        <p:blipFill>
          <a:blip r:embed="rId4"/>
          <a:stretch/>
        </p:blipFill>
        <p:spPr>
          <a:xfrm>
            <a:off x="8156880" y="227880"/>
            <a:ext cx="731880" cy="742320"/>
          </a:xfrm>
          <a:prstGeom prst="rect">
            <a:avLst/>
          </a:prstGeom>
          <a:ln w="0">
            <a:noFill/>
          </a:ln>
        </p:spPr>
      </p:pic>
      <p:sp>
        <p:nvSpPr>
          <p:cNvPr id="705" name="Textfeld 13"/>
          <p:cNvSpPr/>
          <p:nvPr/>
        </p:nvSpPr>
        <p:spPr>
          <a:xfrm>
            <a:off x="7314480" y="4855320"/>
            <a:ext cx="1384200" cy="2275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r">
              <a:lnSpc>
                <a:spcPct val="100000"/>
              </a:lnSpc>
              <a:buNone/>
            </a:pPr>
            <a:r>
              <a:rPr lang="en-GB" sz="900" b="0" strike="noStrike" spc="-1">
                <a:solidFill>
                  <a:srgbClr val="000000"/>
                </a:solidFill>
                <a:latin typeface="Roboto Condensed"/>
              </a:rPr>
              <a:t>ZfIB 2022</a:t>
            </a:r>
            <a:endParaRPr lang="de-DE" sz="900" b="0" strike="noStrike" spc="-1">
              <a:latin typeface="Arial"/>
            </a:endParaRPr>
          </a:p>
        </p:txBody>
      </p:sp>
      <p:sp>
        <p:nvSpPr>
          <p:cNvPr id="706" name="PlaceHolder 1"/>
          <p:cNvSpPr>
            <a:spLocks noGrp="1"/>
          </p:cNvSpPr>
          <p:nvPr>
            <p:ph type="title"/>
          </p:nvPr>
        </p:nvSpPr>
        <p:spPr>
          <a:xfrm>
            <a:off x="971640" y="-154080"/>
            <a:ext cx="7920360" cy="1414800"/>
          </a:xfrm>
          <a:prstGeom prst="rect">
            <a:avLst/>
          </a:prstGeom>
          <a:noFill/>
          <a:ln w="0">
            <a:noFill/>
          </a:ln>
        </p:spPr>
        <p:txBody>
          <a:bodyPr anchor="ctr">
            <a:noAutofit/>
          </a:bodyPr>
          <a:lstStyle/>
          <a:p>
            <a:pPr>
              <a:lnSpc>
                <a:spcPct val="100000"/>
              </a:lnSpc>
              <a:buNone/>
            </a:pPr>
            <a:r>
              <a:rPr lang="de-DE" sz="2000" b="1" strike="noStrike" spc="-1">
                <a:solidFill>
                  <a:srgbClr val="DC9E00"/>
                </a:solidFill>
                <a:latin typeface="Roboto Condensed"/>
                <a:ea typeface="Roboto Condensed"/>
              </a:rPr>
              <a:t>Praktische, inklusive künstlerische Arbeit in Berlin-Neukölln</a:t>
            </a:r>
            <a:endParaRPr lang="de-DE" sz="2000" b="0" strike="noStrike" spc="-1">
              <a:solidFill>
                <a:srgbClr val="000000"/>
              </a:solidFill>
              <a:latin typeface="Roboto Condensed"/>
            </a:endParaRPr>
          </a:p>
        </p:txBody>
      </p:sp>
      <p:pic>
        <p:nvPicPr>
          <p:cNvPr id="707" name="Grafik 706"/>
          <p:cNvPicPr/>
          <p:nvPr/>
        </p:nvPicPr>
        <p:blipFill>
          <a:blip r:embed="rId5" cstate="screen">
            <a:extLst>
              <a:ext uri="{28A0092B-C50C-407E-A947-70E740481C1C}">
                <a14:useLocalDpi xmlns:a14="http://schemas.microsoft.com/office/drawing/2010/main"/>
              </a:ext>
            </a:extLst>
          </a:blip>
          <a:stretch/>
        </p:blipFill>
        <p:spPr>
          <a:xfrm>
            <a:off x="1080000" y="1074240"/>
            <a:ext cx="4087440" cy="3065760"/>
          </a:xfrm>
          <a:prstGeom prst="rect">
            <a:avLst/>
          </a:prstGeom>
          <a:ln w="0">
            <a:noFill/>
          </a:ln>
        </p:spPr>
      </p:pic>
      <p:pic>
        <p:nvPicPr>
          <p:cNvPr id="708" name="Grafik 707"/>
          <p:cNvPicPr/>
          <p:nvPr/>
        </p:nvPicPr>
        <p:blipFill>
          <a:blip r:embed="rId6" cstate="screen">
            <a:extLst>
              <a:ext uri="{28A0092B-C50C-407E-A947-70E740481C1C}">
                <a14:useLocalDpi xmlns:a14="http://schemas.microsoft.com/office/drawing/2010/main"/>
              </a:ext>
            </a:extLst>
          </a:blip>
          <a:stretch/>
        </p:blipFill>
        <p:spPr>
          <a:xfrm>
            <a:off x="5322960" y="1080000"/>
            <a:ext cx="2294640" cy="3060000"/>
          </a:xfrm>
          <a:prstGeom prst="rect">
            <a:avLst/>
          </a:prstGeom>
          <a:ln w="0">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2ED6F618-B3C0-4C58-AA17-4702AE7DB069}"/>
              </a:ext>
            </a:extLst>
          </p:cNvPr>
          <p:cNvSpPr>
            <a:spLocks noGrp="1"/>
          </p:cNvSpPr>
          <p:nvPr>
            <p:ph idx="1"/>
          </p:nvPr>
        </p:nvSpPr>
        <p:spPr>
          <a:xfrm>
            <a:off x="1028926" y="1639873"/>
            <a:ext cx="8029737" cy="3305354"/>
          </a:xfrm>
        </p:spPr>
        <p:txBody>
          <a:bodyPr vert="horz" lIns="68580" tIns="34290" rIns="68580" bIns="34290" rtlCol="0" anchor="t">
            <a:normAutofit/>
          </a:bodyPr>
          <a:lstStyle/>
          <a:p>
            <a:pPr marL="720725">
              <a:buFont typeface="+mj-lt"/>
              <a:buAutoNum type="arabicPeriod"/>
            </a:pPr>
            <a:r>
              <a:rPr lang="en-GB" sz="2400" dirty="0" err="1"/>
              <a:t>Theoretische</a:t>
            </a:r>
            <a:r>
              <a:rPr lang="en-GB" sz="2400" dirty="0"/>
              <a:t> </a:t>
            </a:r>
            <a:r>
              <a:rPr lang="en-GB" sz="2400" dirty="0" err="1"/>
              <a:t>Verortung</a:t>
            </a:r>
            <a:endParaRPr lang="en-GB" sz="2400" dirty="0">
              <a:ea typeface="Roboto Condensed"/>
            </a:endParaRPr>
          </a:p>
          <a:p>
            <a:pPr marL="720725">
              <a:buAutoNum type="arabicPeriod"/>
            </a:pPr>
            <a:r>
              <a:rPr lang="en-GB" sz="2400" dirty="0">
                <a:ea typeface="Roboto Condensed"/>
              </a:rPr>
              <a:t>(</a:t>
            </a:r>
            <a:r>
              <a:rPr lang="en-GB" sz="2400" dirty="0" err="1">
                <a:ea typeface="Roboto Condensed"/>
              </a:rPr>
              <a:t>Kulturelle</a:t>
            </a:r>
            <a:r>
              <a:rPr lang="en-GB" sz="2400" dirty="0">
                <a:ea typeface="Roboto Condensed"/>
              </a:rPr>
              <a:t>) </a:t>
            </a:r>
            <a:r>
              <a:rPr lang="en-GB" sz="2400" dirty="0" err="1">
                <a:ea typeface="Roboto Condensed"/>
              </a:rPr>
              <a:t>Teilhabe</a:t>
            </a:r>
            <a:r>
              <a:rPr lang="en-GB" sz="2400" dirty="0">
                <a:ea typeface="Roboto Condensed"/>
              </a:rPr>
              <a:t> für alle</a:t>
            </a:r>
          </a:p>
          <a:p>
            <a:pPr marL="720725">
              <a:buAutoNum type="arabicPeriod"/>
            </a:pPr>
            <a:r>
              <a:rPr lang="en-GB" sz="2400" dirty="0" err="1">
                <a:ea typeface="Roboto Condensed"/>
              </a:rPr>
              <a:t>Zahlen</a:t>
            </a:r>
            <a:r>
              <a:rPr lang="en-GB" sz="2400" dirty="0">
                <a:ea typeface="Roboto Condensed"/>
              </a:rPr>
              <a:t> und </a:t>
            </a:r>
            <a:r>
              <a:rPr lang="en-GB" sz="2400" dirty="0" err="1">
                <a:ea typeface="Roboto Condensed"/>
              </a:rPr>
              <a:t>Befunde</a:t>
            </a:r>
            <a:endParaRPr lang="en-GB" sz="2400" dirty="0">
              <a:ea typeface="Roboto Condensed"/>
            </a:endParaRPr>
          </a:p>
          <a:p>
            <a:pPr marL="720725">
              <a:buAutoNum type="arabicPeriod"/>
            </a:pPr>
            <a:r>
              <a:rPr lang="en-GB" sz="2400" dirty="0" err="1">
                <a:ea typeface="Roboto Condensed"/>
              </a:rPr>
              <a:t>Kunstpädagogik</a:t>
            </a:r>
            <a:r>
              <a:rPr lang="en-GB" sz="2400" dirty="0">
                <a:ea typeface="Roboto Condensed"/>
              </a:rPr>
              <a:t> &amp; -</a:t>
            </a:r>
            <a:r>
              <a:rPr lang="en-GB" sz="2400" dirty="0" err="1">
                <a:ea typeface="Roboto Condensed"/>
              </a:rPr>
              <a:t>Didaktik</a:t>
            </a:r>
            <a:endParaRPr lang="en-GB" sz="2400" dirty="0">
              <a:ea typeface="Roboto Condensed"/>
            </a:endParaRPr>
          </a:p>
          <a:p>
            <a:pPr marL="720725">
              <a:buAutoNum type="arabicPeriod"/>
            </a:pPr>
            <a:endParaRPr lang="en-GB" sz="2400" dirty="0">
              <a:ea typeface="Roboto Condensed"/>
            </a:endParaRPr>
          </a:p>
          <a:p>
            <a:pPr marL="377825" indent="0">
              <a:buNone/>
            </a:pPr>
            <a:r>
              <a:rPr lang="en-GB" sz="2400" dirty="0">
                <a:ea typeface="Roboto Condensed"/>
              </a:rPr>
              <a:t>… Best Practise </a:t>
            </a:r>
            <a:r>
              <a:rPr lang="en-GB" sz="2400" dirty="0" err="1">
                <a:ea typeface="Roboto Condensed"/>
              </a:rPr>
              <a:t>Beispiele</a:t>
            </a:r>
            <a:endParaRPr lang="en-GB" sz="2400" dirty="0">
              <a:ea typeface="Roboto Condensed"/>
            </a:endParaRPr>
          </a:p>
        </p:txBody>
      </p:sp>
      <p:sp>
        <p:nvSpPr>
          <p:cNvPr id="4" name="Titolo 1">
            <a:extLst>
              <a:ext uri="{FF2B5EF4-FFF2-40B4-BE49-F238E27FC236}">
                <a16:creationId xmlns:a16="http://schemas.microsoft.com/office/drawing/2014/main" id="{9D8D6377-7BEB-495B-9C8D-FDAFEC8A08EB}"/>
              </a:ext>
            </a:extLst>
          </p:cNvPr>
          <p:cNvSpPr txBox="1">
            <a:spLocks/>
          </p:cNvSpPr>
          <p:nvPr/>
        </p:nvSpPr>
        <p:spPr>
          <a:xfrm>
            <a:off x="628650" y="266917"/>
            <a:ext cx="788670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de-DE" sz="3300" b="1" err="1">
                <a:solidFill>
                  <a:srgbClr val="000000"/>
                </a:solidFill>
                <a:latin typeface="Arial"/>
                <a:cs typeface="Arial"/>
              </a:rPr>
              <a:t>Überblick</a:t>
            </a:r>
            <a:r>
              <a:rPr lang="en-US" altLang="de-DE" sz="3300" b="1">
                <a:solidFill>
                  <a:srgbClr val="000000"/>
                </a:solidFill>
                <a:latin typeface="Arial"/>
                <a:cs typeface="Arial"/>
              </a:rPr>
              <a:t>: Teil 1</a:t>
            </a:r>
            <a:endParaRPr lang="it-IT" sz="3300" b="1">
              <a:solidFill>
                <a:srgbClr val="000000"/>
              </a:solidFill>
              <a:latin typeface="Arial"/>
              <a:cs typeface="Arial"/>
            </a:endParaRPr>
          </a:p>
        </p:txBody>
      </p:sp>
      <p:pic>
        <p:nvPicPr>
          <p:cNvPr id="7" name="Picture 2">
            <a:extLst>
              <a:ext uri="{FF2B5EF4-FFF2-40B4-BE49-F238E27FC236}">
                <a16:creationId xmlns:a16="http://schemas.microsoft.com/office/drawing/2014/main" id="{0BDBBD6D-7495-4C82-9CAE-883795A43706}"/>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149212" y="326545"/>
            <a:ext cx="732275" cy="7425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5">
            <a:extLst>
              <a:ext uri="{FF2B5EF4-FFF2-40B4-BE49-F238E27FC236}">
                <a16:creationId xmlns:a16="http://schemas.microsoft.com/office/drawing/2014/main" id="{F0C676C0-3A7F-463A-05B0-9FC31414D0FA}"/>
              </a:ext>
            </a:extLst>
          </p:cNvPr>
          <p:cNvPicPr>
            <a:picLocks noChangeAspect="1"/>
          </p:cNvPicPr>
          <p:nvPr/>
        </p:nvPicPr>
        <p:blipFill>
          <a:blip r:embed="rId4"/>
          <a:stretch>
            <a:fillRect/>
          </a:stretch>
        </p:blipFill>
        <p:spPr>
          <a:xfrm>
            <a:off x="1215189" y="4673679"/>
            <a:ext cx="7435515" cy="458379"/>
          </a:xfrm>
          <a:prstGeom prst="rect">
            <a:avLst/>
          </a:prstGeom>
        </p:spPr>
      </p:pic>
    </p:spTree>
    <p:extLst>
      <p:ext uri="{BB962C8B-B14F-4D97-AF65-F5344CB8AC3E}">
        <p14:creationId xmlns:p14="http://schemas.microsoft.com/office/powerpoint/2010/main" val="208920814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9" name="Picture 29" descr="Erasmus+ Logo.jpg"/>
          <p:cNvPicPr/>
          <p:nvPr/>
        </p:nvPicPr>
        <p:blipFill>
          <a:blip r:embed="rId3"/>
          <a:stretch/>
        </p:blipFill>
        <p:spPr>
          <a:xfrm>
            <a:off x="7560000" y="4316040"/>
            <a:ext cx="1384200" cy="543960"/>
          </a:xfrm>
          <a:prstGeom prst="rect">
            <a:avLst/>
          </a:prstGeom>
          <a:ln w="0">
            <a:noFill/>
          </a:ln>
        </p:spPr>
      </p:pic>
      <p:pic>
        <p:nvPicPr>
          <p:cNvPr id="710" name="Picture 30"/>
          <p:cNvPicPr/>
          <p:nvPr/>
        </p:nvPicPr>
        <p:blipFill>
          <a:blip r:embed="rId4"/>
          <a:stretch/>
        </p:blipFill>
        <p:spPr>
          <a:xfrm>
            <a:off x="8156880" y="227880"/>
            <a:ext cx="731880" cy="742320"/>
          </a:xfrm>
          <a:prstGeom prst="rect">
            <a:avLst/>
          </a:prstGeom>
          <a:ln w="0">
            <a:noFill/>
          </a:ln>
        </p:spPr>
      </p:pic>
      <p:sp>
        <p:nvSpPr>
          <p:cNvPr id="711" name="Textfeld 18"/>
          <p:cNvSpPr/>
          <p:nvPr/>
        </p:nvSpPr>
        <p:spPr>
          <a:xfrm>
            <a:off x="7314480" y="4855320"/>
            <a:ext cx="1384200" cy="2275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r">
              <a:lnSpc>
                <a:spcPct val="100000"/>
              </a:lnSpc>
              <a:buNone/>
            </a:pPr>
            <a:r>
              <a:rPr lang="en-GB" sz="900" b="0" strike="noStrike" spc="-1">
                <a:solidFill>
                  <a:srgbClr val="000000"/>
                </a:solidFill>
                <a:latin typeface="Roboto Condensed"/>
              </a:rPr>
              <a:t>ZfIB 2022</a:t>
            </a:r>
            <a:endParaRPr lang="de-DE" sz="900" b="0" strike="noStrike" spc="-1">
              <a:latin typeface="Arial"/>
            </a:endParaRPr>
          </a:p>
        </p:txBody>
      </p:sp>
      <p:sp>
        <p:nvSpPr>
          <p:cNvPr id="712" name="PlaceHolder 1"/>
          <p:cNvSpPr>
            <a:spLocks noGrp="1"/>
          </p:cNvSpPr>
          <p:nvPr>
            <p:ph type="title"/>
          </p:nvPr>
        </p:nvSpPr>
        <p:spPr>
          <a:xfrm>
            <a:off x="971640" y="-154080"/>
            <a:ext cx="7920360" cy="1414800"/>
          </a:xfrm>
          <a:prstGeom prst="rect">
            <a:avLst/>
          </a:prstGeom>
          <a:noFill/>
          <a:ln w="0">
            <a:noFill/>
          </a:ln>
        </p:spPr>
        <p:txBody>
          <a:bodyPr anchor="ctr">
            <a:noAutofit/>
          </a:bodyPr>
          <a:lstStyle/>
          <a:p>
            <a:pPr>
              <a:lnSpc>
                <a:spcPct val="100000"/>
              </a:lnSpc>
              <a:buNone/>
            </a:pPr>
            <a:r>
              <a:rPr lang="de-DE" sz="2000" b="1" strike="noStrike" spc="-1">
                <a:solidFill>
                  <a:srgbClr val="DC9E00"/>
                </a:solidFill>
                <a:latin typeface="Roboto Condensed"/>
                <a:ea typeface="Roboto Condensed"/>
              </a:rPr>
              <a:t>Praktische, inklusive künstlerische Arbeit in Berlin-Neukölln</a:t>
            </a:r>
            <a:endParaRPr lang="de-DE" sz="2000" b="0" strike="noStrike" spc="-1">
              <a:solidFill>
                <a:srgbClr val="000000"/>
              </a:solidFill>
              <a:latin typeface="Roboto Condensed"/>
            </a:endParaRPr>
          </a:p>
        </p:txBody>
      </p:sp>
      <p:pic>
        <p:nvPicPr>
          <p:cNvPr id="713" name="Grafik 712"/>
          <p:cNvPicPr/>
          <p:nvPr/>
        </p:nvPicPr>
        <p:blipFill>
          <a:blip r:embed="rId5" cstate="screen">
            <a:extLst>
              <a:ext uri="{28A0092B-C50C-407E-A947-70E740481C1C}">
                <a14:useLocalDpi xmlns:a14="http://schemas.microsoft.com/office/drawing/2010/main"/>
              </a:ext>
            </a:extLst>
          </a:blip>
          <a:stretch/>
        </p:blipFill>
        <p:spPr>
          <a:xfrm>
            <a:off x="6800040" y="1080360"/>
            <a:ext cx="2019960" cy="2699640"/>
          </a:xfrm>
          <a:prstGeom prst="rect">
            <a:avLst/>
          </a:prstGeom>
          <a:ln w="0">
            <a:noFill/>
          </a:ln>
        </p:spPr>
      </p:pic>
      <p:pic>
        <p:nvPicPr>
          <p:cNvPr id="714" name="Grafik 713"/>
          <p:cNvPicPr/>
          <p:nvPr/>
        </p:nvPicPr>
        <p:blipFill>
          <a:blip r:embed="rId6" cstate="screen">
            <a:extLst>
              <a:ext uri="{28A0092B-C50C-407E-A947-70E740481C1C}">
                <a14:useLocalDpi xmlns:a14="http://schemas.microsoft.com/office/drawing/2010/main"/>
              </a:ext>
            </a:extLst>
          </a:blip>
          <a:stretch/>
        </p:blipFill>
        <p:spPr>
          <a:xfrm>
            <a:off x="3930120" y="1080000"/>
            <a:ext cx="2729880" cy="3648600"/>
          </a:xfrm>
          <a:prstGeom prst="rect">
            <a:avLst/>
          </a:prstGeom>
          <a:ln w="0">
            <a:noFill/>
          </a:ln>
        </p:spPr>
      </p:pic>
      <p:pic>
        <p:nvPicPr>
          <p:cNvPr id="715" name="Grafik 714"/>
          <p:cNvPicPr/>
          <p:nvPr/>
        </p:nvPicPr>
        <p:blipFill>
          <a:blip r:embed="rId7" cstate="screen">
            <a:extLst>
              <a:ext uri="{28A0092B-C50C-407E-A947-70E740481C1C}">
                <a14:useLocalDpi xmlns:a14="http://schemas.microsoft.com/office/drawing/2010/main"/>
              </a:ext>
            </a:extLst>
          </a:blip>
          <a:stretch/>
        </p:blipFill>
        <p:spPr>
          <a:xfrm>
            <a:off x="1080000" y="1080000"/>
            <a:ext cx="2693880" cy="3600000"/>
          </a:xfrm>
          <a:prstGeom prst="rect">
            <a:avLst/>
          </a:prstGeom>
          <a:ln w="0">
            <a:noFill/>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 name="Picture 15" descr="Erasmus+ Logo.jpg"/>
          <p:cNvPicPr/>
          <p:nvPr/>
        </p:nvPicPr>
        <p:blipFill>
          <a:blip r:embed="rId3"/>
          <a:stretch/>
        </p:blipFill>
        <p:spPr>
          <a:xfrm>
            <a:off x="7560000" y="4424040"/>
            <a:ext cx="1384200" cy="543960"/>
          </a:xfrm>
          <a:prstGeom prst="rect">
            <a:avLst/>
          </a:prstGeom>
          <a:ln w="0">
            <a:noFill/>
          </a:ln>
        </p:spPr>
      </p:pic>
      <p:pic>
        <p:nvPicPr>
          <p:cNvPr id="717" name="Picture 16"/>
          <p:cNvPicPr/>
          <p:nvPr/>
        </p:nvPicPr>
        <p:blipFill>
          <a:blip r:embed="rId4"/>
          <a:stretch/>
        </p:blipFill>
        <p:spPr>
          <a:xfrm>
            <a:off x="8156880" y="227880"/>
            <a:ext cx="731880" cy="742320"/>
          </a:xfrm>
          <a:prstGeom prst="rect">
            <a:avLst/>
          </a:prstGeom>
          <a:ln w="0">
            <a:noFill/>
          </a:ln>
        </p:spPr>
      </p:pic>
      <p:sp>
        <p:nvSpPr>
          <p:cNvPr id="718" name="Textfeld 10"/>
          <p:cNvSpPr/>
          <p:nvPr/>
        </p:nvSpPr>
        <p:spPr>
          <a:xfrm>
            <a:off x="7314480" y="4855320"/>
            <a:ext cx="1384200" cy="2275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r">
              <a:lnSpc>
                <a:spcPct val="100000"/>
              </a:lnSpc>
              <a:buNone/>
            </a:pPr>
            <a:r>
              <a:rPr lang="en-GB" sz="900" b="0" strike="noStrike" spc="-1">
                <a:solidFill>
                  <a:srgbClr val="000000"/>
                </a:solidFill>
                <a:latin typeface="Roboto Condensed"/>
              </a:rPr>
              <a:t>ZfIB 2022</a:t>
            </a:r>
            <a:endParaRPr lang="de-DE" sz="900" b="0" strike="noStrike" spc="-1">
              <a:latin typeface="Arial"/>
            </a:endParaRPr>
          </a:p>
        </p:txBody>
      </p:sp>
      <p:sp>
        <p:nvSpPr>
          <p:cNvPr id="719" name="PlaceHolder 1"/>
          <p:cNvSpPr>
            <a:spLocks noGrp="1"/>
          </p:cNvSpPr>
          <p:nvPr>
            <p:ph type="title"/>
          </p:nvPr>
        </p:nvSpPr>
        <p:spPr>
          <a:xfrm>
            <a:off x="971640" y="-154080"/>
            <a:ext cx="7920360" cy="1414800"/>
          </a:xfrm>
          <a:prstGeom prst="rect">
            <a:avLst/>
          </a:prstGeom>
          <a:noFill/>
          <a:ln w="0">
            <a:noFill/>
          </a:ln>
        </p:spPr>
        <p:txBody>
          <a:bodyPr anchor="ctr">
            <a:noAutofit/>
          </a:bodyPr>
          <a:lstStyle/>
          <a:p>
            <a:pPr>
              <a:lnSpc>
                <a:spcPct val="100000"/>
              </a:lnSpc>
              <a:buNone/>
            </a:pPr>
            <a:r>
              <a:rPr lang="de-DE" sz="2000" b="1" strike="noStrike" spc="-1">
                <a:solidFill>
                  <a:srgbClr val="DC9E00"/>
                </a:solidFill>
                <a:latin typeface="Roboto Condensed"/>
                <a:ea typeface="Roboto Condensed"/>
              </a:rPr>
              <a:t>Praktische, inklusive künstlerische Arbeit in Berlin-Neukölln</a:t>
            </a:r>
            <a:endParaRPr lang="de-DE" sz="2000" b="0" strike="noStrike" spc="-1">
              <a:solidFill>
                <a:srgbClr val="000000"/>
              </a:solidFill>
              <a:latin typeface="Roboto Condensed"/>
            </a:endParaRPr>
          </a:p>
        </p:txBody>
      </p:sp>
      <p:pic>
        <p:nvPicPr>
          <p:cNvPr id="720" name="Grafik 719"/>
          <p:cNvPicPr/>
          <p:nvPr/>
        </p:nvPicPr>
        <p:blipFill>
          <a:blip r:embed="rId5" cstate="screen">
            <a:extLst>
              <a:ext uri="{28A0092B-C50C-407E-A947-70E740481C1C}">
                <a14:useLocalDpi xmlns:a14="http://schemas.microsoft.com/office/drawing/2010/main"/>
              </a:ext>
            </a:extLst>
          </a:blip>
          <a:srcRect r="-3299"/>
          <a:stretch/>
        </p:blipFill>
        <p:spPr>
          <a:xfrm>
            <a:off x="1139040" y="1281600"/>
            <a:ext cx="4980960" cy="2983680"/>
          </a:xfrm>
          <a:prstGeom prst="rect">
            <a:avLst/>
          </a:prstGeom>
          <a:ln w="0">
            <a:noFill/>
          </a:ln>
        </p:spPr>
      </p:pic>
      <p:sp>
        <p:nvSpPr>
          <p:cNvPr id="721" name="Textfeld 720"/>
          <p:cNvSpPr txBox="1"/>
          <p:nvPr/>
        </p:nvSpPr>
        <p:spPr>
          <a:xfrm>
            <a:off x="1086120" y="4481280"/>
            <a:ext cx="5753880" cy="558720"/>
          </a:xfrm>
          <a:prstGeom prst="rect">
            <a:avLst/>
          </a:prstGeom>
          <a:noFill/>
          <a:ln w="0">
            <a:noFill/>
          </a:ln>
        </p:spPr>
        <p:txBody>
          <a:bodyPr lIns="90000" tIns="45000" rIns="90000" bIns="45000" anchor="t">
            <a:noAutofit/>
          </a:bodyPr>
          <a:lstStyle/>
          <a:p>
            <a:r>
              <a:rPr lang="de-DE" sz="2400" b="0" strike="noStrike" spc="-1" dirty="0">
                <a:solidFill>
                  <a:srgbClr val="000000"/>
                </a:solidFill>
                <a:latin typeface="Roboto Condensed"/>
              </a:rPr>
              <a:t>Seminar: Inklusive Grüne Kulturräume</a:t>
            </a:r>
            <a:endParaRPr lang="de-DE" sz="2400" b="0" strike="noStrike" spc="-1" dirty="0">
              <a:latin typeface="Arial"/>
            </a:endParaRPr>
          </a:p>
        </p:txBody>
      </p:sp>
      <p:pic>
        <p:nvPicPr>
          <p:cNvPr id="722" name="Grafik 721"/>
          <p:cNvPicPr/>
          <p:nvPr/>
        </p:nvPicPr>
        <p:blipFill>
          <a:blip r:embed="rId6" cstate="screen">
            <a:extLst>
              <a:ext uri="{28A0092B-C50C-407E-A947-70E740481C1C}">
                <a14:useLocalDpi xmlns:a14="http://schemas.microsoft.com/office/drawing/2010/main"/>
              </a:ext>
            </a:extLst>
          </a:blip>
          <a:stretch/>
        </p:blipFill>
        <p:spPr>
          <a:xfrm>
            <a:off x="6264000" y="1300680"/>
            <a:ext cx="2204280" cy="2947320"/>
          </a:xfrm>
          <a:prstGeom prst="rect">
            <a:avLst/>
          </a:prstGeom>
          <a:ln w="0">
            <a:noFill/>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3" name="Picture 23" descr="Erasmus+ Logo.jpg"/>
          <p:cNvPicPr/>
          <p:nvPr/>
        </p:nvPicPr>
        <p:blipFill>
          <a:blip r:embed="rId3"/>
          <a:stretch/>
        </p:blipFill>
        <p:spPr>
          <a:xfrm>
            <a:off x="7560000" y="4424040"/>
            <a:ext cx="1384200" cy="543960"/>
          </a:xfrm>
          <a:prstGeom prst="rect">
            <a:avLst/>
          </a:prstGeom>
          <a:ln w="0">
            <a:noFill/>
          </a:ln>
        </p:spPr>
      </p:pic>
      <p:pic>
        <p:nvPicPr>
          <p:cNvPr id="724" name="Picture 24"/>
          <p:cNvPicPr/>
          <p:nvPr/>
        </p:nvPicPr>
        <p:blipFill>
          <a:blip r:embed="rId4"/>
          <a:stretch/>
        </p:blipFill>
        <p:spPr>
          <a:xfrm>
            <a:off x="8156880" y="227880"/>
            <a:ext cx="731880" cy="742320"/>
          </a:xfrm>
          <a:prstGeom prst="rect">
            <a:avLst/>
          </a:prstGeom>
          <a:ln w="0">
            <a:noFill/>
          </a:ln>
        </p:spPr>
      </p:pic>
      <p:sp>
        <p:nvSpPr>
          <p:cNvPr id="725" name="Textfeld 14"/>
          <p:cNvSpPr/>
          <p:nvPr/>
        </p:nvSpPr>
        <p:spPr>
          <a:xfrm>
            <a:off x="7314480" y="4855320"/>
            <a:ext cx="1384200" cy="2275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r">
              <a:lnSpc>
                <a:spcPct val="100000"/>
              </a:lnSpc>
              <a:buNone/>
            </a:pPr>
            <a:r>
              <a:rPr lang="en-GB" sz="900" b="0" strike="noStrike" spc="-1">
                <a:solidFill>
                  <a:srgbClr val="000000"/>
                </a:solidFill>
                <a:latin typeface="Roboto Condensed"/>
              </a:rPr>
              <a:t>ZfIB 2022</a:t>
            </a:r>
            <a:endParaRPr lang="de-DE" sz="900" b="0" strike="noStrike" spc="-1">
              <a:latin typeface="Arial"/>
            </a:endParaRPr>
          </a:p>
        </p:txBody>
      </p:sp>
      <p:sp>
        <p:nvSpPr>
          <p:cNvPr id="726" name="PlaceHolder 1"/>
          <p:cNvSpPr>
            <a:spLocks noGrp="1"/>
          </p:cNvSpPr>
          <p:nvPr>
            <p:ph type="title"/>
          </p:nvPr>
        </p:nvSpPr>
        <p:spPr>
          <a:xfrm>
            <a:off x="971640" y="-154080"/>
            <a:ext cx="7920360" cy="1414800"/>
          </a:xfrm>
          <a:prstGeom prst="rect">
            <a:avLst/>
          </a:prstGeom>
          <a:noFill/>
          <a:ln w="0">
            <a:noFill/>
          </a:ln>
        </p:spPr>
        <p:txBody>
          <a:bodyPr anchor="ctr">
            <a:noAutofit/>
          </a:bodyPr>
          <a:lstStyle/>
          <a:p>
            <a:pPr>
              <a:lnSpc>
                <a:spcPct val="100000"/>
              </a:lnSpc>
              <a:buNone/>
            </a:pPr>
            <a:r>
              <a:rPr lang="de-DE" sz="2000" b="1" strike="noStrike" spc="-1">
                <a:solidFill>
                  <a:srgbClr val="DC9E00"/>
                </a:solidFill>
                <a:latin typeface="Roboto Condensed"/>
                <a:ea typeface="Roboto Condensed"/>
              </a:rPr>
              <a:t>Praktische, inklusive künstlerische Arbeit in Berlin-Neukölln</a:t>
            </a:r>
            <a:endParaRPr lang="de-DE" sz="2000" b="0" strike="noStrike" spc="-1">
              <a:solidFill>
                <a:srgbClr val="000000"/>
              </a:solidFill>
              <a:latin typeface="Roboto Condensed"/>
            </a:endParaRPr>
          </a:p>
        </p:txBody>
      </p:sp>
      <p:sp>
        <p:nvSpPr>
          <p:cNvPr id="727" name="Textfeld 726"/>
          <p:cNvSpPr txBox="1"/>
          <p:nvPr/>
        </p:nvSpPr>
        <p:spPr>
          <a:xfrm>
            <a:off x="971640" y="953280"/>
            <a:ext cx="5753880" cy="558720"/>
          </a:xfrm>
          <a:prstGeom prst="rect">
            <a:avLst/>
          </a:prstGeom>
          <a:noFill/>
          <a:ln w="0">
            <a:noFill/>
          </a:ln>
        </p:spPr>
        <p:txBody>
          <a:bodyPr lIns="90000" tIns="45000" rIns="90000" bIns="45000" anchor="t">
            <a:noAutofit/>
          </a:bodyPr>
          <a:lstStyle/>
          <a:p>
            <a:r>
              <a:rPr lang="de-DE" sz="2400" b="0" strike="noStrike" spc="-1" dirty="0">
                <a:solidFill>
                  <a:srgbClr val="000000"/>
                </a:solidFill>
                <a:latin typeface="Roboto Condensed"/>
              </a:rPr>
              <a:t>Seminar: Inklusive Grüne Kulturräume</a:t>
            </a:r>
            <a:endParaRPr lang="de-DE" sz="2400" b="0" strike="noStrike" spc="-1" dirty="0">
              <a:latin typeface="Arial"/>
            </a:endParaRPr>
          </a:p>
        </p:txBody>
      </p:sp>
      <p:pic>
        <p:nvPicPr>
          <p:cNvPr id="728" name="Grafik 727"/>
          <p:cNvPicPr/>
          <p:nvPr/>
        </p:nvPicPr>
        <p:blipFill>
          <a:blip r:embed="rId5" cstate="screen">
            <a:extLst>
              <a:ext uri="{28A0092B-C50C-407E-A947-70E740481C1C}">
                <a14:useLocalDpi xmlns:a14="http://schemas.microsoft.com/office/drawing/2010/main"/>
              </a:ext>
            </a:extLst>
          </a:blip>
          <a:srcRect r="-1915"/>
          <a:stretch/>
        </p:blipFill>
        <p:spPr>
          <a:xfrm>
            <a:off x="1074600" y="1459800"/>
            <a:ext cx="5189400" cy="3399480"/>
          </a:xfrm>
          <a:prstGeom prst="rect">
            <a:avLst/>
          </a:prstGeom>
          <a:ln w="0">
            <a:noFill/>
          </a:ln>
        </p:spPr>
      </p:pic>
      <p:pic>
        <p:nvPicPr>
          <p:cNvPr id="729" name="Grafik 728"/>
          <p:cNvPicPr/>
          <p:nvPr/>
        </p:nvPicPr>
        <p:blipFill>
          <a:blip r:embed="rId6" cstate="screen">
            <a:extLst>
              <a:ext uri="{28A0092B-C50C-407E-A947-70E740481C1C}">
                <a14:useLocalDpi xmlns:a14="http://schemas.microsoft.com/office/drawing/2010/main"/>
              </a:ext>
            </a:extLst>
          </a:blip>
          <a:srcRect/>
          <a:stretch/>
        </p:blipFill>
        <p:spPr>
          <a:xfrm>
            <a:off x="6264000" y="1490040"/>
            <a:ext cx="2624760" cy="1929960"/>
          </a:xfrm>
          <a:prstGeom prst="rect">
            <a:avLst/>
          </a:prstGeom>
          <a:ln w="0">
            <a:noFill/>
          </a:ln>
        </p:spPr>
      </p:pic>
      <p:pic>
        <p:nvPicPr>
          <p:cNvPr id="730" name="Grafik 729"/>
          <p:cNvPicPr/>
          <p:nvPr/>
        </p:nvPicPr>
        <p:blipFill>
          <a:blip r:embed="rId7" cstate="screen">
            <a:extLst>
              <a:ext uri="{28A0092B-C50C-407E-A947-70E740481C1C}">
                <a14:useLocalDpi xmlns:a14="http://schemas.microsoft.com/office/drawing/2010/main"/>
              </a:ext>
            </a:extLst>
          </a:blip>
          <a:stretch/>
        </p:blipFill>
        <p:spPr>
          <a:xfrm>
            <a:off x="6336000" y="3708000"/>
            <a:ext cx="949320" cy="552600"/>
          </a:xfrm>
          <a:prstGeom prst="rect">
            <a:avLst/>
          </a:prstGeom>
          <a:ln w="0">
            <a:noFill/>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1">
            <a:extLst>
              <a:ext uri="{FF2B5EF4-FFF2-40B4-BE49-F238E27FC236}">
                <a16:creationId xmlns:a16="http://schemas.microsoft.com/office/drawing/2014/main" id="{9D8D6377-7BEB-495B-9C8D-FDAFEC8A08EB}"/>
              </a:ext>
            </a:extLst>
          </p:cNvPr>
          <p:cNvSpPr txBox="1">
            <a:spLocks/>
          </p:cNvSpPr>
          <p:nvPr/>
        </p:nvSpPr>
        <p:spPr>
          <a:xfrm>
            <a:off x="628650" y="266917"/>
            <a:ext cx="788670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de-DE" sz="3300" b="1" dirty="0" err="1">
                <a:solidFill>
                  <a:srgbClr val="000000"/>
                </a:solidFill>
                <a:latin typeface="Arial"/>
                <a:cs typeface="Arial"/>
              </a:rPr>
              <a:t>INARTdis</a:t>
            </a:r>
            <a:r>
              <a:rPr lang="en-US" altLang="de-DE" sz="3300" b="1" dirty="0">
                <a:solidFill>
                  <a:srgbClr val="000000"/>
                </a:solidFill>
                <a:latin typeface="Arial" panose="020B0604020202020204" pitchFamily="34" charset="0"/>
                <a:cs typeface="Arial" panose="020B0604020202020204" pitchFamily="34" charset="0"/>
              </a:rPr>
              <a:t> </a:t>
            </a:r>
            <a:r>
              <a:rPr lang="en-US" altLang="de-DE" sz="3300" b="1" dirty="0" err="1">
                <a:solidFill>
                  <a:srgbClr val="000000"/>
                </a:solidFill>
                <a:latin typeface="Arial" panose="020B0604020202020204" pitchFamily="34" charset="0"/>
                <a:cs typeface="Arial" panose="020B0604020202020204" pitchFamily="34" charset="0"/>
              </a:rPr>
              <a:t>Projektverlauf</a:t>
            </a:r>
            <a:endParaRPr lang="it-IT" sz="3300" b="1" dirty="0">
              <a:solidFill>
                <a:srgbClr val="000000"/>
              </a:solidFill>
              <a:latin typeface="Arial" panose="020B0604020202020204" pitchFamily="34" charset="0"/>
              <a:cs typeface="Arial" panose="020B0604020202020204" pitchFamily="34" charset="0"/>
            </a:endParaRPr>
          </a:p>
        </p:txBody>
      </p:sp>
      <p:pic>
        <p:nvPicPr>
          <p:cNvPr id="24" name="Picture 2">
            <a:extLst>
              <a:ext uri="{FF2B5EF4-FFF2-40B4-BE49-F238E27FC236}">
                <a16:creationId xmlns:a16="http://schemas.microsoft.com/office/drawing/2014/main" id="{6168D894-6E2C-4D5B-AAB6-6BD0AF34DB16}"/>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156804" y="228035"/>
            <a:ext cx="732275" cy="7425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8">
            <a:extLst>
              <a:ext uri="{FF2B5EF4-FFF2-40B4-BE49-F238E27FC236}">
                <a16:creationId xmlns:a16="http://schemas.microsoft.com/office/drawing/2014/main" id="{965DEAAA-7C14-D8FE-2769-346CF1D7F1A0}"/>
              </a:ext>
            </a:extLst>
          </p:cNvPr>
          <p:cNvPicPr>
            <a:picLocks noGrp="1" noChangeAspect="1"/>
          </p:cNvPicPr>
          <p:nvPr>
            <p:ph idx="1"/>
          </p:nvPr>
        </p:nvPicPr>
        <p:blipFill>
          <a:blip r:embed="rId4"/>
          <a:stretch>
            <a:fillRect/>
          </a:stretch>
        </p:blipFill>
        <p:spPr>
          <a:xfrm>
            <a:off x="1032959" y="1254931"/>
            <a:ext cx="8061614" cy="3298884"/>
          </a:xfrm>
        </p:spPr>
      </p:pic>
      <p:sp>
        <p:nvSpPr>
          <p:cNvPr id="3" name="Rectangle 8">
            <a:extLst>
              <a:ext uri="{FF2B5EF4-FFF2-40B4-BE49-F238E27FC236}">
                <a16:creationId xmlns:a16="http://schemas.microsoft.com/office/drawing/2014/main" id="{12222B69-5E93-1F48-59D9-E0F8CA5E82F6}"/>
              </a:ext>
            </a:extLst>
          </p:cNvPr>
          <p:cNvSpPr/>
          <p:nvPr/>
        </p:nvSpPr>
        <p:spPr>
          <a:xfrm>
            <a:off x="6152284" y="3035213"/>
            <a:ext cx="2921577" cy="1564983"/>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2" name="Picture 5">
            <a:extLst>
              <a:ext uri="{FF2B5EF4-FFF2-40B4-BE49-F238E27FC236}">
                <a16:creationId xmlns:a16="http://schemas.microsoft.com/office/drawing/2014/main" id="{8493DD83-5533-6B72-2A6F-D5904F264709}"/>
              </a:ext>
            </a:extLst>
          </p:cNvPr>
          <p:cNvPicPr>
            <a:picLocks noChangeAspect="1"/>
          </p:cNvPicPr>
          <p:nvPr/>
        </p:nvPicPr>
        <p:blipFill>
          <a:blip r:embed="rId5"/>
          <a:stretch>
            <a:fillRect/>
          </a:stretch>
        </p:blipFill>
        <p:spPr>
          <a:xfrm>
            <a:off x="1215189" y="4673679"/>
            <a:ext cx="7435515" cy="458379"/>
          </a:xfrm>
          <a:prstGeom prst="rect">
            <a:avLst/>
          </a:prstGeom>
        </p:spPr>
      </p:pic>
    </p:spTree>
    <p:extLst>
      <p:ext uri="{BB962C8B-B14F-4D97-AF65-F5344CB8AC3E}">
        <p14:creationId xmlns:p14="http://schemas.microsoft.com/office/powerpoint/2010/main" val="285308664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a:extLst>
              <a:ext uri="{FF2B5EF4-FFF2-40B4-BE49-F238E27FC236}">
                <a16:creationId xmlns:a16="http://schemas.microsoft.com/office/drawing/2014/main" id="{F685625C-1BED-4BB0-81EA-61CB7A5111CF}"/>
              </a:ext>
            </a:extLst>
          </p:cNvPr>
          <p:cNvSpPr>
            <a:spLocks noGrp="1"/>
          </p:cNvSpPr>
          <p:nvPr>
            <p:ph type="subTitle" idx="1"/>
          </p:nvPr>
        </p:nvSpPr>
        <p:spPr>
          <a:xfrm>
            <a:off x="1202714" y="1923043"/>
            <a:ext cx="7608778" cy="2816597"/>
          </a:xfrm>
        </p:spPr>
        <p:txBody>
          <a:bodyPr vert="horz" lIns="91440" tIns="45720" rIns="91440" bIns="45720" rtlCol="0" anchor="t">
            <a:normAutofit fontScale="92500" lnSpcReduction="10000"/>
          </a:bodyPr>
          <a:lstStyle/>
          <a:p>
            <a:r>
              <a:rPr lang="it-IT" sz="2100" b="1" dirty="0">
                <a:solidFill>
                  <a:schemeClr val="tx1"/>
                </a:solidFill>
              </a:rPr>
              <a:t>Mehr </a:t>
            </a:r>
            <a:r>
              <a:rPr lang="it-IT" sz="2100" b="1" dirty="0" err="1">
                <a:solidFill>
                  <a:schemeClr val="tx1"/>
                </a:solidFill>
              </a:rPr>
              <a:t>Informationen</a:t>
            </a:r>
            <a:endParaRPr lang="it-IT" sz="2100" b="1" dirty="0">
              <a:solidFill>
                <a:schemeClr val="tx1"/>
              </a:solidFill>
              <a:ea typeface="Roboto Condensed"/>
            </a:endParaRPr>
          </a:p>
          <a:p>
            <a:r>
              <a:rPr lang="it-IT" sz="2100" b="1" dirty="0">
                <a:hlinkClick r:id="rId3"/>
              </a:rPr>
              <a:t>https://inartdis.eu/</a:t>
            </a:r>
            <a:r>
              <a:rPr lang="it-IT" sz="2100" b="1" dirty="0"/>
              <a:t> </a:t>
            </a:r>
          </a:p>
          <a:p>
            <a:endParaRPr lang="it-IT" sz="2100" b="1" dirty="0">
              <a:solidFill>
                <a:schemeClr val="tx1"/>
              </a:solidFill>
            </a:endParaRPr>
          </a:p>
          <a:p>
            <a:r>
              <a:rPr lang="it-IT" sz="2100" b="1" dirty="0">
                <a:solidFill>
                  <a:schemeClr val="tx1"/>
                </a:solidFill>
                <a:hlinkClick r:id="rId4"/>
              </a:rPr>
              <a:t>https://www.instagram.com/inartdis_project/</a:t>
            </a:r>
            <a:endParaRPr lang="it-IT" sz="2100" b="1" dirty="0">
              <a:solidFill>
                <a:schemeClr val="tx1"/>
              </a:solidFill>
            </a:endParaRPr>
          </a:p>
          <a:p>
            <a:r>
              <a:rPr lang="it-IT" sz="2100" b="1" dirty="0">
                <a:solidFill>
                  <a:schemeClr val="tx1"/>
                </a:solidFill>
                <a:hlinkClick r:id="rId5"/>
              </a:rPr>
              <a:t>https://www.facebook.com/inclusiveart2021/</a:t>
            </a:r>
            <a:r>
              <a:rPr lang="it-IT" sz="2100" b="1" dirty="0">
                <a:solidFill>
                  <a:schemeClr val="tx1"/>
                </a:solidFill>
              </a:rPr>
              <a:t> </a:t>
            </a:r>
          </a:p>
          <a:p>
            <a:endParaRPr lang="it-IT" b="1" dirty="0"/>
          </a:p>
          <a:p>
            <a:r>
              <a:rPr lang="it-IT" sz="1500" b="1" dirty="0"/>
              <a:t>Monika Gigerl: </a:t>
            </a:r>
            <a:r>
              <a:rPr lang="it-IT" sz="1500" b="1" dirty="0">
                <a:hlinkClick r:id="rId6"/>
              </a:rPr>
              <a:t>monika.gigerl@phst.at</a:t>
            </a:r>
          </a:p>
          <a:p>
            <a:r>
              <a:rPr lang="it-IT" sz="1500" b="1" dirty="0">
                <a:hlinkClick r:id="rId6">
                  <a:extLst>
                    <a:ext uri="{A12FA001-AC4F-418D-AE19-62706E023703}">
                      <ahyp:hlinkClr xmlns:ahyp="http://schemas.microsoft.com/office/drawing/2018/hyperlinkcolor" val="tx"/>
                    </a:ext>
                  </a:extLst>
                </a:hlinkClick>
              </a:rPr>
              <a:t>Amanda Robledo: </a:t>
            </a:r>
            <a:r>
              <a:rPr lang="it-IT" sz="1500" b="1" dirty="0">
                <a:hlinkClick r:id="rId6"/>
              </a:rPr>
              <a:t>amandarobledos@gmail.com </a:t>
            </a:r>
          </a:p>
        </p:txBody>
      </p:sp>
      <p:sp>
        <p:nvSpPr>
          <p:cNvPr id="4" name="Titolo 1">
            <a:extLst>
              <a:ext uri="{FF2B5EF4-FFF2-40B4-BE49-F238E27FC236}">
                <a16:creationId xmlns:a16="http://schemas.microsoft.com/office/drawing/2014/main" id="{AB6972E4-C4F6-4D07-85A4-3E149C911AB0}"/>
              </a:ext>
            </a:extLst>
          </p:cNvPr>
          <p:cNvSpPr txBox="1">
            <a:spLocks/>
          </p:cNvSpPr>
          <p:nvPr/>
        </p:nvSpPr>
        <p:spPr>
          <a:xfrm>
            <a:off x="688364" y="-149422"/>
            <a:ext cx="7886700" cy="1711036"/>
          </a:xfrm>
          <a:prstGeom prst="rect">
            <a:avLst/>
          </a:prstGeom>
        </p:spPr>
        <p:txBody>
          <a:bodyPr vert="horz" lIns="68580" tIns="34290" rIns="68580" bIns="3429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600" b="1" err="1">
                <a:latin typeface="Arial" pitchFamily="34" charset="0"/>
                <a:cs typeface="Arial" pitchFamily="34" charset="0"/>
              </a:rPr>
              <a:t>INARTdis</a:t>
            </a:r>
            <a:br>
              <a:rPr lang="en-US" sz="2400" b="1">
                <a:latin typeface="Arial" pitchFamily="34" charset="0"/>
                <a:cs typeface="Arial" pitchFamily="34" charset="0"/>
              </a:rPr>
            </a:br>
            <a:br>
              <a:rPr lang="en-US" sz="1200">
                <a:latin typeface="Arial" pitchFamily="34" charset="0"/>
                <a:cs typeface="Arial" pitchFamily="34" charset="0"/>
              </a:rPr>
            </a:br>
            <a:r>
              <a:rPr lang="en-US" sz="1200">
                <a:latin typeface="Arial" pitchFamily="34" charset="0"/>
                <a:cs typeface="Arial" pitchFamily="34" charset="0"/>
              </a:rPr>
              <a:t>Fostering social inclusion for all through artistic education:</a:t>
            </a:r>
            <a:br>
              <a:rPr lang="en-US" sz="1200">
                <a:latin typeface="Arial" pitchFamily="34" charset="0"/>
                <a:cs typeface="Arial" pitchFamily="34" charset="0"/>
              </a:rPr>
            </a:br>
            <a:r>
              <a:rPr lang="en-US" sz="1200">
                <a:latin typeface="Arial" pitchFamily="34" charset="0"/>
                <a:cs typeface="Arial" pitchFamily="34" charset="0"/>
              </a:rPr>
              <a:t> developing support for students with disabilities </a:t>
            </a:r>
            <a:endParaRPr lang="it-IT" sz="1200"/>
          </a:p>
        </p:txBody>
      </p:sp>
      <p:pic>
        <p:nvPicPr>
          <p:cNvPr id="7" name="Picture 5" descr="Erasmus+ Logo.jpg">
            <a:extLst>
              <a:ext uri="{FF2B5EF4-FFF2-40B4-BE49-F238E27FC236}">
                <a16:creationId xmlns:a16="http://schemas.microsoft.com/office/drawing/2014/main" id="{1CD179EE-00FC-48EB-A298-7E63A19BE01B}"/>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434170" y="4193996"/>
            <a:ext cx="1384556" cy="544302"/>
          </a:xfrm>
          <a:prstGeom prst="rect">
            <a:avLst/>
          </a:prstGeom>
        </p:spPr>
      </p:pic>
      <p:pic>
        <p:nvPicPr>
          <p:cNvPr id="8" name="Picture 2">
            <a:extLst>
              <a:ext uri="{FF2B5EF4-FFF2-40B4-BE49-F238E27FC236}">
                <a16:creationId xmlns:a16="http://schemas.microsoft.com/office/drawing/2014/main" id="{592E53D1-C031-4970-92BB-93C4DB307637}"/>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8156804" y="228035"/>
            <a:ext cx="732275" cy="74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74947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347D8AF-49AC-422A-B449-10887633214E}"/>
              </a:ext>
            </a:extLst>
          </p:cNvPr>
          <p:cNvSpPr>
            <a:spLocks noGrp="1"/>
          </p:cNvSpPr>
          <p:nvPr>
            <p:ph type="title"/>
          </p:nvPr>
        </p:nvSpPr>
        <p:spPr/>
        <p:txBody>
          <a:bodyPr/>
          <a:lstStyle/>
          <a:p>
            <a:r>
              <a:rPr lang="de-DE">
                <a:cs typeface="Calibri Light"/>
              </a:rPr>
              <a:t>Literatur</a:t>
            </a:r>
            <a:endParaRPr lang="de-DE"/>
          </a:p>
        </p:txBody>
      </p:sp>
      <p:sp>
        <p:nvSpPr>
          <p:cNvPr id="3" name="Inhaltsplatzhalter 2">
            <a:extLst>
              <a:ext uri="{FF2B5EF4-FFF2-40B4-BE49-F238E27FC236}">
                <a16:creationId xmlns:a16="http://schemas.microsoft.com/office/drawing/2014/main" id="{44535020-6018-44E7-AFF7-E960294943D5}"/>
              </a:ext>
            </a:extLst>
          </p:cNvPr>
          <p:cNvSpPr>
            <a:spLocks noGrp="1"/>
          </p:cNvSpPr>
          <p:nvPr>
            <p:ph idx="1"/>
          </p:nvPr>
        </p:nvSpPr>
        <p:spPr>
          <a:xfrm>
            <a:off x="971600" y="1200151"/>
            <a:ext cx="7920880" cy="3737370"/>
          </a:xfrm>
        </p:spPr>
        <p:txBody>
          <a:bodyPr vert="horz" lIns="68580" tIns="34290" rIns="68580" bIns="34290" rtlCol="0" anchor="t">
            <a:normAutofit fontScale="92500"/>
          </a:bodyPr>
          <a:lstStyle/>
          <a:p>
            <a:r>
              <a:rPr lang="en-US" sz="1400" err="1">
                <a:ea typeface="+mj-lt"/>
                <a:cs typeface="+mj-lt"/>
              </a:rPr>
              <a:t>Bekaj</a:t>
            </a:r>
            <a:r>
              <a:rPr lang="en-US" sz="1400">
                <a:ea typeface="+mj-lt"/>
                <a:cs typeface="+mj-lt"/>
              </a:rPr>
              <a:t>, A.; Antara, L.; Adan, T. Arrighi de Casanova, J., El-Helou, Z.; Mannix, E.; </a:t>
            </a:r>
            <a:r>
              <a:rPr lang="en-US" sz="1400" err="1">
                <a:ea typeface="+mj-lt"/>
                <a:cs typeface="+mj-lt"/>
              </a:rPr>
              <a:t>Mpeiwa</a:t>
            </a:r>
            <a:r>
              <a:rPr lang="en-US" sz="1400">
                <a:ea typeface="+mj-lt"/>
                <a:cs typeface="+mj-lt"/>
              </a:rPr>
              <a:t>, M.; </a:t>
            </a:r>
            <a:r>
              <a:rPr lang="en-US" sz="1400" err="1">
                <a:ea typeface="+mj-lt"/>
                <a:cs typeface="+mj-lt"/>
              </a:rPr>
              <a:t>Opon</a:t>
            </a:r>
            <a:r>
              <a:rPr lang="en-US" sz="1400">
                <a:ea typeface="+mj-lt"/>
                <a:cs typeface="+mj-lt"/>
              </a:rPr>
              <a:t>, C.; Ragab, N.; Sharifi S. and Zakaryan, T. (2018). Political-participation-refugees-bridging the gaps. Robert Bosch Stiftung. DOI: </a:t>
            </a:r>
            <a:r>
              <a:rPr lang="en-US" sz="1400">
                <a:ea typeface="+mj-lt"/>
                <a:cs typeface="+mj-lt"/>
                <a:hlinkClick r:id="rId2"/>
              </a:rPr>
              <a:t>https://doi.org/10.31752/idea.2018.19</a:t>
            </a:r>
            <a:r>
              <a:rPr lang="en-US" sz="1400">
                <a:ea typeface="+mj-lt"/>
                <a:cs typeface="+mj-lt"/>
              </a:rPr>
              <a:t>. Accessed July 23, 2020. </a:t>
            </a:r>
            <a:endParaRPr lang="en-US">
              <a:ea typeface="Roboto Condensed"/>
            </a:endParaRPr>
          </a:p>
          <a:p>
            <a:r>
              <a:rPr lang="de-DE" sz="1400">
                <a:ea typeface="+mn-lt"/>
                <a:cs typeface="+mn-lt"/>
              </a:rPr>
              <a:t>Braun, E. (2010). Erwartung an Erklärungen. Die pädagogische Seite der besonderen Kunst. In: Verein Sichtwechsel, Caritas für Menschen mit Behinderung und Oberösterreichische Landesmuseen (Hrsg.): Kunst von besonderen Menschen. Beobachtungen zu Kreativwelten von Menschen mit geistigen Behinderungen. Weitra: Verl. Bibliothek der Provinz, S. 11–16.</a:t>
            </a:r>
            <a:endParaRPr lang="de-DE"/>
          </a:p>
          <a:p>
            <a:r>
              <a:rPr lang="en-US" sz="1400">
                <a:ea typeface="+mj-lt"/>
                <a:cs typeface="+mj-lt"/>
              </a:rPr>
              <a:t>CRPD (2019). Report of the Committee on the Rights of Persons with Disabilities. Seventeenth session (20 March–12 April 2017), Eighteenth session (14–31 August 2017), Nineteenth session (14 February–9 March 2018), Twentieth session (27 August–21 September 2018), United Nations, New York. Retrieved from: </a:t>
            </a:r>
            <a:r>
              <a:rPr lang="en-US" sz="1400">
                <a:ea typeface="+mj-lt"/>
                <a:cs typeface="+mj-lt"/>
                <a:hlinkClick r:id="rId3"/>
              </a:rPr>
              <a:t>https://tbinternet.ohchr.org/_layouts/15/treatybodyexternal/Download.aspx?symbolno=A%2f74%2f55&amp;Lang=en</a:t>
            </a:r>
            <a:r>
              <a:rPr lang="en-US" sz="1400" u="sng">
                <a:ea typeface="+mj-lt"/>
                <a:cs typeface="+mj-lt"/>
              </a:rPr>
              <a:t>.</a:t>
            </a:r>
            <a:r>
              <a:rPr lang="en-US" sz="1400">
                <a:ea typeface="+mj-lt"/>
                <a:cs typeface="+mj-lt"/>
              </a:rPr>
              <a:t> </a:t>
            </a:r>
            <a:r>
              <a:rPr lang="de-AT" sz="1400" err="1">
                <a:ea typeface="+mj-lt"/>
                <a:cs typeface="+mj-lt"/>
              </a:rPr>
              <a:t>Accessed</a:t>
            </a:r>
            <a:r>
              <a:rPr lang="de-AT" sz="1400">
                <a:ea typeface="+mj-lt"/>
                <a:cs typeface="+mj-lt"/>
              </a:rPr>
              <a:t> May 06, 2022.</a:t>
            </a:r>
            <a:r>
              <a:rPr lang="en-US" sz="1400">
                <a:ea typeface="+mj-lt"/>
                <a:cs typeface="+mj-lt"/>
                <a:hlinkClick r:id="rId4"/>
              </a:rPr>
              <a:t> </a:t>
            </a:r>
            <a:endParaRPr lang="it-IT" sz="1400">
              <a:ea typeface="+mn-lt"/>
              <a:cs typeface="+mn-lt"/>
            </a:endParaRPr>
          </a:p>
          <a:p>
            <a:r>
              <a:rPr lang="de-AT" sz="1400" err="1">
                <a:ea typeface="+mn-lt"/>
                <a:cs typeface="+mn-lt"/>
              </a:rPr>
              <a:t>Folta</a:t>
            </a:r>
            <a:r>
              <a:rPr lang="de-AT" sz="1400">
                <a:ea typeface="+mn-lt"/>
                <a:cs typeface="+mn-lt"/>
              </a:rPr>
              <a:t>-Schoofs, K., Hesse-</a:t>
            </a:r>
            <a:r>
              <a:rPr lang="de-AT" sz="1400" err="1">
                <a:ea typeface="+mn-lt"/>
                <a:cs typeface="+mn-lt"/>
              </a:rPr>
              <a:t>Zwillus</a:t>
            </a:r>
            <a:r>
              <a:rPr lang="de-AT" sz="1400">
                <a:ea typeface="+mn-lt"/>
                <a:cs typeface="+mn-lt"/>
              </a:rPr>
              <a:t>, M., </a:t>
            </a:r>
            <a:r>
              <a:rPr lang="de-AT" sz="1400" err="1">
                <a:ea typeface="+mn-lt"/>
                <a:cs typeface="+mn-lt"/>
              </a:rPr>
              <a:t>Kieslinger</a:t>
            </a:r>
            <a:r>
              <a:rPr lang="de-AT" sz="1400">
                <a:ea typeface="+mn-lt"/>
                <a:cs typeface="+mn-lt"/>
              </a:rPr>
              <a:t>, N., Kruse, J., Schulz, R. (2017). Museen “inklusiv” gestalten. Wissenschaftliche Evaluation von Maßnahmen für eine barrierefreie Museumsgestaltung. Georg Olms.</a:t>
            </a:r>
            <a:endParaRPr lang="it-IT" sz="1400">
              <a:ea typeface="+mn-lt"/>
              <a:cs typeface="+mn-lt"/>
            </a:endParaRPr>
          </a:p>
          <a:p>
            <a:r>
              <a:rPr lang="de-AT" sz="1400">
                <a:ea typeface="+mn-lt"/>
                <a:cs typeface="+mn-lt"/>
              </a:rPr>
              <a:t>Gerland, J. (2017). Kultur – Inklusion – Forschung. Beltz Juventa.</a:t>
            </a:r>
          </a:p>
          <a:p>
            <a:r>
              <a:rPr lang="de-AT" sz="1400">
                <a:ea typeface="+mn-lt"/>
                <a:cs typeface="+mn-lt"/>
              </a:rPr>
              <a:t>Hinz, A. (2002). Menschen mit Behinderung im Museum - (K)eine Selbstverständlichkeit.  </a:t>
            </a:r>
            <a:r>
              <a:rPr lang="de-AT" sz="1400" u="sng">
                <a:ea typeface="+mn-lt"/>
                <a:cs typeface="+mn-lt"/>
                <a:hlinkClick r:id="rId5"/>
              </a:rPr>
              <a:t>http://bidok.uibk.ac.at/library/hinz-museum.html#idm74</a:t>
            </a:r>
            <a:r>
              <a:rPr lang="de-AT" sz="1400">
                <a:ea typeface="+mn-lt"/>
                <a:cs typeface="+mn-lt"/>
              </a:rPr>
              <a:t> [abgerufen am 30.07.2021].</a:t>
            </a:r>
          </a:p>
        </p:txBody>
      </p:sp>
    </p:spTree>
    <p:extLst>
      <p:ext uri="{BB962C8B-B14F-4D97-AF65-F5344CB8AC3E}">
        <p14:creationId xmlns:p14="http://schemas.microsoft.com/office/powerpoint/2010/main" val="195143893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347D8AF-49AC-422A-B449-10887633214E}"/>
              </a:ext>
            </a:extLst>
          </p:cNvPr>
          <p:cNvSpPr>
            <a:spLocks noGrp="1"/>
          </p:cNvSpPr>
          <p:nvPr>
            <p:ph type="title"/>
          </p:nvPr>
        </p:nvSpPr>
        <p:spPr/>
        <p:txBody>
          <a:bodyPr/>
          <a:lstStyle/>
          <a:p>
            <a:r>
              <a:rPr lang="de-DE">
                <a:cs typeface="Calibri Light"/>
              </a:rPr>
              <a:t>Literatur</a:t>
            </a:r>
            <a:endParaRPr lang="de-DE"/>
          </a:p>
        </p:txBody>
      </p:sp>
      <p:sp>
        <p:nvSpPr>
          <p:cNvPr id="3" name="Inhaltsplatzhalter 2">
            <a:extLst>
              <a:ext uri="{FF2B5EF4-FFF2-40B4-BE49-F238E27FC236}">
                <a16:creationId xmlns:a16="http://schemas.microsoft.com/office/drawing/2014/main" id="{44535020-6018-44E7-AFF7-E960294943D5}"/>
              </a:ext>
            </a:extLst>
          </p:cNvPr>
          <p:cNvSpPr>
            <a:spLocks noGrp="1"/>
          </p:cNvSpPr>
          <p:nvPr>
            <p:ph idx="1"/>
          </p:nvPr>
        </p:nvSpPr>
        <p:spPr>
          <a:xfrm>
            <a:off x="971600" y="1200151"/>
            <a:ext cx="7920880" cy="3737370"/>
          </a:xfrm>
        </p:spPr>
        <p:txBody>
          <a:bodyPr vert="horz" lIns="68580" tIns="34290" rIns="68580" bIns="34290" rtlCol="0" anchor="t">
            <a:normAutofit fontScale="92500"/>
          </a:bodyPr>
          <a:lstStyle/>
          <a:p>
            <a:r>
              <a:rPr lang="de-AT" sz="1400" dirty="0">
                <a:ea typeface="+mn-lt"/>
                <a:cs typeface="+mn-lt"/>
              </a:rPr>
              <a:t>Kaiser, M. (2020). Gestaltungsfragen einer inklusiven Kunstpädagogik. In: Zeitschrift Kunst Medien Bildung. </a:t>
            </a:r>
            <a:r>
              <a:rPr lang="de-AT" sz="1400" dirty="0" err="1">
                <a:ea typeface="+mn-lt"/>
                <a:cs typeface="+mn-lt"/>
              </a:rPr>
              <a:t>Retrieved</a:t>
            </a:r>
            <a:r>
              <a:rPr lang="de-AT" sz="1400" dirty="0">
                <a:ea typeface="+mn-lt"/>
                <a:cs typeface="+mn-lt"/>
              </a:rPr>
              <a:t> </a:t>
            </a:r>
            <a:r>
              <a:rPr lang="de-AT" sz="1400" dirty="0" err="1">
                <a:ea typeface="+mn-lt"/>
                <a:cs typeface="+mn-lt"/>
              </a:rPr>
              <a:t>from</a:t>
            </a:r>
            <a:r>
              <a:rPr lang="de-AT" sz="1400" dirty="0">
                <a:ea typeface="+mn-lt"/>
                <a:cs typeface="+mn-lt"/>
              </a:rPr>
              <a:t>: </a:t>
            </a:r>
            <a:r>
              <a:rPr lang="de-AT" sz="1400" dirty="0">
                <a:ea typeface="+mn-lt"/>
                <a:cs typeface="+mn-lt"/>
                <a:hlinkClick r:id="rId3"/>
              </a:rPr>
              <a:t>http://zkmb.de/gestaltungsfragen-einer-inklusiven-kunstpaedagogik/</a:t>
            </a:r>
            <a:r>
              <a:rPr lang="de-AT" sz="1400" dirty="0">
                <a:ea typeface="+mn-lt"/>
                <a:cs typeface="+mn-lt"/>
              </a:rPr>
              <a:t>; [abgerufen am: 20.07.2021].</a:t>
            </a:r>
            <a:endParaRPr lang="de-DE" sz="1400" dirty="0">
              <a:ea typeface="+mn-lt"/>
              <a:cs typeface="+mn-lt"/>
            </a:endParaRPr>
          </a:p>
          <a:p>
            <a:r>
              <a:rPr lang="de-AT" sz="1400" dirty="0" err="1">
                <a:ea typeface="+mj-lt"/>
                <a:cs typeface="+mj-lt"/>
              </a:rPr>
              <a:t>Loffredo</a:t>
            </a:r>
            <a:r>
              <a:rPr lang="de-AT" sz="1400" dirty="0">
                <a:ea typeface="+mj-lt"/>
                <a:cs typeface="+mj-lt"/>
              </a:rPr>
              <a:t>, A. M. (Ed.) (2016). Kunstunterricht und Inklusion. Eine bildungstheoretische und fachdidaktische Untersuchung gegenwärtiger Anforderungen an ausgewählten Unterrichtsbeispielen für die Primar- und Sekundarstufen, Oberhausen: Athena (</a:t>
            </a:r>
            <a:r>
              <a:rPr lang="de-AT" sz="1400" dirty="0" err="1">
                <a:ea typeface="+mj-lt"/>
                <a:cs typeface="+mj-lt"/>
              </a:rPr>
              <a:t>Artificium</a:t>
            </a:r>
            <a:r>
              <a:rPr lang="de-AT" sz="1400" dirty="0">
                <a:ea typeface="+mj-lt"/>
                <a:cs typeface="+mj-lt"/>
              </a:rPr>
              <a:t>. Schriften zu Kunst und Kunstvermittlung, </a:t>
            </a:r>
            <a:r>
              <a:rPr lang="de-AT" sz="1400" dirty="0" err="1">
                <a:ea typeface="+mj-lt"/>
                <a:cs typeface="+mj-lt"/>
              </a:rPr>
              <a:t>ed</a:t>
            </a:r>
            <a:r>
              <a:rPr lang="de-AT" sz="1400" dirty="0">
                <a:ea typeface="+mj-lt"/>
                <a:cs typeface="+mj-lt"/>
              </a:rPr>
              <a:t>. </a:t>
            </a:r>
            <a:r>
              <a:rPr lang="de-AT" sz="1400" dirty="0" err="1">
                <a:ea typeface="+mj-lt"/>
                <a:cs typeface="+mj-lt"/>
              </a:rPr>
              <a:t>by</a:t>
            </a:r>
            <a:r>
              <a:rPr lang="de-AT" sz="1400" dirty="0">
                <a:ea typeface="+mj-lt"/>
                <a:cs typeface="+mj-lt"/>
              </a:rPr>
              <a:t> Kunibert Bering, Bd. 57). </a:t>
            </a:r>
            <a:endParaRPr lang="de-DE" sz="1400" dirty="0">
              <a:ea typeface="+mj-lt"/>
              <a:cs typeface="+mj-lt"/>
            </a:endParaRPr>
          </a:p>
          <a:p>
            <a:r>
              <a:rPr lang="de-AT" sz="1400" dirty="0">
                <a:ea typeface="+mn-lt"/>
                <a:cs typeface="+mn-lt"/>
              </a:rPr>
              <a:t>Maaß, K. (2007). Das barrierefreie Museum aus museumspädagogischer Perspektive. In: </a:t>
            </a:r>
            <a:r>
              <a:rPr lang="de-AT" sz="1400" dirty="0" err="1">
                <a:ea typeface="+mn-lt"/>
                <a:cs typeface="+mn-lt"/>
              </a:rPr>
              <a:t>Föhl</a:t>
            </a:r>
            <a:r>
              <a:rPr lang="de-AT" sz="1400" dirty="0">
                <a:ea typeface="+mn-lt"/>
                <a:cs typeface="+mn-lt"/>
              </a:rPr>
              <a:t>, P., </a:t>
            </a:r>
            <a:r>
              <a:rPr lang="de-AT" sz="1400" dirty="0" err="1">
                <a:ea typeface="+mn-lt"/>
                <a:cs typeface="+mn-lt"/>
              </a:rPr>
              <a:t>Erdrich</a:t>
            </a:r>
            <a:r>
              <a:rPr lang="de-AT" sz="1400" dirty="0">
                <a:ea typeface="+mn-lt"/>
                <a:cs typeface="+mn-lt"/>
              </a:rPr>
              <a:t>, S., John, H., Maaß, K. (Hrsg.). Das barrierefreie Museum. Theorie und Praxis einer besseren Zugänglichkeit. Ein Handbuch. S. </a:t>
            </a:r>
            <a:r>
              <a:rPr lang="de-AT" sz="1400" dirty="0" err="1">
                <a:ea typeface="+mn-lt"/>
                <a:cs typeface="+mn-lt"/>
              </a:rPr>
              <a:t>Transcript</a:t>
            </a:r>
            <a:r>
              <a:rPr lang="de-AT" sz="1400" dirty="0">
                <a:ea typeface="+mn-lt"/>
                <a:cs typeface="+mn-lt"/>
              </a:rPr>
              <a:t>.</a:t>
            </a:r>
            <a:endParaRPr lang="de-DE" sz="1400" dirty="0">
              <a:ea typeface="+mn-lt"/>
              <a:cs typeface="+mn-lt"/>
            </a:endParaRPr>
          </a:p>
          <a:p>
            <a:r>
              <a:rPr lang="en-US" sz="1400" dirty="0">
                <a:ea typeface="+mj-lt"/>
                <a:cs typeface="+mj-lt"/>
              </a:rPr>
              <a:t>Sanders-Bustle, L. (2020). Social Practice as Arts-based Methodology: Exploring Participation, Multiplicity, and Collective Action as Elements of Inquiry. Art/Research International: A Transdisciplinary Journal, 5(1), pp. 47-70.</a:t>
            </a:r>
            <a:r>
              <a:rPr lang="de-AT" sz="1400" dirty="0">
                <a:ea typeface="+mj-lt"/>
                <a:cs typeface="+mj-lt"/>
              </a:rPr>
              <a:t> </a:t>
            </a:r>
            <a:endParaRPr lang="de-AT" sz="1400" dirty="0">
              <a:ea typeface="+mn-lt"/>
              <a:cs typeface="+mn-lt"/>
            </a:endParaRPr>
          </a:p>
          <a:p>
            <a:r>
              <a:rPr lang="de-AT" sz="1400" dirty="0">
                <a:ea typeface="+mn-lt"/>
                <a:cs typeface="+mn-lt"/>
              </a:rPr>
              <a:t>Sindermann, M. (2018). Inklusive Kunstpädagogik – potenzial- und differenzaffin. Zeitschrift für Inklusion, (1). </a:t>
            </a:r>
            <a:r>
              <a:rPr lang="en-GB" sz="1400" dirty="0">
                <a:ea typeface="+mn-lt"/>
                <a:cs typeface="+mn-lt"/>
              </a:rPr>
              <a:t> </a:t>
            </a:r>
            <a:r>
              <a:rPr lang="en-GB" sz="1400" dirty="0">
                <a:ea typeface="+mn-lt"/>
                <a:cs typeface="+mn-lt"/>
                <a:hlinkClick r:id="rId4"/>
              </a:rPr>
              <a:t>https://www.inklusion-online.net/index.php/inklusion-online/article/view/428</a:t>
            </a:r>
            <a:r>
              <a:rPr lang="en-GB" sz="1400" dirty="0">
                <a:ea typeface="+mn-lt"/>
                <a:cs typeface="+mn-lt"/>
              </a:rPr>
              <a:t> [</a:t>
            </a:r>
            <a:r>
              <a:rPr lang="en-GB" sz="1400" dirty="0" err="1">
                <a:ea typeface="+mn-lt"/>
                <a:cs typeface="+mn-lt"/>
              </a:rPr>
              <a:t>abgerufen</a:t>
            </a:r>
            <a:r>
              <a:rPr lang="en-GB" sz="1400" dirty="0">
                <a:ea typeface="+mn-lt"/>
                <a:cs typeface="+mn-lt"/>
              </a:rPr>
              <a:t> am: 20.07.2021].</a:t>
            </a:r>
          </a:p>
          <a:p>
            <a:r>
              <a:rPr lang="en-GB" sz="1400" dirty="0" err="1">
                <a:ea typeface="+mn-lt"/>
                <a:cs typeface="+mn-lt"/>
              </a:rPr>
              <a:t>Statistik</a:t>
            </a:r>
            <a:r>
              <a:rPr lang="en-GB" sz="1400" dirty="0">
                <a:ea typeface="+mn-lt"/>
                <a:cs typeface="+mn-lt"/>
              </a:rPr>
              <a:t> Austria (2017). </a:t>
            </a:r>
            <a:r>
              <a:rPr lang="de-DE" sz="1400" dirty="0">
                <a:ea typeface="+mn-lt"/>
                <a:cs typeface="+mn-lt"/>
              </a:rPr>
              <a:t>Bericht der Bundesregierung über die Lage der Menschen mit Behinderung, </a:t>
            </a:r>
            <a:r>
              <a:rPr lang="en-GB" sz="1400" dirty="0">
                <a:ea typeface="+mn-lt"/>
                <a:cs typeface="+mn-lt"/>
              </a:rPr>
              <a:t>(</a:t>
            </a:r>
            <a:r>
              <a:rPr lang="en-GB" sz="1400" dirty="0" err="1">
                <a:ea typeface="+mn-lt"/>
                <a:cs typeface="+mn-lt"/>
              </a:rPr>
              <a:t>Anhang</a:t>
            </a:r>
            <a:r>
              <a:rPr lang="en-GB" sz="1400" dirty="0">
                <a:ea typeface="+mn-lt"/>
                <a:cs typeface="+mn-lt"/>
              </a:rPr>
              <a:t> 5, S. 239-276). Online </a:t>
            </a:r>
            <a:r>
              <a:rPr lang="en-GB" sz="1400" dirty="0" err="1">
                <a:ea typeface="+mn-lt"/>
                <a:cs typeface="+mn-lt"/>
              </a:rPr>
              <a:t>unter</a:t>
            </a:r>
            <a:r>
              <a:rPr lang="en-GB" sz="1400" dirty="0">
                <a:ea typeface="+mn-lt"/>
                <a:cs typeface="+mn-lt"/>
              </a:rPr>
              <a:t> </a:t>
            </a:r>
            <a:r>
              <a:rPr lang="en-GB" sz="1400" dirty="0">
                <a:ea typeface="+mn-lt"/>
                <a:cs typeface="+mn-lt"/>
                <a:hlinkClick r:id="rId5"/>
              </a:rPr>
              <a:t>https://broschuerenservice.sozialministerium.at/Home/Download?publicationId=428</a:t>
            </a:r>
            <a:r>
              <a:rPr lang="en-GB" sz="1400" dirty="0">
                <a:ea typeface="+mn-lt"/>
                <a:cs typeface="+mn-lt"/>
              </a:rPr>
              <a:t> </a:t>
            </a:r>
            <a:endParaRPr lang="de-AT" sz="1400" dirty="0">
              <a:ea typeface="+mn-lt"/>
              <a:cs typeface="+mn-lt"/>
            </a:endParaRPr>
          </a:p>
        </p:txBody>
      </p:sp>
    </p:spTree>
    <p:extLst>
      <p:ext uri="{BB962C8B-B14F-4D97-AF65-F5344CB8AC3E}">
        <p14:creationId xmlns:p14="http://schemas.microsoft.com/office/powerpoint/2010/main" val="9430917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19C0CFB-B482-E8D7-307D-7142408D7970}"/>
              </a:ext>
            </a:extLst>
          </p:cNvPr>
          <p:cNvSpPr>
            <a:spLocks noGrp="1"/>
          </p:cNvSpPr>
          <p:nvPr>
            <p:ph type="title"/>
          </p:nvPr>
        </p:nvSpPr>
        <p:spPr/>
        <p:txBody>
          <a:bodyPr/>
          <a:lstStyle/>
          <a:p>
            <a:r>
              <a:rPr lang="de-DE" sz="3300" b="1" dirty="0">
                <a:solidFill>
                  <a:srgbClr val="000000"/>
                </a:solidFill>
                <a:latin typeface="Arial"/>
                <a:ea typeface="+mj-ea"/>
                <a:cs typeface="Arial"/>
              </a:rPr>
              <a:t>Begriffe</a:t>
            </a:r>
          </a:p>
        </p:txBody>
      </p:sp>
      <p:sp>
        <p:nvSpPr>
          <p:cNvPr id="4" name="Textfeld 3">
            <a:extLst>
              <a:ext uri="{FF2B5EF4-FFF2-40B4-BE49-F238E27FC236}">
                <a16:creationId xmlns:a16="http://schemas.microsoft.com/office/drawing/2014/main" id="{19221887-038D-8D6D-28B1-5B9DBF25BFE3}"/>
              </a:ext>
            </a:extLst>
          </p:cNvPr>
          <p:cNvSpPr txBox="1"/>
          <p:nvPr/>
        </p:nvSpPr>
        <p:spPr>
          <a:xfrm>
            <a:off x="968315" y="1200150"/>
            <a:ext cx="274320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e-AT" b="1">
                <a:latin typeface="Calibri"/>
              </a:rPr>
              <a:t>"Was Kunst ist, definiert die Kunst selbst und die Kundinnen und Kunden"</a:t>
            </a:r>
            <a:endParaRPr lang="de-DE" b="1"/>
          </a:p>
        </p:txBody>
      </p:sp>
      <p:pic>
        <p:nvPicPr>
          <p:cNvPr id="7" name="Grafik 7" descr="Ein Bild, das Text, Zeichnung enthält.&#10;&#10;Beschreibung automatisch generiert.">
            <a:extLst>
              <a:ext uri="{FF2B5EF4-FFF2-40B4-BE49-F238E27FC236}">
                <a16:creationId xmlns:a16="http://schemas.microsoft.com/office/drawing/2014/main" id="{1CB40B26-101E-638D-B086-12BD1B3261B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534674" y="1285874"/>
            <a:ext cx="2214832" cy="2916808"/>
          </a:xfrm>
          <a:prstGeom prst="rect">
            <a:avLst/>
          </a:prstGeom>
        </p:spPr>
      </p:pic>
      <p:sp>
        <p:nvSpPr>
          <p:cNvPr id="8" name="Textfeld 7">
            <a:extLst>
              <a:ext uri="{FF2B5EF4-FFF2-40B4-BE49-F238E27FC236}">
                <a16:creationId xmlns:a16="http://schemas.microsoft.com/office/drawing/2014/main" id="{F9553BEF-2A8D-5A0D-C91F-AC58A998D640}"/>
              </a:ext>
            </a:extLst>
          </p:cNvPr>
          <p:cNvSpPr txBox="1"/>
          <p:nvPr/>
        </p:nvSpPr>
        <p:spPr>
          <a:xfrm>
            <a:off x="5896155" y="4208612"/>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e-DE">
                <a:ea typeface="Roboto Condensed"/>
              </a:rPr>
              <a:t>© Emanuel </a:t>
            </a:r>
            <a:r>
              <a:rPr lang="de-DE" err="1">
                <a:ea typeface="Roboto Condensed"/>
              </a:rPr>
              <a:t>Calise</a:t>
            </a:r>
          </a:p>
        </p:txBody>
      </p:sp>
      <p:sp>
        <p:nvSpPr>
          <p:cNvPr id="9" name="Textfeld 8">
            <a:extLst>
              <a:ext uri="{FF2B5EF4-FFF2-40B4-BE49-F238E27FC236}">
                <a16:creationId xmlns:a16="http://schemas.microsoft.com/office/drawing/2014/main" id="{FCE2CEAF-C7B6-03AA-E4B0-F043CF1CDAAA}"/>
              </a:ext>
            </a:extLst>
          </p:cNvPr>
          <p:cNvSpPr txBox="1"/>
          <p:nvPr/>
        </p:nvSpPr>
        <p:spPr>
          <a:xfrm>
            <a:off x="3451105" y="4200525"/>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e-DE"/>
              <a:t>© Ulrike Gruber</a:t>
            </a:r>
          </a:p>
        </p:txBody>
      </p:sp>
      <p:sp>
        <p:nvSpPr>
          <p:cNvPr id="10" name="Textfeld 9">
            <a:extLst>
              <a:ext uri="{FF2B5EF4-FFF2-40B4-BE49-F238E27FC236}">
                <a16:creationId xmlns:a16="http://schemas.microsoft.com/office/drawing/2014/main" id="{71CBD27C-397C-E7A4-F494-2126D943C836}"/>
              </a:ext>
            </a:extLst>
          </p:cNvPr>
          <p:cNvSpPr txBox="1"/>
          <p:nvPr/>
        </p:nvSpPr>
        <p:spPr>
          <a:xfrm>
            <a:off x="510037" y="4203221"/>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e-DE"/>
              <a:t>© Jörg Rath</a:t>
            </a:r>
          </a:p>
        </p:txBody>
      </p:sp>
      <p:pic>
        <p:nvPicPr>
          <p:cNvPr id="11" name="Grafik 11" descr="Ein Bild, das Text, Buch enthält.&#10;&#10;Beschreibung automatisch generiert.">
            <a:extLst>
              <a:ext uri="{FF2B5EF4-FFF2-40B4-BE49-F238E27FC236}">
                <a16:creationId xmlns:a16="http://schemas.microsoft.com/office/drawing/2014/main" id="{5B39EEC2-28FE-3257-C5F2-5D966C4738D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1692" y="2380470"/>
            <a:ext cx="2743200" cy="1827484"/>
          </a:xfrm>
          <a:prstGeom prst="rect">
            <a:avLst/>
          </a:prstGeom>
        </p:spPr>
      </p:pic>
      <p:pic>
        <p:nvPicPr>
          <p:cNvPr id="12" name="Grafik 12">
            <a:extLst>
              <a:ext uri="{FF2B5EF4-FFF2-40B4-BE49-F238E27FC236}">
                <a16:creationId xmlns:a16="http://schemas.microsoft.com/office/drawing/2014/main" id="{FEA2EDDB-3B65-E83A-2453-AD6EA977099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993202" y="1280244"/>
            <a:ext cx="2743200" cy="2949635"/>
          </a:xfrm>
          <a:prstGeom prst="rect">
            <a:avLst/>
          </a:prstGeom>
        </p:spPr>
      </p:pic>
      <p:pic>
        <p:nvPicPr>
          <p:cNvPr id="3" name="Picture 5">
            <a:extLst>
              <a:ext uri="{FF2B5EF4-FFF2-40B4-BE49-F238E27FC236}">
                <a16:creationId xmlns:a16="http://schemas.microsoft.com/office/drawing/2014/main" id="{51C7E61E-AF7B-EAE9-0874-C28BCE44F809}"/>
              </a:ext>
            </a:extLst>
          </p:cNvPr>
          <p:cNvPicPr>
            <a:picLocks noChangeAspect="1"/>
          </p:cNvPicPr>
          <p:nvPr/>
        </p:nvPicPr>
        <p:blipFill>
          <a:blip r:embed="rId5"/>
          <a:stretch>
            <a:fillRect/>
          </a:stretch>
        </p:blipFill>
        <p:spPr>
          <a:xfrm>
            <a:off x="1215189" y="4673679"/>
            <a:ext cx="7435515" cy="458379"/>
          </a:xfrm>
          <a:prstGeom prst="rect">
            <a:avLst/>
          </a:prstGeom>
        </p:spPr>
      </p:pic>
    </p:spTree>
    <p:extLst>
      <p:ext uri="{BB962C8B-B14F-4D97-AF65-F5344CB8AC3E}">
        <p14:creationId xmlns:p14="http://schemas.microsoft.com/office/powerpoint/2010/main" val="38820931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2ED6F618-B3C0-4C58-AA17-4702AE7DB069}"/>
              </a:ext>
            </a:extLst>
          </p:cNvPr>
          <p:cNvSpPr>
            <a:spLocks noGrp="1"/>
          </p:cNvSpPr>
          <p:nvPr>
            <p:ph idx="1"/>
          </p:nvPr>
        </p:nvSpPr>
        <p:spPr>
          <a:xfrm>
            <a:off x="946951" y="1043698"/>
            <a:ext cx="8142707" cy="3826053"/>
          </a:xfrm>
        </p:spPr>
        <p:txBody>
          <a:bodyPr vert="horz" lIns="68580" tIns="34290" rIns="68580" bIns="34290" rtlCol="0" anchor="t">
            <a:normAutofit fontScale="47500" lnSpcReduction="20000"/>
          </a:bodyPr>
          <a:lstStyle/>
          <a:p>
            <a:pPr marL="0" indent="0">
              <a:lnSpc>
                <a:spcPct val="120000"/>
              </a:lnSpc>
              <a:spcBef>
                <a:spcPts val="1400"/>
              </a:spcBef>
              <a:buNone/>
            </a:pPr>
            <a:r>
              <a:rPr lang="de-AT" sz="5000" b="1">
                <a:ea typeface="+mj-lt"/>
                <a:cs typeface="+mj-lt"/>
              </a:rPr>
              <a:t>Partizipation als Recht auf Teilhabe an der Gesellschaft für alle </a:t>
            </a:r>
            <a:r>
              <a:rPr lang="de-AT" sz="2500">
                <a:ea typeface="+mj-lt"/>
                <a:cs typeface="+mj-lt"/>
              </a:rPr>
              <a:t>(UN-Menschenrechts-, UN- Behindertenrechts-, UN-Kinderrechts- sowie UN-Flüchtlingskonvention) </a:t>
            </a:r>
            <a:endParaRPr lang="de-AT" sz="2500">
              <a:ea typeface="Roboto Condensed"/>
            </a:endParaRPr>
          </a:p>
          <a:p>
            <a:pPr>
              <a:lnSpc>
                <a:spcPct val="120000"/>
              </a:lnSpc>
              <a:spcBef>
                <a:spcPts val="1400"/>
              </a:spcBef>
            </a:pPr>
            <a:r>
              <a:rPr lang="de-AT" sz="3800">
                <a:ea typeface="Roboto Condensed"/>
              </a:rPr>
              <a:t>politische, soziale und kulturelle Partizipation</a:t>
            </a:r>
          </a:p>
          <a:p>
            <a:pPr>
              <a:lnSpc>
                <a:spcPct val="120000"/>
              </a:lnSpc>
              <a:spcBef>
                <a:spcPts val="1400"/>
              </a:spcBef>
            </a:pPr>
            <a:r>
              <a:rPr lang="de-AT" sz="3800" b="1">
                <a:ea typeface="+mj-lt"/>
                <a:cs typeface="+mj-lt"/>
              </a:rPr>
              <a:t>nicht-formale Partizipationsmöglichkeiten</a:t>
            </a:r>
            <a:r>
              <a:rPr lang="de-AT" sz="3800">
                <a:ea typeface="+mj-lt"/>
                <a:cs typeface="+mj-lt"/>
              </a:rPr>
              <a:t>, um Zugang zu erleichtern </a:t>
            </a:r>
            <a:r>
              <a:rPr lang="de-AT" sz="2200">
                <a:ea typeface="+mj-lt"/>
                <a:cs typeface="+mj-lt"/>
              </a:rPr>
              <a:t>(</a:t>
            </a:r>
            <a:r>
              <a:rPr lang="de-AT" sz="2200" err="1">
                <a:ea typeface="+mj-lt"/>
                <a:cs typeface="+mj-lt"/>
              </a:rPr>
              <a:t>Bekaj</a:t>
            </a:r>
            <a:r>
              <a:rPr lang="de-AT" sz="2200">
                <a:ea typeface="+mj-lt"/>
                <a:cs typeface="+mj-lt"/>
              </a:rPr>
              <a:t> &amp; Antara, 2018)</a:t>
            </a:r>
            <a:endParaRPr lang="de-AT" sz="2200">
              <a:ea typeface="Roboto Condensed"/>
            </a:endParaRPr>
          </a:p>
          <a:p>
            <a:pPr>
              <a:lnSpc>
                <a:spcPct val="120000"/>
              </a:lnSpc>
              <a:spcBef>
                <a:spcPts val="1400"/>
              </a:spcBef>
            </a:pPr>
            <a:r>
              <a:rPr lang="de-AT" sz="3800" b="1">
                <a:ea typeface="+mj-lt"/>
                <a:cs typeface="+mj-lt"/>
              </a:rPr>
              <a:t>Passive Partizipation</a:t>
            </a:r>
            <a:r>
              <a:rPr lang="de-AT" sz="3800">
                <a:ea typeface="+mj-lt"/>
                <a:cs typeface="+mj-lt"/>
              </a:rPr>
              <a:t>: Angebote mit selbstbestimmter </a:t>
            </a:r>
            <a:r>
              <a:rPr lang="it-IT" sz="3800" err="1">
                <a:ea typeface="+mj-lt"/>
                <a:cs typeface="+mj-lt"/>
              </a:rPr>
              <a:t>Rezeption</a:t>
            </a:r>
            <a:r>
              <a:rPr lang="it-IT" sz="3800">
                <a:ea typeface="+mj-lt"/>
                <a:cs typeface="+mj-lt"/>
              </a:rPr>
              <a:t> von Kunst: </a:t>
            </a:r>
            <a:r>
              <a:rPr lang="it-IT" sz="3800" err="1">
                <a:ea typeface="+mj-lt"/>
                <a:cs typeface="+mj-lt"/>
              </a:rPr>
              <a:t>inklusive</a:t>
            </a:r>
            <a:r>
              <a:rPr lang="it-IT" sz="3800">
                <a:ea typeface="+mj-lt"/>
                <a:cs typeface="+mj-lt"/>
              </a:rPr>
              <a:t>, </a:t>
            </a:r>
            <a:r>
              <a:rPr lang="it-IT" sz="3800" err="1">
                <a:ea typeface="+mj-lt"/>
                <a:cs typeface="+mj-lt"/>
              </a:rPr>
              <a:t>selbstbestimmte</a:t>
            </a:r>
            <a:r>
              <a:rPr lang="it-IT" sz="3800">
                <a:ea typeface="+mj-lt"/>
                <a:cs typeface="+mj-lt"/>
              </a:rPr>
              <a:t> </a:t>
            </a:r>
            <a:r>
              <a:rPr lang="it-IT" sz="3800" err="1">
                <a:ea typeface="+mj-lt"/>
                <a:cs typeface="+mj-lt"/>
              </a:rPr>
              <a:t>Bildung</a:t>
            </a:r>
            <a:r>
              <a:rPr lang="it-IT" sz="3800">
                <a:ea typeface="+mj-lt"/>
                <a:cs typeface="+mj-lt"/>
              </a:rPr>
              <a:t> </a:t>
            </a:r>
            <a:r>
              <a:rPr lang="it-IT" sz="2900">
                <a:ea typeface="+mj-lt"/>
                <a:cs typeface="+mj-lt"/>
              </a:rPr>
              <a:t>(Folta-</a:t>
            </a:r>
            <a:r>
              <a:rPr lang="it-IT" sz="2900" err="1">
                <a:ea typeface="+mj-lt"/>
                <a:cs typeface="+mj-lt"/>
              </a:rPr>
              <a:t>Schoofs</a:t>
            </a:r>
            <a:r>
              <a:rPr lang="it-IT" sz="2900">
                <a:ea typeface="+mj-lt"/>
                <a:cs typeface="+mj-lt"/>
              </a:rPr>
              <a:t>, Hesse-</a:t>
            </a:r>
            <a:r>
              <a:rPr lang="it-IT" sz="2900" err="1">
                <a:ea typeface="+mj-lt"/>
                <a:cs typeface="+mj-lt"/>
              </a:rPr>
              <a:t>Zwillus</a:t>
            </a:r>
            <a:r>
              <a:rPr lang="it-IT" sz="2900">
                <a:ea typeface="+mj-lt"/>
                <a:cs typeface="+mj-lt"/>
              </a:rPr>
              <a:t>, </a:t>
            </a:r>
            <a:r>
              <a:rPr lang="it-IT" sz="2900" err="1">
                <a:ea typeface="+mj-lt"/>
                <a:cs typeface="+mj-lt"/>
              </a:rPr>
              <a:t>Kieslinger</a:t>
            </a:r>
            <a:r>
              <a:rPr lang="it-IT" sz="2900">
                <a:ea typeface="+mj-lt"/>
                <a:cs typeface="+mj-lt"/>
              </a:rPr>
              <a:t>, </a:t>
            </a:r>
            <a:r>
              <a:rPr lang="it-IT" sz="2900" err="1">
                <a:ea typeface="+mj-lt"/>
                <a:cs typeface="+mj-lt"/>
              </a:rPr>
              <a:t>Kruse</a:t>
            </a:r>
            <a:r>
              <a:rPr lang="it-IT" sz="2900">
                <a:ea typeface="+mj-lt"/>
                <a:cs typeface="+mj-lt"/>
              </a:rPr>
              <a:t> &amp; Schulz 2017, S. 21) </a:t>
            </a:r>
            <a:r>
              <a:rPr lang="it-IT" sz="3800">
                <a:ea typeface="+mj-lt"/>
                <a:cs typeface="+mj-lt"/>
              </a:rPr>
              <a:t>Barrierefreiheit: selbstbestimmt und ohne fremde Hilfe</a:t>
            </a:r>
            <a:r>
              <a:rPr lang="it-IT" sz="2900">
                <a:ea typeface="+mj-lt"/>
                <a:cs typeface="+mj-lt"/>
              </a:rPr>
              <a:t> (Gerland, 2017, S. 7)</a:t>
            </a:r>
            <a:endParaRPr lang="de-AT" sz="2900">
              <a:ea typeface="+mj-lt"/>
              <a:cs typeface="+mj-lt"/>
            </a:endParaRPr>
          </a:p>
          <a:p>
            <a:pPr>
              <a:lnSpc>
                <a:spcPct val="120000"/>
              </a:lnSpc>
              <a:spcBef>
                <a:spcPts val="1400"/>
              </a:spcBef>
            </a:pPr>
            <a:r>
              <a:rPr lang="de-AT" sz="3800" b="1">
                <a:ea typeface="+mj-lt"/>
                <a:cs typeface="+mj-lt"/>
              </a:rPr>
              <a:t>Aktive Partizipation:</a:t>
            </a:r>
            <a:r>
              <a:rPr lang="de-AT" sz="3800">
                <a:ea typeface="+mj-lt"/>
                <a:cs typeface="+mj-lt"/>
              </a:rPr>
              <a:t> Kreativpotential </a:t>
            </a:r>
            <a:r>
              <a:rPr lang="de-AT" sz="2900">
                <a:ea typeface="+mj-lt"/>
                <a:cs typeface="+mj-lt"/>
              </a:rPr>
              <a:t>(</a:t>
            </a:r>
            <a:r>
              <a:rPr lang="de-AT" sz="2900" err="1">
                <a:ea typeface="+mj-lt"/>
                <a:cs typeface="+mj-lt"/>
              </a:rPr>
              <a:t>Loffredo</a:t>
            </a:r>
            <a:r>
              <a:rPr lang="de-AT" sz="2900">
                <a:ea typeface="+mj-lt"/>
                <a:cs typeface="+mj-lt"/>
              </a:rPr>
              <a:t>, 2016)</a:t>
            </a:r>
            <a:r>
              <a:rPr lang="it-IT" sz="2900">
                <a:ea typeface="+mj-lt"/>
                <a:cs typeface="+mj-lt"/>
              </a:rPr>
              <a:t>„</a:t>
            </a:r>
            <a:r>
              <a:rPr lang="it-IT" sz="2900" err="1">
                <a:ea typeface="+mj-lt"/>
                <a:cs typeface="+mj-lt"/>
              </a:rPr>
              <a:t>kreatives</a:t>
            </a:r>
            <a:r>
              <a:rPr lang="it-IT" sz="2900">
                <a:ea typeface="+mj-lt"/>
                <a:cs typeface="+mj-lt"/>
              </a:rPr>
              <a:t>, </a:t>
            </a:r>
            <a:r>
              <a:rPr lang="it-IT" sz="2900" err="1">
                <a:ea typeface="+mj-lt"/>
                <a:cs typeface="+mj-lt"/>
              </a:rPr>
              <a:t>künstlerisches</a:t>
            </a:r>
            <a:r>
              <a:rPr lang="it-IT" sz="2900">
                <a:ea typeface="+mj-lt"/>
                <a:cs typeface="+mj-lt"/>
              </a:rPr>
              <a:t> und </a:t>
            </a:r>
            <a:r>
              <a:rPr lang="it-IT" sz="2900" err="1">
                <a:ea typeface="+mj-lt"/>
                <a:cs typeface="+mj-lt"/>
              </a:rPr>
              <a:t>intellektuelles</a:t>
            </a:r>
            <a:r>
              <a:rPr lang="it-IT" sz="2900">
                <a:ea typeface="+mj-lt"/>
                <a:cs typeface="+mj-lt"/>
              </a:rPr>
              <a:t> </a:t>
            </a:r>
            <a:r>
              <a:rPr lang="it-IT" sz="2900" err="1">
                <a:ea typeface="+mj-lt"/>
                <a:cs typeface="+mj-lt"/>
              </a:rPr>
              <a:t>Potenzial</a:t>
            </a:r>
            <a:r>
              <a:rPr lang="it-IT" sz="2900">
                <a:ea typeface="+mj-lt"/>
                <a:cs typeface="+mj-lt"/>
              </a:rPr>
              <a:t> </a:t>
            </a:r>
            <a:r>
              <a:rPr lang="it-IT" sz="2900" err="1">
                <a:ea typeface="+mj-lt"/>
                <a:cs typeface="+mj-lt"/>
              </a:rPr>
              <a:t>zu</a:t>
            </a:r>
            <a:r>
              <a:rPr lang="it-IT" sz="2900">
                <a:ea typeface="+mj-lt"/>
                <a:cs typeface="+mj-lt"/>
              </a:rPr>
              <a:t> </a:t>
            </a:r>
            <a:r>
              <a:rPr lang="it-IT" sz="2900" err="1">
                <a:ea typeface="+mj-lt"/>
                <a:cs typeface="+mj-lt"/>
              </a:rPr>
              <a:t>entfalten</a:t>
            </a:r>
            <a:r>
              <a:rPr lang="it-IT" sz="2900">
                <a:ea typeface="+mj-lt"/>
                <a:cs typeface="+mj-lt"/>
              </a:rPr>
              <a:t> und </a:t>
            </a:r>
            <a:r>
              <a:rPr lang="it-IT" sz="2900" err="1">
                <a:ea typeface="+mj-lt"/>
                <a:cs typeface="+mj-lt"/>
              </a:rPr>
              <a:t>zu</a:t>
            </a:r>
            <a:r>
              <a:rPr lang="it-IT" sz="2900">
                <a:ea typeface="+mj-lt"/>
                <a:cs typeface="+mj-lt"/>
              </a:rPr>
              <a:t> </a:t>
            </a:r>
            <a:r>
              <a:rPr lang="it-IT" sz="2900" err="1">
                <a:ea typeface="+mj-lt"/>
                <a:cs typeface="+mj-lt"/>
              </a:rPr>
              <a:t>nutzen</a:t>
            </a:r>
            <a:r>
              <a:rPr lang="it-IT" sz="2900">
                <a:ea typeface="+mj-lt"/>
                <a:cs typeface="+mj-lt"/>
              </a:rPr>
              <a:t>” (CRPD 2007, Art. 30, Abs. 2)</a:t>
            </a:r>
            <a:endParaRPr lang="de-AT" sz="2900">
              <a:ea typeface="Roboto Condensed"/>
            </a:endParaRPr>
          </a:p>
        </p:txBody>
      </p:sp>
      <p:sp>
        <p:nvSpPr>
          <p:cNvPr id="4" name="Titolo 1">
            <a:extLst>
              <a:ext uri="{FF2B5EF4-FFF2-40B4-BE49-F238E27FC236}">
                <a16:creationId xmlns:a16="http://schemas.microsoft.com/office/drawing/2014/main" id="{9D8D6377-7BEB-495B-9C8D-FDAFEC8A08EB}"/>
              </a:ext>
            </a:extLst>
          </p:cNvPr>
          <p:cNvSpPr txBox="1">
            <a:spLocks/>
          </p:cNvSpPr>
          <p:nvPr/>
        </p:nvSpPr>
        <p:spPr>
          <a:xfrm>
            <a:off x="668522" y="47621"/>
            <a:ext cx="788670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de-DE" sz="3300" b="1" dirty="0" err="1">
                <a:solidFill>
                  <a:srgbClr val="000000"/>
                </a:solidFill>
                <a:latin typeface="Arial"/>
                <a:cs typeface="Arial"/>
              </a:rPr>
              <a:t>Hintergrund</a:t>
            </a:r>
            <a:r>
              <a:rPr lang="en-US" altLang="de-DE" sz="3300" b="1" dirty="0">
                <a:solidFill>
                  <a:srgbClr val="000000"/>
                </a:solidFill>
                <a:latin typeface="Arial"/>
                <a:cs typeface="Arial"/>
              </a:rPr>
              <a:t>: </a:t>
            </a:r>
            <a:r>
              <a:rPr lang="en-US" altLang="de-DE" sz="3300" b="1" dirty="0" err="1">
                <a:solidFill>
                  <a:srgbClr val="000000"/>
                </a:solidFill>
                <a:latin typeface="Arial"/>
                <a:cs typeface="Arial"/>
              </a:rPr>
              <a:t>INARTdis</a:t>
            </a:r>
            <a:r>
              <a:rPr lang="en-US" altLang="de-DE" sz="3300" b="1" dirty="0">
                <a:solidFill>
                  <a:srgbClr val="000000"/>
                </a:solidFill>
                <a:latin typeface="Arial"/>
                <a:cs typeface="Arial"/>
              </a:rPr>
              <a:t> </a:t>
            </a:r>
            <a:r>
              <a:rPr lang="en-US" altLang="de-DE" sz="3300" b="1" dirty="0" err="1">
                <a:solidFill>
                  <a:srgbClr val="000000"/>
                </a:solidFill>
                <a:latin typeface="Arial"/>
                <a:cs typeface="Arial"/>
              </a:rPr>
              <a:t>Projekt</a:t>
            </a:r>
            <a:endParaRPr lang="it-IT" sz="3300" b="1" dirty="0">
              <a:solidFill>
                <a:srgbClr val="000000"/>
              </a:solidFill>
              <a:latin typeface="Arial"/>
              <a:cs typeface="Arial"/>
            </a:endParaRPr>
          </a:p>
        </p:txBody>
      </p:sp>
      <p:pic>
        <p:nvPicPr>
          <p:cNvPr id="7" name="Picture 2">
            <a:extLst>
              <a:ext uri="{FF2B5EF4-FFF2-40B4-BE49-F238E27FC236}">
                <a16:creationId xmlns:a16="http://schemas.microsoft.com/office/drawing/2014/main" id="{0BDBBD6D-7495-4C82-9CAE-883795A43706}"/>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149212" y="326545"/>
            <a:ext cx="732275" cy="7425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5">
            <a:extLst>
              <a:ext uri="{FF2B5EF4-FFF2-40B4-BE49-F238E27FC236}">
                <a16:creationId xmlns:a16="http://schemas.microsoft.com/office/drawing/2014/main" id="{C142DEFB-5D17-AD0A-27BE-74F745BB221E}"/>
              </a:ext>
            </a:extLst>
          </p:cNvPr>
          <p:cNvPicPr>
            <a:picLocks noChangeAspect="1"/>
          </p:cNvPicPr>
          <p:nvPr/>
        </p:nvPicPr>
        <p:blipFill>
          <a:blip r:embed="rId4"/>
          <a:stretch>
            <a:fillRect/>
          </a:stretch>
        </p:blipFill>
        <p:spPr>
          <a:xfrm>
            <a:off x="1215189" y="4673679"/>
            <a:ext cx="7435515" cy="458379"/>
          </a:xfrm>
          <a:prstGeom prst="rect">
            <a:avLst/>
          </a:prstGeom>
        </p:spPr>
      </p:pic>
    </p:spTree>
    <p:extLst>
      <p:ext uri="{BB962C8B-B14F-4D97-AF65-F5344CB8AC3E}">
        <p14:creationId xmlns:p14="http://schemas.microsoft.com/office/powerpoint/2010/main" val="3738880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1">
            <a:extLst>
              <a:ext uri="{FF2B5EF4-FFF2-40B4-BE49-F238E27FC236}">
                <a16:creationId xmlns:a16="http://schemas.microsoft.com/office/drawing/2014/main" id="{9D8D6377-7BEB-495B-9C8D-FDAFEC8A08EB}"/>
              </a:ext>
            </a:extLst>
          </p:cNvPr>
          <p:cNvSpPr txBox="1">
            <a:spLocks/>
          </p:cNvSpPr>
          <p:nvPr/>
        </p:nvSpPr>
        <p:spPr>
          <a:xfrm>
            <a:off x="628650" y="266917"/>
            <a:ext cx="788670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de-DE" sz="3300" b="1" err="1">
                <a:solidFill>
                  <a:srgbClr val="000000"/>
                </a:solidFill>
                <a:latin typeface="Arial"/>
                <a:cs typeface="Arial"/>
              </a:rPr>
              <a:t>Hintergrund</a:t>
            </a:r>
            <a:r>
              <a:rPr lang="en-US" altLang="de-DE" sz="3300" b="1">
                <a:solidFill>
                  <a:srgbClr val="000000"/>
                </a:solidFill>
                <a:latin typeface="Arial"/>
                <a:cs typeface="Arial"/>
              </a:rPr>
              <a:t>: </a:t>
            </a:r>
            <a:r>
              <a:rPr lang="en-US" altLang="de-DE" sz="3300" b="1" err="1">
                <a:solidFill>
                  <a:srgbClr val="000000"/>
                </a:solidFill>
                <a:latin typeface="Arial"/>
                <a:cs typeface="Arial"/>
              </a:rPr>
              <a:t>INARTdis</a:t>
            </a:r>
            <a:r>
              <a:rPr lang="en-US" altLang="de-DE" sz="3300" b="1">
                <a:solidFill>
                  <a:srgbClr val="000000"/>
                </a:solidFill>
                <a:latin typeface="Arial"/>
                <a:cs typeface="Arial"/>
              </a:rPr>
              <a:t> </a:t>
            </a:r>
            <a:r>
              <a:rPr lang="en-US" altLang="de-DE" sz="3300" b="1" err="1">
                <a:solidFill>
                  <a:srgbClr val="000000"/>
                </a:solidFill>
                <a:latin typeface="Arial"/>
                <a:cs typeface="Arial"/>
              </a:rPr>
              <a:t>Projekt</a:t>
            </a:r>
            <a:endParaRPr lang="it-IT" sz="3300" b="1">
              <a:solidFill>
                <a:srgbClr val="000000"/>
              </a:solidFill>
              <a:latin typeface="Arial"/>
              <a:cs typeface="Arial"/>
            </a:endParaRPr>
          </a:p>
        </p:txBody>
      </p:sp>
      <p:pic>
        <p:nvPicPr>
          <p:cNvPr id="7" name="Picture 2">
            <a:extLst>
              <a:ext uri="{FF2B5EF4-FFF2-40B4-BE49-F238E27FC236}">
                <a16:creationId xmlns:a16="http://schemas.microsoft.com/office/drawing/2014/main" id="{0BDBBD6D-7495-4C82-9CAE-883795A43706}"/>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149212" y="326545"/>
            <a:ext cx="732275" cy="7425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8" name="Diagramm 6">
            <a:extLst>
              <a:ext uri="{FF2B5EF4-FFF2-40B4-BE49-F238E27FC236}">
                <a16:creationId xmlns:a16="http://schemas.microsoft.com/office/drawing/2014/main" id="{EE48D708-7486-B106-CE2C-F957CE069685}"/>
              </a:ext>
            </a:extLst>
          </p:cNvPr>
          <p:cNvGraphicFramePr/>
          <p:nvPr>
            <p:extLst>
              <p:ext uri="{D42A27DB-BD31-4B8C-83A1-F6EECF244321}">
                <p14:modId xmlns:p14="http://schemas.microsoft.com/office/powerpoint/2010/main" val="649899595"/>
              </p:ext>
            </p:extLst>
          </p:nvPr>
        </p:nvGraphicFramePr>
        <p:xfrm>
          <a:off x="1170689" y="1072213"/>
          <a:ext cx="7336465" cy="330318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9" name="Pfeil: nach rechts 8">
            <a:extLst>
              <a:ext uri="{FF2B5EF4-FFF2-40B4-BE49-F238E27FC236}">
                <a16:creationId xmlns:a16="http://schemas.microsoft.com/office/drawing/2014/main" id="{351A74FE-38B4-BCD1-9E41-12FD34FDBFF5}"/>
              </a:ext>
            </a:extLst>
          </p:cNvPr>
          <p:cNvSpPr/>
          <p:nvPr/>
        </p:nvSpPr>
        <p:spPr>
          <a:xfrm>
            <a:off x="1168810" y="4193477"/>
            <a:ext cx="974651" cy="487325"/>
          </a:xfrm>
          <a:prstGeom prst="rightArrow">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Textfeld 9">
            <a:extLst>
              <a:ext uri="{FF2B5EF4-FFF2-40B4-BE49-F238E27FC236}">
                <a16:creationId xmlns:a16="http://schemas.microsoft.com/office/drawing/2014/main" id="{B690DA57-9DF2-2954-2C21-2453B60DF840}"/>
              </a:ext>
            </a:extLst>
          </p:cNvPr>
          <p:cNvSpPr txBox="1"/>
          <p:nvPr/>
        </p:nvSpPr>
        <p:spPr>
          <a:xfrm>
            <a:off x="2232980" y="4115099"/>
            <a:ext cx="626080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e-DE"/>
              <a:t>Der Mehrwert wird für alle Museumsbesucher*innen  spür- und erlebbar (Maaß, 2007, S. 22)</a:t>
            </a:r>
          </a:p>
        </p:txBody>
      </p:sp>
      <p:sp>
        <p:nvSpPr>
          <p:cNvPr id="13" name="Textfeld 1">
            <a:extLst>
              <a:ext uri="{FF2B5EF4-FFF2-40B4-BE49-F238E27FC236}">
                <a16:creationId xmlns:a16="http://schemas.microsoft.com/office/drawing/2014/main" id="{E426B254-50FE-FED7-B199-734AE49A2BC0}"/>
              </a:ext>
            </a:extLst>
          </p:cNvPr>
          <p:cNvSpPr txBox="1"/>
          <p:nvPr/>
        </p:nvSpPr>
        <p:spPr>
          <a:xfrm>
            <a:off x="7386014" y="4332476"/>
            <a:ext cx="2743200"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a:cs typeface="Calibri"/>
              </a:rPr>
              <a:t>(Hinz, 2002)</a:t>
            </a:r>
          </a:p>
        </p:txBody>
      </p:sp>
      <p:pic>
        <p:nvPicPr>
          <p:cNvPr id="2" name="Picture 5">
            <a:extLst>
              <a:ext uri="{FF2B5EF4-FFF2-40B4-BE49-F238E27FC236}">
                <a16:creationId xmlns:a16="http://schemas.microsoft.com/office/drawing/2014/main" id="{D963B7DE-2E26-73AF-AAB4-D60E5B27AD39}"/>
              </a:ext>
            </a:extLst>
          </p:cNvPr>
          <p:cNvPicPr>
            <a:picLocks noChangeAspect="1"/>
          </p:cNvPicPr>
          <p:nvPr/>
        </p:nvPicPr>
        <p:blipFill>
          <a:blip r:embed="rId9"/>
          <a:stretch>
            <a:fillRect/>
          </a:stretch>
        </p:blipFill>
        <p:spPr>
          <a:xfrm>
            <a:off x="1215189" y="4673679"/>
            <a:ext cx="7435515" cy="458379"/>
          </a:xfrm>
          <a:prstGeom prst="rect">
            <a:avLst/>
          </a:prstGeom>
        </p:spPr>
      </p:pic>
    </p:spTree>
    <p:extLst>
      <p:ext uri="{BB962C8B-B14F-4D97-AF65-F5344CB8AC3E}">
        <p14:creationId xmlns:p14="http://schemas.microsoft.com/office/powerpoint/2010/main" val="2803912896"/>
      </p:ext>
    </p:extLst>
  </p:cSld>
  <p:clrMapOvr>
    <a:masterClrMapping/>
  </p:clrMapOvr>
</p:sld>
</file>

<file path=ppt/theme/theme1.xml><?xml version="1.0" encoding="utf-8"?>
<a:theme xmlns:a="http://schemas.openxmlformats.org/drawingml/2006/main" name="PPT Vorlage 1_16_9">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enutzerdefiniert 1">
      <a:majorFont>
        <a:latin typeface="Roboto Condensed"/>
        <a:ea typeface=""/>
        <a:cs typeface=""/>
      </a:majorFont>
      <a:minorFont>
        <a:latin typeface="Roboto Condensed"/>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PT Unesco_Roboto.pptx" id="{11757B8E-E77E-4A79-93DB-2D08F7FC896D}" vid="{699E3F42-CE1A-4C09-968F-01A5B2DCC50E}"/>
    </a:ext>
  </a:extLst>
</a:theme>
</file>

<file path=ppt/theme/theme2.xml><?xml version="1.0" encoding="utf-8"?>
<a:theme xmlns:a="http://schemas.openxmlformats.org/drawingml/2006/main" name="1_Benutzerdefiniertes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 Unesco_Roboto.pptx" id="{11757B8E-E77E-4A79-93DB-2D08F7FC896D}" vid="{CAD768C0-F77F-49D5-A0B4-EC7057959821}"/>
    </a:ext>
  </a:extLst>
</a:theme>
</file>

<file path=ppt/theme/theme3.xml><?xml version="1.0" encoding="utf-8"?>
<a:theme xmlns:a="http://schemas.openxmlformats.org/drawingml/2006/main" name="Benutzerdefiniertes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 Unesco_Roboto.pptx" id="{11757B8E-E77E-4A79-93DB-2D08F7FC896D}" vid="{7BBACB65-E2E6-46C8-92D3-7EEA70D878BD}"/>
    </a:ext>
  </a:extLst>
</a:theme>
</file>

<file path=ppt/theme/theme4.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kument" ma:contentTypeID="0x01010078070666C2E0194CAD91154AE858B82D" ma:contentTypeVersion="16" ma:contentTypeDescription="Ein neues Dokument erstellen." ma:contentTypeScope="" ma:versionID="b9b25ab37b84246ff6079282a71d73f5">
  <xsd:schema xmlns:xsd="http://www.w3.org/2001/XMLSchema" xmlns:xs="http://www.w3.org/2001/XMLSchema" xmlns:p="http://schemas.microsoft.com/office/2006/metadata/properties" xmlns:ns2="ef289188-d860-47cb-98b4-dc50d1e1c3e7" xmlns:ns3="8fc2119e-d5f7-4130-9076-1d9e5ce4a07e" targetNamespace="http://schemas.microsoft.com/office/2006/metadata/properties" ma:root="true" ma:fieldsID="2bf988526094bf87bfee3d7b85c517f4" ns2:_="" ns3:_="">
    <xsd:import namespace="ef289188-d860-47cb-98b4-dc50d1e1c3e7"/>
    <xsd:import namespace="8fc2119e-d5f7-4130-9076-1d9e5ce4a07e"/>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LengthInSeconds" minOccurs="0"/>
                <xsd:element ref="ns2:MediaServiceLocation"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f289188-d860-47cb-98b4-dc50d1e1c3e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LengthInSeconds" ma:index="19" nillable="true" ma:displayName="Length (seconds)"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Bildmarkierungen" ma:readOnly="false" ma:fieldId="{5cf76f15-5ced-4ddc-b409-7134ff3c332f}" ma:taxonomyMulti="true" ma:sspId="d48c7d5d-796f-4ed7-993f-dd4a43fdd23f"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8fc2119e-d5f7-4130-9076-1d9e5ce4a07e" elementFormDefault="qualified">
    <xsd:import namespace="http://schemas.microsoft.com/office/2006/documentManagement/types"/>
    <xsd:import namespace="http://schemas.microsoft.com/office/infopath/2007/PartnerControls"/>
    <xsd:element name="SharedWithUsers" ma:index="12"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Freigegeben für - Details" ma:internalName="SharedWithDetails" ma:readOnly="true">
      <xsd:simpleType>
        <xsd:restriction base="dms:Note">
          <xsd:maxLength value="255"/>
        </xsd:restriction>
      </xsd:simpleType>
    </xsd:element>
    <xsd:element name="TaxCatchAll" ma:index="23" nillable="true" ma:displayName="Taxonomy Catch All Column" ma:hidden="true" ma:list="{b2c85cd8-3ee3-47ca-b908-c3af71df20b0}" ma:internalName="TaxCatchAll" ma:showField="CatchAllData" ma:web="8fc2119e-d5f7-4130-9076-1d9e5ce4a07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ef289188-d860-47cb-98b4-dc50d1e1c3e7">
      <Terms xmlns="http://schemas.microsoft.com/office/infopath/2007/PartnerControls"/>
    </lcf76f155ced4ddcb4097134ff3c332f>
    <TaxCatchAll xmlns="8fc2119e-d5f7-4130-9076-1d9e5ce4a07e" xsi:nil="true"/>
  </documentManagement>
</p:properties>
</file>

<file path=customXml/itemProps1.xml><?xml version="1.0" encoding="utf-8"?>
<ds:datastoreItem xmlns:ds="http://schemas.openxmlformats.org/officeDocument/2006/customXml" ds:itemID="{40BFF086-547D-45D7-831C-2051C65FC0AE}">
  <ds:schemaRefs>
    <ds:schemaRef ds:uri="http://schemas.microsoft.com/sharepoint/v3/contenttype/forms"/>
  </ds:schemaRefs>
</ds:datastoreItem>
</file>

<file path=customXml/itemProps2.xml><?xml version="1.0" encoding="utf-8"?>
<ds:datastoreItem xmlns:ds="http://schemas.openxmlformats.org/officeDocument/2006/customXml" ds:itemID="{03B176D0-A9EC-4153-9F3D-CA875B8C9CC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f289188-d860-47cb-98b4-dc50d1e1c3e7"/>
    <ds:schemaRef ds:uri="8fc2119e-d5f7-4130-9076-1d9e5ce4a0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55BE2F9-1571-44EC-B408-EE130CAA60AA}">
  <ds:schemaRefs>
    <ds:schemaRef ds:uri="8fc2119e-d5f7-4130-9076-1d9e5ce4a07e"/>
    <ds:schemaRef ds:uri="ef289188-d860-47cb-98b4-dc50d1e1c3e7"/>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PPT_Unesco_Roboto</Template>
  <TotalTime>0</TotalTime>
  <Words>7717</Words>
  <Application>Microsoft Office PowerPoint</Application>
  <PresentationFormat>Bildschirmpräsentation (16:9)</PresentationFormat>
  <Paragraphs>600</Paragraphs>
  <Slides>66</Slides>
  <Notes>59</Notes>
  <HiddenSlides>2</HiddenSlides>
  <MMClips>0</MMClips>
  <ScaleCrop>false</ScaleCrop>
  <HeadingPairs>
    <vt:vector size="6" baseType="variant">
      <vt:variant>
        <vt:lpstr>Verwendete Schriftarten</vt:lpstr>
      </vt:variant>
      <vt:variant>
        <vt:i4>8</vt:i4>
      </vt:variant>
      <vt:variant>
        <vt:lpstr>Design</vt:lpstr>
      </vt:variant>
      <vt:variant>
        <vt:i4>3</vt:i4>
      </vt:variant>
      <vt:variant>
        <vt:lpstr>Folientitel</vt:lpstr>
      </vt:variant>
      <vt:variant>
        <vt:i4>66</vt:i4>
      </vt:variant>
    </vt:vector>
  </HeadingPairs>
  <TitlesOfParts>
    <vt:vector size="77" baseType="lpstr">
      <vt:lpstr>Arial</vt:lpstr>
      <vt:lpstr>Calibri</vt:lpstr>
      <vt:lpstr>Calibri Light</vt:lpstr>
      <vt:lpstr>ClanW04-NarrowNews</vt:lpstr>
      <vt:lpstr>Roboto Condensed</vt:lpstr>
      <vt:lpstr>Times New Roman</vt:lpstr>
      <vt:lpstr>Verdana</vt:lpstr>
      <vt:lpstr>Wingdings</vt:lpstr>
      <vt:lpstr>PPT Vorlage 1_16_9</vt:lpstr>
      <vt:lpstr>1_Benutzerdefiniertes Design</vt:lpstr>
      <vt:lpstr>Benutzerdefiniertes Design</vt:lpstr>
      <vt:lpstr>PowerPoint-Präsentation</vt:lpstr>
      <vt:lpstr>PowerPoint-Präsentation</vt:lpstr>
      <vt:lpstr>Teilhabe für alle. INARTdis Projekt</vt:lpstr>
      <vt:lpstr>PowerPoint-Präsentation</vt:lpstr>
      <vt:lpstr>PowerPoint-Präsentation</vt:lpstr>
      <vt:lpstr>PowerPoint-Präsentation</vt:lpstr>
      <vt:lpstr>Begriffe</vt:lpstr>
      <vt:lpstr>PowerPoint-Präsentation</vt:lpstr>
      <vt:lpstr>PowerPoint-Präsentation</vt:lpstr>
      <vt:lpstr>PowerPoint-Präsentation</vt:lpstr>
      <vt:lpstr>PowerPoint-Präsentation</vt:lpstr>
      <vt:lpstr>PowerPoint-Präsentation</vt:lpstr>
      <vt:lpstr>PowerPoint-Präsentation</vt:lpstr>
      <vt:lpstr>Best Practice Beispiele</vt:lpstr>
      <vt:lpstr>Best Practice</vt:lpstr>
      <vt:lpstr>PowerPoint-Präsentation</vt:lpstr>
      <vt:lpstr>PowerPoint-Präsentation</vt:lpstr>
      <vt:lpstr>PowerPoint-Präsentation</vt:lpstr>
      <vt:lpstr>PowerPoint-Präsentation</vt:lpstr>
      <vt:lpstr>INARTdis Projekt Partner</vt:lpstr>
      <vt:lpstr>INARTdis Projekt: PHSt Team</vt:lpstr>
      <vt:lpstr>PowerPoint-Präsentation</vt:lpstr>
      <vt:lpstr>PowerPoint-Präsentation</vt:lpstr>
      <vt:lpstr>Spezifische Ziele (1)</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Forschungsfragen und Methode</vt:lpstr>
      <vt:lpstr>Phase 2: Methode</vt:lpstr>
      <vt:lpstr>Besuchte Museen / Ausstellungen</vt:lpstr>
      <vt:lpstr>Besucher*innengruppen</vt:lpstr>
      <vt:lpstr>Film – Museumsbesuche</vt:lpstr>
      <vt:lpstr>Anreise, erster Eindruck, Begrüßung </vt:lpstr>
      <vt:lpstr>PowerPoint-Präsentation</vt:lpstr>
      <vt:lpstr>Zugang zu Informationen </vt:lpstr>
      <vt:lpstr>Zugang zu Inhalten </vt:lpstr>
      <vt:lpstr>Pädagogische Aktivitäten </vt:lpstr>
      <vt:lpstr>PowerPoint-Präsentation</vt:lpstr>
      <vt:lpstr>TEIL 4:  Praktische, inklusive künstlerische Arbeit in Berlin-Neukölln</vt:lpstr>
      <vt:lpstr>Praktische, inklusive künstlerische Arbeit in Berlin-Neukölln</vt:lpstr>
      <vt:lpstr>Praktische, inklusive künstlerische Arbeit in Berlin-Neukölln</vt:lpstr>
      <vt:lpstr>Praktische, inklusive künstlerische Arbeit in Berlin-Neukölln</vt:lpstr>
      <vt:lpstr>Praktische, inklusive künstlerische Arbeit in Berlin-Neukölln</vt:lpstr>
      <vt:lpstr>Praktische, inklusive künstlerische Arbeit in Berlin-Neukölln</vt:lpstr>
      <vt:lpstr>Praktische, inklusive künstlerische Arbeit in Berlin-Neukölln</vt:lpstr>
      <vt:lpstr>Praktische, inklusive künstlerische Arbeit in Berlin-Neukölln</vt:lpstr>
      <vt:lpstr>Praktische, inklusive künstlerische Arbeit in Berlin-Neukölln</vt:lpstr>
      <vt:lpstr>Praktische, inklusive künstlerische Arbeit in Berlin-Neukölln</vt:lpstr>
      <vt:lpstr>Praktische, inklusive künstlerische Arbeit in Berlin-Neukölln</vt:lpstr>
      <vt:lpstr>Praktische, inklusive künstlerische Arbeit in Berlin-Neukölln</vt:lpstr>
      <vt:lpstr>PowerPoint-Präsentation</vt:lpstr>
      <vt:lpstr>PowerPoint-Präsentation</vt:lpstr>
      <vt:lpstr>Literatur</vt:lpstr>
      <vt:lpstr>Literatur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Gigerl Monika</dc:creator>
  <cp:lastModifiedBy>Gigerl Monika</cp:lastModifiedBy>
  <cp:revision>53</cp:revision>
  <dcterms:created xsi:type="dcterms:W3CDTF">2020-01-20T10:42:38Z</dcterms:created>
  <dcterms:modified xsi:type="dcterms:W3CDTF">2022-09-30T06:23:32Z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0x01010078070666C2E0194CAD91154AE858B82D</vt:lpwstr>
  </property>
</Properties>
</file>